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17"/>
  </p:notesMasterIdLst>
  <p:handoutMasterIdLst>
    <p:handoutMasterId r:id="rId18"/>
  </p:handoutMasterIdLst>
  <p:sldIdLst>
    <p:sldId id="256" r:id="rId3"/>
    <p:sldId id="268" r:id="rId4"/>
    <p:sldId id="263" r:id="rId5"/>
    <p:sldId id="264" r:id="rId6"/>
    <p:sldId id="265" r:id="rId7"/>
    <p:sldId id="267" r:id="rId8"/>
    <p:sldId id="269" r:id="rId9"/>
    <p:sldId id="271" r:id="rId10"/>
    <p:sldId id="270" r:id="rId11"/>
    <p:sldId id="272" r:id="rId12"/>
    <p:sldId id="275" r:id="rId13"/>
    <p:sldId id="276" r:id="rId14"/>
    <p:sldId id="277" r:id="rId15"/>
    <p:sldId id="279"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orient="horz" pos="3543" userDrawn="1">
          <p15:clr>
            <a:srgbClr val="A4A3A4"/>
          </p15:clr>
        </p15:guide>
        <p15:guide id="3" pos="70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D57"/>
    <a:srgbClr val="529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9" d="100"/>
          <a:sy n="109" d="100"/>
        </p:scale>
        <p:origin x="1710" y="102"/>
      </p:cViewPr>
      <p:guideLst>
        <p:guide orient="horz" pos="3974"/>
        <p:guide orient="horz" pos="3543"/>
        <p:guide pos="70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15"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F2A51-BFA8-46F9-8296-AFC832BD7016}" type="datetimeFigureOut">
              <a:rPr lang="sl-SI" smtClean="0"/>
              <a:t>29. 04. 2019</a:t>
            </a:fld>
            <a:endParaRPr lang="sl-SI"/>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DB409F-FC94-43A5-8756-AAAC4AADDF1F}" type="slidenum">
              <a:rPr lang="sl-SI" smtClean="0"/>
              <a:t>‹#›</a:t>
            </a:fld>
            <a:endParaRPr lang="sl-SI"/>
          </a:p>
        </p:txBody>
      </p:sp>
    </p:spTree>
    <p:extLst>
      <p:ext uri="{BB962C8B-B14F-4D97-AF65-F5344CB8AC3E}">
        <p14:creationId xmlns:p14="http://schemas.microsoft.com/office/powerpoint/2010/main" val="3858325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1C595-8E27-4EF9-AD8D-FF0E297CF444}" type="datetimeFigureOut">
              <a:rPr lang="sl-SI" smtClean="0"/>
              <a:t>29. 04. 2019</a:t>
            </a:fld>
            <a:endParaRPr lang="sl-S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4F154-AB3D-497A-AA8C-80FC88658762}" type="slidenum">
              <a:rPr lang="sl-SI" smtClean="0"/>
              <a:t>‹#›</a:t>
            </a:fld>
            <a:endParaRPr lang="sl-SI"/>
          </a:p>
        </p:txBody>
      </p:sp>
    </p:spTree>
    <p:extLst>
      <p:ext uri="{BB962C8B-B14F-4D97-AF65-F5344CB8AC3E}">
        <p14:creationId xmlns:p14="http://schemas.microsoft.com/office/powerpoint/2010/main" val="71841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spire.ec.europa.eu/Themes/Data-Specifications/289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E514F154-AB3D-497A-AA8C-80FC88658762}" type="slidenum">
              <a:rPr lang="sl-SI" smtClean="0"/>
              <a:t>1</a:t>
            </a:fld>
            <a:endParaRPr lang="sl-SI"/>
          </a:p>
        </p:txBody>
      </p:sp>
    </p:spTree>
    <p:extLst>
      <p:ext uri="{BB962C8B-B14F-4D97-AF65-F5344CB8AC3E}">
        <p14:creationId xmlns:p14="http://schemas.microsoft.com/office/powerpoint/2010/main" val="403211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INSPIRE </a:t>
            </a:r>
            <a:endParaRPr lang="sl-S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county has its own way to describe data. We know, that rivers, roads don’t end with the border.  Governments and Local authorities need to have data to predict the impact to their local community. Data are not always available and count</a:t>
            </a:r>
            <a:r>
              <a:rPr lang="sl-SI" sz="1200" kern="1200" dirty="0" smtClean="0">
                <a:solidFill>
                  <a:schemeClr val="tx1"/>
                </a:solidFill>
                <a:effectLst/>
                <a:latin typeface="+mn-lt"/>
                <a:ea typeface="+mn-ea"/>
                <a:cs typeface="+mn-cs"/>
              </a:rPr>
              <a:t>r</a:t>
            </a:r>
            <a:r>
              <a:rPr lang="en-US" sz="1200" kern="1200" dirty="0" err="1" smtClean="0">
                <a:solidFill>
                  <a:schemeClr val="tx1"/>
                </a:solidFill>
                <a:effectLst/>
                <a:latin typeface="+mn-lt"/>
                <a:ea typeface="+mn-ea"/>
                <a:cs typeface="+mn-cs"/>
              </a:rPr>
              <a:t>ies</a:t>
            </a:r>
            <a:r>
              <a:rPr lang="en-US" sz="1200" kern="1200" dirty="0" smtClean="0">
                <a:solidFill>
                  <a:schemeClr val="tx1"/>
                </a:solidFill>
                <a:effectLst/>
                <a:latin typeface="+mn-lt"/>
                <a:ea typeface="+mn-ea"/>
                <a:cs typeface="+mn-cs"/>
              </a:rPr>
              <a:t> use different standards. That is why the European commission set the legislation for common standards to describe and share data.</a:t>
            </a:r>
            <a:endParaRPr lang="sl-SI"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14F154-AB3D-497A-AA8C-80FC88658762}" type="slidenum">
              <a:rPr lang="sl-SI" smtClean="0"/>
              <a:t>3</a:t>
            </a:fld>
            <a:endParaRPr lang="sl-SI"/>
          </a:p>
        </p:txBody>
      </p:sp>
    </p:spTree>
    <p:extLst>
      <p:ext uri="{BB962C8B-B14F-4D97-AF65-F5344CB8AC3E}">
        <p14:creationId xmlns:p14="http://schemas.microsoft.com/office/powerpoint/2010/main" val="96793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directive came into force on 15 May 2007.  The implementation was formed in various stages, with the requirement to be fully implemented by 2021. The main goal is to ensure that the Infrastructure for spatial information of the Member States are compatible and usable in a Community and transboundary context.  The Infrastructure, created by the Member state, should be compatible with common INSPIRE Implementing rules. </a:t>
            </a:r>
            <a:endParaRPr lang="sl-S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Implementing rules are legally binding and are adopted for several areas: </a:t>
            </a:r>
            <a:endParaRPr lang="sl-S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Metadata (metadata are created for the spatial data sets and services corresponding to the themes listed in </a:t>
            </a:r>
            <a:r>
              <a:rPr lang="en-US" sz="1200" u="none" strike="noStrike" kern="1200" dirty="0" smtClean="0">
                <a:solidFill>
                  <a:schemeClr val="tx1"/>
                </a:solidFill>
                <a:effectLst/>
                <a:latin typeface="+mn-lt"/>
                <a:ea typeface="+mn-ea"/>
                <a:cs typeface="+mn-cs"/>
                <a:hlinkClick r:id="rId3"/>
              </a:rPr>
              <a:t>Annexes I, II and III,</a:t>
            </a:r>
            <a:r>
              <a:rPr lang="en-US" sz="1200" kern="1200" dirty="0" smtClean="0">
                <a:solidFill>
                  <a:schemeClr val="tx1"/>
                </a:solidFill>
                <a:effectLst/>
                <a:latin typeface="+mn-lt"/>
                <a:ea typeface="+mn-ea"/>
                <a:cs typeface="+mn-cs"/>
              </a:rPr>
              <a:t> and that those metadata are kept up to date , </a:t>
            </a:r>
            <a:endParaRPr lang="sl-S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Network services - specify common interfaces for web </a:t>
            </a:r>
            <a:r>
              <a:rPr lang="en-US" sz="1200" kern="1200" dirty="0" err="1" smtClean="0">
                <a:solidFill>
                  <a:schemeClr val="tx1"/>
                </a:solidFill>
                <a:effectLst/>
                <a:latin typeface="+mn-lt"/>
                <a:ea typeface="+mn-ea"/>
                <a:cs typeface="+mn-cs"/>
              </a:rPr>
              <a:t>servises</a:t>
            </a:r>
            <a:r>
              <a:rPr lang="en-US" sz="1200" kern="1200" dirty="0" smtClean="0">
                <a:solidFill>
                  <a:schemeClr val="tx1"/>
                </a:solidFill>
                <a:effectLst/>
                <a:latin typeface="+mn-lt"/>
                <a:ea typeface="+mn-ea"/>
                <a:cs typeface="+mn-cs"/>
              </a:rPr>
              <a:t> (view, download, discover…), </a:t>
            </a:r>
            <a:endParaRPr lang="sl-S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Interoperability (common data models, code lists, map layers and additional metadata on the interoperability to be used when exchanging spatial datasets), </a:t>
            </a:r>
            <a:endParaRPr lang="sl-S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Spatial data </a:t>
            </a:r>
            <a:r>
              <a:rPr lang="en-US" sz="1200" kern="1200" dirty="0" err="1" smtClean="0">
                <a:solidFill>
                  <a:schemeClr val="tx1"/>
                </a:solidFill>
                <a:effectLst/>
                <a:latin typeface="+mn-lt"/>
                <a:ea typeface="+mn-ea"/>
                <a:cs typeface="+mn-cs"/>
              </a:rPr>
              <a:t>servises</a:t>
            </a:r>
            <a:r>
              <a:rPr lang="en-US" sz="1200" kern="1200" dirty="0" smtClean="0">
                <a:solidFill>
                  <a:schemeClr val="tx1"/>
                </a:solidFill>
                <a:effectLst/>
                <a:latin typeface="+mn-lt"/>
                <a:ea typeface="+mn-ea"/>
                <a:cs typeface="+mn-cs"/>
              </a:rPr>
              <a:t> (interoperability of spatial data services is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the capability to communicate, execute or transfer data among them</a:t>
            </a:r>
            <a:endParaRPr lang="sl-SI"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14F154-AB3D-497A-AA8C-80FC88658762}" type="slidenum">
              <a:rPr lang="sl-SI" smtClean="0"/>
              <a:t>4</a:t>
            </a:fld>
            <a:endParaRPr lang="sl-SI"/>
          </a:p>
        </p:txBody>
      </p:sp>
    </p:spTree>
    <p:extLst>
      <p:ext uri="{BB962C8B-B14F-4D97-AF65-F5344CB8AC3E}">
        <p14:creationId xmlns:p14="http://schemas.microsoft.com/office/powerpoint/2010/main" val="32258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Directive covers spatial data sets that relay to an area of the Member state, are available in electronic format and relate to one or more of the themes listed in Annex I, II, III.  E.g. for each data set we have to add the theme (in the metadata) If we have the data sets Nature2000 we have to add the theme Protected Sites. One theme can have more data sets listed.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14F154-AB3D-497A-AA8C-80FC88658762}" type="slidenum">
              <a:rPr lang="sl-SI" smtClean="0"/>
              <a:t>5</a:t>
            </a:fld>
            <a:endParaRPr lang="sl-SI"/>
          </a:p>
        </p:txBody>
      </p:sp>
    </p:spTree>
    <p:extLst>
      <p:ext uri="{BB962C8B-B14F-4D97-AF65-F5344CB8AC3E}">
        <p14:creationId xmlns:p14="http://schemas.microsoft.com/office/powerpoint/2010/main" val="389992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each theme there are detailed implementation aspects and relations with existing standards, described in Technical Guidelines documents. These documents are non-binding and describe how legal obligations could be implemented. These are very large documents, with requirements and recommendations about application schemas, code lists, enumerations.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14F154-AB3D-497A-AA8C-80FC88658762}" type="slidenum">
              <a:rPr lang="sl-SI" smtClean="0"/>
              <a:t>7</a:t>
            </a:fld>
            <a:endParaRPr lang="sl-SI"/>
          </a:p>
        </p:txBody>
      </p:sp>
    </p:spTree>
    <p:extLst>
      <p:ext uri="{BB962C8B-B14F-4D97-AF65-F5344CB8AC3E}">
        <p14:creationId xmlns:p14="http://schemas.microsoft.com/office/powerpoint/2010/main" val="82803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is the geoportal, where you can access to the data.  You can see which data sets are available; you can discover data sets based on the metadata, or you can access the data sets through view or download services. There are two viewers, Priority data set (data sets for environmental reporting) and the Thematic viewer</a:t>
            </a:r>
            <a:endParaRPr lang="en-US" dirty="0"/>
          </a:p>
        </p:txBody>
      </p:sp>
      <p:sp>
        <p:nvSpPr>
          <p:cNvPr id="4" name="Slide Number Placeholder 3"/>
          <p:cNvSpPr>
            <a:spLocks noGrp="1"/>
          </p:cNvSpPr>
          <p:nvPr>
            <p:ph type="sldNum" sz="quarter" idx="10"/>
          </p:nvPr>
        </p:nvSpPr>
        <p:spPr/>
        <p:txBody>
          <a:bodyPr/>
          <a:lstStyle/>
          <a:p>
            <a:fld id="{E514F154-AB3D-497A-AA8C-80FC88658762}" type="slidenum">
              <a:rPr lang="sl-SI" smtClean="0"/>
              <a:t>9</a:t>
            </a:fld>
            <a:endParaRPr lang="sl-SI"/>
          </a:p>
        </p:txBody>
      </p:sp>
    </p:spTree>
    <p:extLst>
      <p:ext uri="{BB962C8B-B14F-4D97-AF65-F5344CB8AC3E}">
        <p14:creationId xmlns:p14="http://schemas.microsoft.com/office/powerpoint/2010/main" val="1058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851742"/>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974610"/>
      </p:ext>
    </p:extLst>
  </p:cSld>
  <p:clrMapOvr>
    <a:masterClrMapping/>
  </p:clrMapOvr>
  <p:extLst mod="1">
    <p:ext uri="{DCECCB84-F9BA-43D5-87BE-67443E8EF086}">
      <p15:sldGuideLst xmlns:p15="http://schemas.microsoft.com/office/powerpoint/2012/main">
        <p15:guide id="1" orient="horz" pos="39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999" y="633039"/>
            <a:ext cx="6858001" cy="765455"/>
          </a:xfrm>
          <a:prstGeom prst="rect">
            <a:avLst/>
          </a:prstGeom>
        </p:spPr>
        <p:txBody>
          <a:bodyPr/>
          <a:lstStyle>
            <a:lvl1pPr>
              <a:defRPr sz="3600" baseline="0">
                <a:solidFill>
                  <a:srgbClr val="5294C2"/>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1143001" y="1610472"/>
            <a:ext cx="6858000" cy="4351338"/>
          </a:xfrm>
          <a:prstGeom prst="rect">
            <a:avLst/>
          </a:prstGeom>
        </p:spPr>
        <p:txBody>
          <a:bodyPr/>
          <a:lstStyle>
            <a:lvl1pPr>
              <a:defRPr baseline="0">
                <a:solidFill>
                  <a:schemeClr val="bg1">
                    <a:lumMod val="50000"/>
                  </a:schemeClr>
                </a:solidFill>
                <a:latin typeface="Calibri" panose="020F0502020204030204" pitchFamily="34" charset="0"/>
              </a:defRPr>
            </a:lvl1pPr>
            <a:lvl2pPr>
              <a:defRPr baseline="0">
                <a:solidFill>
                  <a:schemeClr val="bg1">
                    <a:lumMod val="50000"/>
                  </a:schemeClr>
                </a:solidFill>
                <a:latin typeface="Calibri" panose="020F0502020204030204" pitchFamily="34" charset="0"/>
              </a:defRPr>
            </a:lvl2pPr>
            <a:lvl3pPr>
              <a:defRPr baseline="0">
                <a:solidFill>
                  <a:schemeClr val="bg1">
                    <a:lumMod val="50000"/>
                  </a:schemeClr>
                </a:solidFill>
                <a:latin typeface="Calibri" panose="020F0502020204030204" pitchFamily="34" charset="0"/>
              </a:defRPr>
            </a:lvl3pPr>
            <a:lvl4pPr>
              <a:defRPr baseline="0">
                <a:solidFill>
                  <a:schemeClr val="bg1">
                    <a:lumMod val="50000"/>
                  </a:schemeClr>
                </a:solidFill>
                <a:latin typeface="Calibri" panose="020F0502020204030204" pitchFamily="34" charset="0"/>
              </a:defRPr>
            </a:lvl4pPr>
            <a:lvl5pPr>
              <a:defRPr baseline="0">
                <a:solidFill>
                  <a:schemeClr val="bg1">
                    <a:lumMod val="50000"/>
                  </a:schemeClr>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519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4120" y="1825625"/>
            <a:ext cx="3248586" cy="3069104"/>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0940" y="1825625"/>
            <a:ext cx="3684495" cy="3069104"/>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txBox="1">
            <a:spLocks/>
          </p:cNvSpPr>
          <p:nvPr userDrawn="1"/>
        </p:nvSpPr>
        <p:spPr>
          <a:xfrm>
            <a:off x="1142999" y="633039"/>
            <a:ext cx="6858001" cy="765455"/>
          </a:xfrm>
          <a:prstGeom prst="rect">
            <a:avLst/>
          </a:prstGeom>
        </p:spPr>
        <p:txBody>
          <a:bodyPr/>
          <a:lstStyle>
            <a:lvl1pPr algn="l" defTabSz="914400" rtl="0" eaLnBrk="1" latinLnBrk="0" hangingPunct="1">
              <a:lnSpc>
                <a:spcPct val="90000"/>
              </a:lnSpc>
              <a:spcBef>
                <a:spcPct val="0"/>
              </a:spcBef>
              <a:buNone/>
              <a:defRPr sz="3600" kern="1200" baseline="0">
                <a:solidFill>
                  <a:srgbClr val="5294C2"/>
                </a:solidFill>
                <a:latin typeface="Calibri" panose="020F0502020204030204" pitchFamily="34" charset="0"/>
                <a:ea typeface="+mj-ea"/>
                <a:cs typeface="+mj-cs"/>
              </a:defRPr>
            </a:lvl1pPr>
          </a:lstStyle>
          <a:p>
            <a:r>
              <a:rPr lang="en-US" b="0" dirty="0">
                <a:solidFill>
                  <a:srgbClr val="5294C2"/>
                </a:solidFill>
              </a:rPr>
              <a:t>Click to edit Master title style</a:t>
            </a:r>
          </a:p>
        </p:txBody>
      </p:sp>
    </p:spTree>
    <p:extLst>
      <p:ext uri="{BB962C8B-B14F-4D97-AF65-F5344CB8AC3E}">
        <p14:creationId xmlns:p14="http://schemas.microsoft.com/office/powerpoint/2010/main" val="93852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1809" y="1681163"/>
            <a:ext cx="3313650" cy="823912"/>
          </a:xfrm>
          <a:prstGeom prst="rect">
            <a:avLst/>
          </a:prstGeom>
        </p:spPr>
        <p:txBody>
          <a:bodyPr anchor="b"/>
          <a:lstStyle>
            <a:lvl1pPr marL="0" indent="0">
              <a:buNone/>
              <a:defRPr sz="20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1809" y="2505075"/>
            <a:ext cx="3313650" cy="3684588"/>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810" y="1681163"/>
            <a:ext cx="3546732" cy="823912"/>
          </a:xfrm>
          <a:prstGeom prst="rect">
            <a:avLst/>
          </a:prstGeom>
        </p:spPr>
        <p:txBody>
          <a:bodyPr anchor="b"/>
          <a:lstStyle>
            <a:lvl1pPr marL="0" indent="0">
              <a:buNone/>
              <a:defRPr sz="20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969810" y="2505075"/>
            <a:ext cx="3546732" cy="3684588"/>
          </a:xfrm>
          <a:prstGeom prst="rect">
            <a:avLst/>
          </a:prstGeo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141809" y="633039"/>
            <a:ext cx="7374732" cy="675808"/>
          </a:xfrm>
          <a:prstGeom prst="rect">
            <a:avLst/>
          </a:prstGeom>
        </p:spPr>
        <p:txBody>
          <a:bodyPr/>
          <a:lstStyle>
            <a:lvl1pPr>
              <a:defRPr sz="3600">
                <a:solidFill>
                  <a:srgbClr val="5294C2"/>
                </a:solidFill>
                <a:latin typeface="+mn-lt"/>
              </a:defRPr>
            </a:lvl1pPr>
          </a:lstStyle>
          <a:p>
            <a:r>
              <a:rPr lang="en-US" dirty="0"/>
              <a:t>Click to edit Master title style</a:t>
            </a:r>
          </a:p>
        </p:txBody>
      </p:sp>
    </p:spTree>
    <p:extLst>
      <p:ext uri="{BB962C8B-B14F-4D97-AF65-F5344CB8AC3E}">
        <p14:creationId xmlns:p14="http://schemas.microsoft.com/office/powerpoint/2010/main" val="255654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143000" y="633039"/>
            <a:ext cx="7372350" cy="1057650"/>
          </a:xfrm>
          <a:prstGeom prst="rect">
            <a:avLst/>
          </a:prstGeom>
        </p:spPr>
        <p:txBody>
          <a:bodyPr/>
          <a:lstStyle>
            <a:lvl1pPr>
              <a:defRPr sz="3600">
                <a:solidFill>
                  <a:srgbClr val="5294C2"/>
                </a:solidFill>
                <a:latin typeface="+mn-lt"/>
              </a:defRPr>
            </a:lvl1pPr>
          </a:lstStyle>
          <a:p>
            <a:r>
              <a:rPr lang="en-US" dirty="0"/>
              <a:t>Click to edit Master title style</a:t>
            </a:r>
          </a:p>
        </p:txBody>
      </p:sp>
    </p:spTree>
    <p:extLst>
      <p:ext uri="{BB962C8B-B14F-4D97-AF65-F5344CB8AC3E}">
        <p14:creationId xmlns:p14="http://schemas.microsoft.com/office/powerpoint/2010/main" val="38615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800">
                <a:solidFill>
                  <a:srgbClr val="5294C2"/>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8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9880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txBox="1">
            <a:spLocks/>
          </p:cNvSpPr>
          <p:nvPr userDrawn="1"/>
        </p:nvSpPr>
        <p:spPr>
          <a:xfrm>
            <a:off x="1141809" y="633039"/>
            <a:ext cx="7374732" cy="1057650"/>
          </a:xfrm>
          <a:prstGeom prst="rect">
            <a:avLst/>
          </a:prstGeom>
        </p:spPr>
        <p:txBody>
          <a:bodyPr/>
          <a:lstStyle>
            <a:lvl1pPr algn="l" defTabSz="914400" rtl="0" eaLnBrk="1" latinLnBrk="0" hangingPunct="1">
              <a:lnSpc>
                <a:spcPct val="90000"/>
              </a:lnSpc>
              <a:spcBef>
                <a:spcPct val="0"/>
              </a:spcBef>
              <a:buNone/>
              <a:defRPr sz="3600" kern="1200">
                <a:solidFill>
                  <a:srgbClr val="5294C2"/>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301353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95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10635" y="1908728"/>
            <a:ext cx="4733365" cy="4949273"/>
          </a:xfrm>
          <a:prstGeom prst="rect">
            <a:avLst/>
          </a:prstGeom>
        </p:spPr>
      </p:pic>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09335" y="5581661"/>
            <a:ext cx="1341050" cy="303332"/>
          </a:xfrm>
          <a:prstGeom prst="rect">
            <a:avLst/>
          </a:prstGeom>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57807" y="5511162"/>
            <a:ext cx="1056080" cy="388265"/>
          </a:xfrm>
          <a:prstGeom prst="rect">
            <a:avLst/>
          </a:prstGeom>
        </p:spPr>
      </p:pic>
      <p:pic>
        <p:nvPicPr>
          <p:cNvPr id="18" name="Picture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7301" y="5566099"/>
            <a:ext cx="1532272" cy="272086"/>
          </a:xfrm>
          <a:prstGeom prst="rect">
            <a:avLst/>
          </a:prstGeom>
        </p:spPr>
      </p:pic>
      <p:pic>
        <p:nvPicPr>
          <p:cNvPr id="22" name="Picture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60868" y="5580065"/>
            <a:ext cx="1841046" cy="532177"/>
          </a:xfrm>
          <a:prstGeom prst="rect">
            <a:avLst/>
          </a:prstGeom>
        </p:spPr>
      </p:pic>
      <p:sp>
        <p:nvSpPr>
          <p:cNvPr id="12" name="Rectangle 11"/>
          <p:cNvSpPr/>
          <p:nvPr userDrawn="1"/>
        </p:nvSpPr>
        <p:spPr>
          <a:xfrm>
            <a:off x="6901902" y="6265426"/>
            <a:ext cx="1001905" cy="215444"/>
          </a:xfrm>
          <a:prstGeom prst="rect">
            <a:avLst/>
          </a:prstGeom>
        </p:spPr>
        <p:txBody>
          <a:bodyPr wrap="square">
            <a:spAutoFit/>
          </a:bodyPr>
          <a:lstStyle/>
          <a:p>
            <a:pPr algn="r"/>
            <a:r>
              <a:rPr lang="sl-SI" sz="800" dirty="0">
                <a:solidFill>
                  <a:schemeClr val="tx1">
                    <a:lumMod val="50000"/>
                    <a:lumOff val="50000"/>
                  </a:schemeClr>
                </a:solidFill>
                <a:latin typeface="Arial" panose="020B0604020202020204" pitchFamily="34" charset="0"/>
                <a:cs typeface="Arial" panose="020B0604020202020204" pitchFamily="34" charset="0"/>
              </a:rPr>
              <a:t>www.eu-skladi.si</a:t>
            </a:r>
          </a:p>
        </p:txBody>
      </p:sp>
      <p:sp>
        <p:nvSpPr>
          <p:cNvPr id="13" name="Rectangle 12"/>
          <p:cNvSpPr/>
          <p:nvPr userDrawn="1"/>
        </p:nvSpPr>
        <p:spPr>
          <a:xfrm>
            <a:off x="1036650" y="6281461"/>
            <a:ext cx="927386" cy="218592"/>
          </a:xfrm>
          <a:prstGeom prst="rect">
            <a:avLst/>
          </a:prstGeom>
        </p:spPr>
        <p:txBody>
          <a:bodyPr wrap="square">
            <a:spAutoFit/>
          </a:bodyPr>
          <a:lstStyle/>
          <a:p>
            <a:pPr algn="r"/>
            <a:r>
              <a:rPr lang="sl-SI" sz="800" dirty="0">
                <a:solidFill>
                  <a:schemeClr val="tx1">
                    <a:lumMod val="50000"/>
                    <a:lumOff val="50000"/>
                  </a:schemeClr>
                </a:solidFill>
                <a:latin typeface="Arial" panose="020B0604020202020204" pitchFamily="34" charset="0"/>
                <a:cs typeface="Arial" panose="020B0604020202020204" pitchFamily="34" charset="0"/>
              </a:rPr>
              <a:t>www.mop.gov.si </a:t>
            </a:r>
          </a:p>
        </p:txBody>
      </p:sp>
      <p:sp>
        <p:nvSpPr>
          <p:cNvPr id="14" name="Rectangle 13"/>
          <p:cNvSpPr/>
          <p:nvPr userDrawn="1"/>
        </p:nvSpPr>
        <p:spPr>
          <a:xfrm>
            <a:off x="3075050" y="6279407"/>
            <a:ext cx="927386" cy="218592"/>
          </a:xfrm>
          <a:prstGeom prst="rect">
            <a:avLst/>
          </a:prstGeom>
        </p:spPr>
        <p:txBody>
          <a:bodyPr wrap="square">
            <a:spAutoFit/>
          </a:bodyPr>
          <a:lstStyle/>
          <a:p>
            <a:pPr algn="r"/>
            <a:r>
              <a:rPr lang="sl-SI" sz="800" dirty="0">
                <a:solidFill>
                  <a:schemeClr val="tx1">
                    <a:lumMod val="50000"/>
                    <a:lumOff val="50000"/>
                  </a:schemeClr>
                </a:solidFill>
                <a:latin typeface="Arial" panose="020B0604020202020204" pitchFamily="34" charset="0"/>
                <a:cs typeface="Arial" panose="020B0604020202020204" pitchFamily="34" charset="0"/>
              </a:rPr>
              <a:t>www.gu.gov.si</a:t>
            </a:r>
          </a:p>
        </p:txBody>
      </p:sp>
      <p:sp>
        <p:nvSpPr>
          <p:cNvPr id="15" name="Rectangle 14"/>
          <p:cNvSpPr/>
          <p:nvPr userDrawn="1"/>
        </p:nvSpPr>
        <p:spPr>
          <a:xfrm>
            <a:off x="5113450" y="6279407"/>
            <a:ext cx="1514306" cy="215444"/>
          </a:xfrm>
          <a:prstGeom prst="rect">
            <a:avLst/>
          </a:prstGeom>
        </p:spPr>
        <p:txBody>
          <a:bodyPr wrap="square">
            <a:spAutoFit/>
          </a:bodyPr>
          <a:lstStyle/>
          <a:p>
            <a:pPr algn="r"/>
            <a:r>
              <a:rPr lang="sl-SI" sz="800" dirty="0">
                <a:solidFill>
                  <a:schemeClr val="tx1">
                    <a:lumMod val="50000"/>
                    <a:lumOff val="50000"/>
                  </a:schemeClr>
                </a:solidFill>
                <a:latin typeface="Arial" panose="020B0604020202020204" pitchFamily="34" charset="0"/>
                <a:cs typeface="Arial" panose="020B0604020202020204" pitchFamily="34" charset="0"/>
              </a:rPr>
              <a:t>www.projekt.e-prostor.gov.si</a:t>
            </a:r>
          </a:p>
        </p:txBody>
      </p:sp>
      <p:sp>
        <p:nvSpPr>
          <p:cNvPr id="16" name="Rectangle 15"/>
          <p:cNvSpPr/>
          <p:nvPr userDrawn="1"/>
        </p:nvSpPr>
        <p:spPr>
          <a:xfrm>
            <a:off x="6158753" y="711583"/>
            <a:ext cx="2129134" cy="338554"/>
          </a:xfrm>
          <a:prstGeom prst="rect">
            <a:avLst/>
          </a:prstGeom>
        </p:spPr>
        <p:txBody>
          <a:bodyPr wrap="square">
            <a:spAutoFit/>
          </a:bodyPr>
          <a:lstStyle/>
          <a:p>
            <a:pPr algn="r"/>
            <a:r>
              <a:rPr lang="en-GB" sz="800" b="0" i="0" kern="1200" dirty="0">
                <a:solidFill>
                  <a:schemeClr val="bg1">
                    <a:lumMod val="50000"/>
                  </a:schemeClr>
                </a:solidFill>
                <a:effectLst/>
                <a:latin typeface="Arial" panose="020B0604020202020204" pitchFamily="34" charset="0"/>
                <a:ea typeface="+mn-ea"/>
                <a:cs typeface="Arial" panose="020B0604020202020204" pitchFamily="34" charset="0"/>
              </a:rPr>
              <a:t>»The programme of the</a:t>
            </a:r>
            <a:endParaRPr lang="sl-SI" sz="800" b="0" i="0" kern="1200" dirty="0">
              <a:solidFill>
                <a:schemeClr val="bg1">
                  <a:lumMod val="50000"/>
                </a:schemeClr>
              </a:solidFill>
              <a:effectLst/>
              <a:latin typeface="Arial" panose="020B0604020202020204" pitchFamily="34" charset="0"/>
              <a:ea typeface="+mn-ea"/>
              <a:cs typeface="Arial" panose="020B0604020202020204" pitchFamily="34" charset="0"/>
            </a:endParaRPr>
          </a:p>
          <a:p>
            <a:pPr algn="r"/>
            <a:r>
              <a:rPr lang="en-GB" sz="800" b="0" i="0" kern="1200" dirty="0">
                <a:solidFill>
                  <a:schemeClr val="bg1">
                    <a:lumMod val="50000"/>
                  </a:schemeClr>
                </a:solidFill>
                <a:effectLst/>
                <a:latin typeface="Arial" panose="020B0604020202020204" pitchFamily="34" charset="0"/>
                <a:ea typeface="+mn-ea"/>
                <a:cs typeface="Arial" panose="020B0604020202020204" pitchFamily="34" charset="0"/>
              </a:rPr>
              <a:t>projects eProstor«</a:t>
            </a:r>
            <a:endParaRPr lang="sl-SI" sz="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31554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8"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2" userDrawn="1">
          <p15:clr>
            <a:srgbClr val="F26B43"/>
          </p15:clr>
        </p15:guide>
        <p15:guide id="2" pos="51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89038"/>
            <a:ext cx="9144000" cy="3664776"/>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09335" y="5581661"/>
            <a:ext cx="1341050" cy="303332"/>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57807" y="5511162"/>
            <a:ext cx="1056080" cy="388265"/>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7301" y="5566099"/>
            <a:ext cx="1532272" cy="272086"/>
          </a:xfrm>
          <a:prstGeom prst="rect">
            <a:avLst/>
          </a:prstGeom>
        </p:spPr>
      </p:pic>
      <p:pic>
        <p:nvPicPr>
          <p:cNvPr id="26" name="Picture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60868" y="5580065"/>
            <a:ext cx="1841046" cy="532177"/>
          </a:xfrm>
          <a:prstGeom prst="rect">
            <a:avLst/>
          </a:prstGeom>
        </p:spPr>
      </p:pic>
      <p:sp>
        <p:nvSpPr>
          <p:cNvPr id="13" name="Rectangle 12"/>
          <p:cNvSpPr/>
          <p:nvPr userDrawn="1"/>
        </p:nvSpPr>
        <p:spPr>
          <a:xfrm>
            <a:off x="6901902" y="6265426"/>
            <a:ext cx="1001905" cy="215444"/>
          </a:xfrm>
          <a:prstGeom prst="rect">
            <a:avLst/>
          </a:prstGeom>
        </p:spPr>
        <p:txBody>
          <a:bodyPr wrap="square">
            <a:spAutoFit/>
          </a:bodyPr>
          <a:lstStyle/>
          <a:p>
            <a:pPr algn="r"/>
            <a:r>
              <a:rPr lang="sl-SI" sz="800" dirty="0">
                <a:solidFill>
                  <a:schemeClr val="tx1">
                    <a:lumMod val="50000"/>
                    <a:lumOff val="50000"/>
                  </a:schemeClr>
                </a:solidFill>
                <a:latin typeface="Arial" panose="020B0604020202020204" pitchFamily="34" charset="0"/>
                <a:cs typeface="Arial" panose="020B0604020202020204" pitchFamily="34" charset="0"/>
              </a:rPr>
              <a:t>www.eu-skladi.si</a:t>
            </a:r>
          </a:p>
        </p:txBody>
      </p:sp>
      <p:sp>
        <p:nvSpPr>
          <p:cNvPr id="14" name="Rectangle 13"/>
          <p:cNvSpPr/>
          <p:nvPr userDrawn="1"/>
        </p:nvSpPr>
        <p:spPr>
          <a:xfrm>
            <a:off x="1036650" y="6281461"/>
            <a:ext cx="927386" cy="218592"/>
          </a:xfrm>
          <a:prstGeom prst="rect">
            <a:avLst/>
          </a:prstGeom>
        </p:spPr>
        <p:txBody>
          <a:bodyPr wrap="square">
            <a:spAutoFit/>
          </a:bodyPr>
          <a:lstStyle/>
          <a:p>
            <a:pPr algn="r"/>
            <a:r>
              <a:rPr lang="sl-SI" sz="800" dirty="0">
                <a:solidFill>
                  <a:schemeClr val="tx1">
                    <a:lumMod val="50000"/>
                    <a:lumOff val="50000"/>
                  </a:schemeClr>
                </a:solidFill>
                <a:latin typeface="Arial" panose="020B0604020202020204" pitchFamily="34" charset="0"/>
                <a:cs typeface="Arial" panose="020B0604020202020204" pitchFamily="34" charset="0"/>
              </a:rPr>
              <a:t>www.mop.gov.si </a:t>
            </a:r>
          </a:p>
        </p:txBody>
      </p:sp>
      <p:sp>
        <p:nvSpPr>
          <p:cNvPr id="15" name="Rectangle 14"/>
          <p:cNvSpPr/>
          <p:nvPr userDrawn="1"/>
        </p:nvSpPr>
        <p:spPr>
          <a:xfrm>
            <a:off x="3075050" y="6279407"/>
            <a:ext cx="927386" cy="218592"/>
          </a:xfrm>
          <a:prstGeom prst="rect">
            <a:avLst/>
          </a:prstGeom>
        </p:spPr>
        <p:txBody>
          <a:bodyPr wrap="square">
            <a:spAutoFit/>
          </a:bodyPr>
          <a:lstStyle/>
          <a:p>
            <a:pPr algn="r"/>
            <a:r>
              <a:rPr lang="sl-SI" sz="800" dirty="0">
                <a:solidFill>
                  <a:schemeClr val="tx1">
                    <a:lumMod val="50000"/>
                    <a:lumOff val="50000"/>
                  </a:schemeClr>
                </a:solidFill>
                <a:latin typeface="Arial" panose="020B0604020202020204" pitchFamily="34" charset="0"/>
                <a:cs typeface="Arial" panose="020B0604020202020204" pitchFamily="34" charset="0"/>
              </a:rPr>
              <a:t>www.gu.gov.si</a:t>
            </a:r>
          </a:p>
        </p:txBody>
      </p:sp>
      <p:sp>
        <p:nvSpPr>
          <p:cNvPr id="18" name="Rectangle 17"/>
          <p:cNvSpPr/>
          <p:nvPr userDrawn="1"/>
        </p:nvSpPr>
        <p:spPr>
          <a:xfrm>
            <a:off x="5113450" y="6279407"/>
            <a:ext cx="1514306" cy="215444"/>
          </a:xfrm>
          <a:prstGeom prst="rect">
            <a:avLst/>
          </a:prstGeom>
        </p:spPr>
        <p:txBody>
          <a:bodyPr wrap="square">
            <a:spAutoFit/>
          </a:bodyPr>
          <a:lstStyle/>
          <a:p>
            <a:pPr algn="r"/>
            <a:r>
              <a:rPr lang="sl-SI" sz="800" dirty="0">
                <a:solidFill>
                  <a:schemeClr val="tx1">
                    <a:lumMod val="50000"/>
                    <a:lumOff val="50000"/>
                  </a:schemeClr>
                </a:solidFill>
                <a:latin typeface="Arial" panose="020B0604020202020204" pitchFamily="34" charset="0"/>
                <a:cs typeface="Arial" panose="020B0604020202020204" pitchFamily="34" charset="0"/>
              </a:rPr>
              <a:t>www.projekt.e-prostor.gov.si</a:t>
            </a:r>
          </a:p>
        </p:txBody>
      </p:sp>
      <p:sp>
        <p:nvSpPr>
          <p:cNvPr id="21" name="Rectangle 20"/>
          <p:cNvSpPr/>
          <p:nvPr userDrawn="1"/>
        </p:nvSpPr>
        <p:spPr>
          <a:xfrm>
            <a:off x="6158753" y="711583"/>
            <a:ext cx="2129134" cy="338554"/>
          </a:xfrm>
          <a:prstGeom prst="rect">
            <a:avLst/>
          </a:prstGeom>
        </p:spPr>
        <p:txBody>
          <a:bodyPr wrap="square">
            <a:spAutoFit/>
          </a:bodyPr>
          <a:lstStyle/>
          <a:p>
            <a:pPr algn="r"/>
            <a:r>
              <a:rPr lang="en-GB" sz="800" b="0" i="0" kern="1200" dirty="0">
                <a:solidFill>
                  <a:schemeClr val="bg1">
                    <a:lumMod val="50000"/>
                  </a:schemeClr>
                </a:solidFill>
                <a:effectLst/>
                <a:latin typeface="Arial" panose="020B0604020202020204" pitchFamily="34" charset="0"/>
                <a:ea typeface="+mn-ea"/>
                <a:cs typeface="Arial" panose="020B0604020202020204" pitchFamily="34" charset="0"/>
              </a:rPr>
              <a:t>»The programme of the</a:t>
            </a:r>
            <a:endParaRPr lang="sl-SI" sz="800" b="0" i="0" kern="1200" dirty="0">
              <a:solidFill>
                <a:schemeClr val="bg1">
                  <a:lumMod val="50000"/>
                </a:schemeClr>
              </a:solidFill>
              <a:effectLst/>
              <a:latin typeface="Arial" panose="020B0604020202020204" pitchFamily="34" charset="0"/>
              <a:ea typeface="+mn-ea"/>
              <a:cs typeface="Arial" panose="020B0604020202020204" pitchFamily="34" charset="0"/>
            </a:endParaRPr>
          </a:p>
          <a:p>
            <a:pPr algn="r"/>
            <a:r>
              <a:rPr lang="en-GB" sz="800" b="0" i="0" kern="1200" dirty="0">
                <a:solidFill>
                  <a:schemeClr val="bg1">
                    <a:lumMod val="50000"/>
                  </a:schemeClr>
                </a:solidFill>
                <a:effectLst/>
                <a:latin typeface="Arial" panose="020B0604020202020204" pitchFamily="34" charset="0"/>
                <a:ea typeface="+mn-ea"/>
                <a:cs typeface="Arial" panose="020B0604020202020204" pitchFamily="34" charset="0"/>
              </a:rPr>
              <a:t>projects eProstor«</a:t>
            </a:r>
            <a:endParaRPr lang="sl-SI" sz="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955200"/>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2" userDrawn="1">
          <p15:clr>
            <a:srgbClr val="F26B43"/>
          </p15:clr>
        </p15:guide>
        <p15:guide id="2" pos="51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eoportal.gov.si/slo/"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717151" y="1018024"/>
            <a:ext cx="6858000" cy="4240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err="1">
                <a:solidFill>
                  <a:schemeClr val="accent6">
                    <a:lumMod val="50000"/>
                  </a:schemeClr>
                </a:solidFill>
                <a:latin typeface="+mn-lt"/>
              </a:rPr>
              <a:t>eArchiving</a:t>
            </a:r>
            <a:r>
              <a:rPr lang="en-US" sz="2000" b="1" dirty="0">
                <a:solidFill>
                  <a:schemeClr val="accent6">
                    <a:lumMod val="50000"/>
                  </a:schemeClr>
                </a:solidFill>
                <a:latin typeface="+mn-lt"/>
              </a:rPr>
              <a:t> </a:t>
            </a:r>
            <a:r>
              <a:rPr lang="en-US" sz="2000" b="1" dirty="0" err="1">
                <a:solidFill>
                  <a:schemeClr val="accent6">
                    <a:lumMod val="50000"/>
                  </a:schemeClr>
                </a:solidFill>
                <a:latin typeface="+mn-lt"/>
              </a:rPr>
              <a:t>Geopreservation</a:t>
            </a:r>
            <a:r>
              <a:rPr lang="en-US" sz="2000" b="1" dirty="0">
                <a:solidFill>
                  <a:schemeClr val="accent6">
                    <a:lumMod val="50000"/>
                  </a:schemeClr>
                </a:solidFill>
                <a:latin typeface="+mn-lt"/>
              </a:rPr>
              <a:t> Conference</a:t>
            </a:r>
            <a:endParaRPr lang="sl-SI" sz="2000" dirty="0">
              <a:solidFill>
                <a:schemeClr val="accent6">
                  <a:lumMod val="50000"/>
                </a:schemeClr>
              </a:solidFill>
              <a:latin typeface="+mn-lt"/>
            </a:endParaRPr>
          </a:p>
        </p:txBody>
      </p:sp>
      <p:sp>
        <p:nvSpPr>
          <p:cNvPr id="15" name="Title 1"/>
          <p:cNvSpPr txBox="1">
            <a:spLocks/>
          </p:cNvSpPr>
          <p:nvPr/>
        </p:nvSpPr>
        <p:spPr>
          <a:xfrm>
            <a:off x="916862" y="2256105"/>
            <a:ext cx="6858000" cy="303686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5294C2"/>
                </a:solidFill>
                <a:latin typeface="+mn-lt"/>
                <a:cs typeface="Aharoni" panose="02010803020104030203" pitchFamily="2" charset="-79"/>
              </a:rPr>
              <a:t>The o</a:t>
            </a:r>
            <a:r>
              <a:rPr lang="sl-SI" sz="9600" b="1" dirty="0">
                <a:solidFill>
                  <a:srgbClr val="5294C2"/>
                </a:solidFill>
                <a:latin typeface="+mn-lt"/>
                <a:cs typeface="Aharoni" panose="02010803020104030203" pitchFamily="2" charset="-79"/>
              </a:rPr>
              <a:t>v</a:t>
            </a:r>
            <a:r>
              <a:rPr lang="en-US" sz="9600" b="1" dirty="0" err="1">
                <a:solidFill>
                  <a:srgbClr val="5294C2"/>
                </a:solidFill>
                <a:latin typeface="+mn-lt"/>
                <a:cs typeface="Aharoni" panose="02010803020104030203" pitchFamily="2" charset="-79"/>
              </a:rPr>
              <a:t>erview</a:t>
            </a:r>
            <a:r>
              <a:rPr lang="en-US" sz="9600" b="1" dirty="0">
                <a:solidFill>
                  <a:srgbClr val="5294C2"/>
                </a:solidFill>
                <a:latin typeface="+mn-lt"/>
                <a:cs typeface="Aharoni" panose="02010803020104030203" pitchFamily="2" charset="-79"/>
              </a:rPr>
              <a:t> of </a:t>
            </a:r>
            <a:endParaRPr lang="sl-SI" sz="9600" b="1" dirty="0">
              <a:solidFill>
                <a:srgbClr val="5294C2"/>
              </a:solidFill>
              <a:latin typeface="+mn-lt"/>
              <a:cs typeface="Aharoni" panose="02010803020104030203" pitchFamily="2" charset="-79"/>
            </a:endParaRPr>
          </a:p>
          <a:p>
            <a:r>
              <a:rPr lang="en-US" sz="9600" b="1" dirty="0">
                <a:solidFill>
                  <a:srgbClr val="5294C2"/>
                </a:solidFill>
                <a:latin typeface="+mn-lt"/>
                <a:cs typeface="Aharoni" panose="02010803020104030203" pitchFamily="2" charset="-79"/>
              </a:rPr>
              <a:t>EC INSPIRE Directive</a:t>
            </a:r>
            <a:endParaRPr lang="en-US" sz="8800" b="1" dirty="0">
              <a:solidFill>
                <a:srgbClr val="0C51A2"/>
              </a:solidFill>
              <a:latin typeface="+mn-lt"/>
              <a:cs typeface="Aharoni" panose="02010803020104030203" pitchFamily="2" charset="-79"/>
            </a:endParaRPr>
          </a:p>
          <a:p>
            <a:r>
              <a:rPr lang="sl-SI" sz="8800" b="1" dirty="0">
                <a:solidFill>
                  <a:srgbClr val="5294C2"/>
                </a:solidFill>
              </a:rPr>
              <a:t/>
            </a:r>
            <a:br>
              <a:rPr lang="sl-SI" sz="8800" b="1" dirty="0">
                <a:solidFill>
                  <a:srgbClr val="5294C2"/>
                </a:solidFill>
              </a:rPr>
            </a:br>
            <a:r>
              <a:rPr lang="sl-SI" sz="4200" b="1" dirty="0">
                <a:solidFill>
                  <a:schemeClr val="tx1">
                    <a:lumMod val="65000"/>
                    <a:lumOff val="35000"/>
                  </a:schemeClr>
                </a:solidFill>
                <a:latin typeface="+mn-lt"/>
              </a:rPr>
              <a:t>Mateja Urbančič | mag. Matej Sotlar</a:t>
            </a:r>
          </a:p>
          <a:p>
            <a:endParaRPr lang="sl-SI" sz="4800" b="1" dirty="0">
              <a:solidFill>
                <a:schemeClr val="tx1">
                  <a:lumMod val="65000"/>
                  <a:lumOff val="35000"/>
                </a:schemeClr>
              </a:solidFill>
            </a:endParaRPr>
          </a:p>
          <a:p>
            <a:endParaRPr lang="sl-SI" sz="5000" b="1" dirty="0" smtClean="0">
              <a:solidFill>
                <a:schemeClr val="tx1">
                  <a:lumMod val="65000"/>
                  <a:lumOff val="35000"/>
                </a:schemeClr>
              </a:solidFill>
              <a:latin typeface="+mn-lt"/>
            </a:endParaRPr>
          </a:p>
          <a:p>
            <a:endParaRPr lang="sl-SI" sz="5000" b="1" dirty="0">
              <a:solidFill>
                <a:schemeClr val="tx1">
                  <a:lumMod val="65000"/>
                  <a:lumOff val="35000"/>
                </a:schemeClr>
              </a:solidFill>
              <a:latin typeface="+mn-lt"/>
            </a:endParaRPr>
          </a:p>
          <a:p>
            <a:r>
              <a:rPr lang="sl-SI" sz="3800" b="1" dirty="0" smtClean="0">
                <a:solidFill>
                  <a:schemeClr val="tx1">
                    <a:lumMod val="65000"/>
                    <a:lumOff val="35000"/>
                  </a:schemeClr>
                </a:solidFill>
                <a:latin typeface="+mn-lt"/>
              </a:rPr>
              <a:t>6 </a:t>
            </a:r>
            <a:r>
              <a:rPr lang="sl-SI" sz="3800" b="1" dirty="0" err="1">
                <a:solidFill>
                  <a:schemeClr val="tx1">
                    <a:lumMod val="65000"/>
                    <a:lumOff val="35000"/>
                  </a:schemeClr>
                </a:solidFill>
                <a:latin typeface="+mn-lt"/>
              </a:rPr>
              <a:t>May</a:t>
            </a:r>
            <a:r>
              <a:rPr lang="sl-SI" sz="3800" b="1" dirty="0">
                <a:solidFill>
                  <a:schemeClr val="tx1">
                    <a:lumMod val="65000"/>
                    <a:lumOff val="35000"/>
                  </a:schemeClr>
                </a:solidFill>
                <a:latin typeface="+mn-lt"/>
              </a:rPr>
              <a:t> </a:t>
            </a:r>
            <a:r>
              <a:rPr lang="sl-SI" sz="3800" b="1" dirty="0" smtClean="0">
                <a:solidFill>
                  <a:schemeClr val="tx1">
                    <a:lumMod val="65000"/>
                    <a:lumOff val="35000"/>
                  </a:schemeClr>
                </a:solidFill>
                <a:latin typeface="+mn-lt"/>
              </a:rPr>
              <a:t>2019</a:t>
            </a:r>
            <a:endParaRPr lang="sl-SI" sz="3800" b="1" dirty="0">
              <a:solidFill>
                <a:schemeClr val="tx1">
                  <a:lumMod val="65000"/>
                  <a:lumOff val="35000"/>
                </a:schemeClr>
              </a:solidFill>
              <a:latin typeface="+mn-lt"/>
            </a:endParaRPr>
          </a:p>
        </p:txBody>
      </p:sp>
    </p:spTree>
    <p:extLst>
      <p:ext uri="{BB962C8B-B14F-4D97-AF65-F5344CB8AC3E}">
        <p14:creationId xmlns:p14="http://schemas.microsoft.com/office/powerpoint/2010/main" val="357981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288" y="0"/>
            <a:ext cx="7562170" cy="5430050"/>
          </a:xfrm>
          <a:prstGeom prst="rect">
            <a:avLst/>
          </a:prstGeom>
        </p:spPr>
      </p:pic>
    </p:spTree>
    <p:extLst>
      <p:ext uri="{BB962C8B-B14F-4D97-AF65-F5344CB8AC3E}">
        <p14:creationId xmlns:p14="http://schemas.microsoft.com/office/powerpoint/2010/main" val="3166294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a:extLst>
              <a:ext uri="{FF2B5EF4-FFF2-40B4-BE49-F238E27FC236}">
                <a16:creationId xmlns:a16="http://schemas.microsoft.com/office/drawing/2014/main" id="{F3D0EAED-60C8-4624-882C-9A1594A9F5E3}"/>
              </a:ext>
            </a:extLst>
          </p:cNvPr>
          <p:cNvSpPr>
            <a:spLocks noGrp="1"/>
          </p:cNvSpPr>
          <p:nvPr>
            <p:ph type="title"/>
          </p:nvPr>
        </p:nvSpPr>
        <p:spPr>
          <a:xfrm>
            <a:off x="967761" y="964473"/>
            <a:ext cx="7372350" cy="1057275"/>
          </a:xfrm>
        </p:spPr>
        <p:txBody>
          <a:bodyPr/>
          <a:lstStyle/>
          <a:p>
            <a:pPr algn="ctr"/>
            <a:r>
              <a:rPr lang="sl-SI" dirty="0"/>
              <a:t> </a:t>
            </a:r>
            <a:r>
              <a:rPr lang="sl-SI" b="1" dirty="0" smtClean="0">
                <a:cs typeface="Aharoni" panose="02010803020104030203" pitchFamily="2" charset="-79"/>
              </a:rPr>
              <a:t>INSPIRE IN SLOVENIA</a:t>
            </a:r>
            <a:endParaRPr lang="en-US" dirty="0">
              <a:cs typeface="Aharoni" panose="02010803020104030203" pitchFamily="2" charset="-79"/>
            </a:endParaRPr>
          </a:p>
        </p:txBody>
      </p:sp>
      <p:pic>
        <p:nvPicPr>
          <p:cNvPr id="4"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2">
            <a:extLst/>
          </a:blip>
          <a:srcRect l="7437" r="8329" b="-1"/>
          <a:stretch/>
        </p:blipFill>
        <p:spPr>
          <a:xfrm>
            <a:off x="272040" y="141497"/>
            <a:ext cx="2114109" cy="2212748"/>
          </a:xfrm>
          <a:prstGeom prst="rect">
            <a:avLst/>
          </a:prstGeom>
          <a:effectLst>
            <a:softEdge rad="635000"/>
          </a:effectLst>
        </p:spPr>
      </p:pic>
      <p:sp>
        <p:nvSpPr>
          <p:cNvPr id="5" name="PoljeZBesedilom 4">
            <a:extLst>
              <a:ext uri="{FF2B5EF4-FFF2-40B4-BE49-F238E27FC236}">
                <a16:creationId xmlns:a16="http://schemas.microsoft.com/office/drawing/2014/main" id="{2D365D0C-2E32-454A-A306-F66EC4F7872F}"/>
              </a:ext>
            </a:extLst>
          </p:cNvPr>
          <p:cNvSpPr txBox="1"/>
          <p:nvPr/>
        </p:nvSpPr>
        <p:spPr>
          <a:xfrm>
            <a:off x="2544905" y="1546331"/>
            <a:ext cx="6287589" cy="7848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l-SI" b="1" dirty="0" err="1" smtClean="0">
                <a:cs typeface="Aharoni" panose="020B0604020202020204" pitchFamily="2" charset="-79"/>
              </a:rPr>
              <a:t>The</a:t>
            </a:r>
            <a:r>
              <a:rPr lang="sl-SI" b="1" dirty="0" smtClean="0">
                <a:cs typeface="Aharoni" panose="020B0604020202020204" pitchFamily="2" charset="-79"/>
              </a:rPr>
              <a:t> Program </a:t>
            </a:r>
            <a:r>
              <a:rPr lang="sl-SI" b="1" dirty="0" err="1" smtClean="0">
                <a:cs typeface="Aharoni" panose="020B0604020202020204" pitchFamily="2" charset="-79"/>
              </a:rPr>
              <a:t>of</a:t>
            </a:r>
            <a:r>
              <a:rPr lang="sl-SI" b="1" dirty="0" smtClean="0">
                <a:cs typeface="Aharoni" panose="020B0604020202020204" pitchFamily="2" charset="-79"/>
              </a:rPr>
              <a:t> </a:t>
            </a:r>
            <a:r>
              <a:rPr lang="sl-SI" b="1" dirty="0" err="1" smtClean="0">
                <a:cs typeface="Aharoni" panose="020B0604020202020204" pitchFamily="2" charset="-79"/>
              </a:rPr>
              <a:t>the</a:t>
            </a:r>
            <a:r>
              <a:rPr lang="sl-SI" b="1" dirty="0" smtClean="0">
                <a:cs typeface="Aharoni" panose="020B0604020202020204" pitchFamily="2" charset="-79"/>
              </a:rPr>
              <a:t> </a:t>
            </a:r>
            <a:r>
              <a:rPr lang="sl-SI" b="1" dirty="0" err="1" smtClean="0">
                <a:cs typeface="Aharoni" panose="020B0604020202020204" pitchFamily="2" charset="-79"/>
              </a:rPr>
              <a:t>projects</a:t>
            </a:r>
            <a:r>
              <a:rPr lang="sl-SI" b="1" dirty="0" smtClean="0">
                <a:cs typeface="Aharoni" panose="020B0604020202020204" pitchFamily="2" charset="-79"/>
              </a:rPr>
              <a:t> </a:t>
            </a:r>
            <a:r>
              <a:rPr lang="sl-SI" b="1" dirty="0" err="1" smtClean="0">
                <a:cs typeface="Aharoni" panose="020B0604020202020204" pitchFamily="2" charset="-79"/>
              </a:rPr>
              <a:t>eProstor</a:t>
            </a:r>
            <a:endParaRPr lang="en-US" b="1" dirty="0" smtClean="0">
              <a:cs typeface="Aharoni" panose="020B0604020202020204" pitchFamily="2" charset="-79"/>
            </a:endParaRPr>
          </a:p>
          <a:p>
            <a:endParaRPr lang="en-US" dirty="0" smtClean="0">
              <a:latin typeface="Aharoni" panose="020B0604020202020204" pitchFamily="2" charset="-79"/>
              <a:cs typeface="Aharoni" panose="020B0604020202020204" pitchFamily="2" charset="-79"/>
            </a:endParaRPr>
          </a:p>
        </p:txBody>
      </p:sp>
      <p:pic>
        <p:nvPicPr>
          <p:cNvPr id="8" name="Picture 7">
            <a:hlinkClick r:id="rId3"/>
          </p:cNvPr>
          <p:cNvPicPr>
            <a:picLocks noChangeAspect="1"/>
          </p:cNvPicPr>
          <p:nvPr/>
        </p:nvPicPr>
        <p:blipFill>
          <a:blip r:embed="rId4"/>
          <a:stretch>
            <a:fillRect/>
          </a:stretch>
        </p:blipFill>
        <p:spPr>
          <a:xfrm>
            <a:off x="1645095" y="2254961"/>
            <a:ext cx="5749747" cy="2675332"/>
          </a:xfrm>
          <a:prstGeom prst="rect">
            <a:avLst/>
          </a:prstGeom>
        </p:spPr>
      </p:pic>
    </p:spTree>
    <p:extLst>
      <p:ext uri="{BB962C8B-B14F-4D97-AF65-F5344CB8AC3E}">
        <p14:creationId xmlns:p14="http://schemas.microsoft.com/office/powerpoint/2010/main" val="41706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a:extLst>
              <a:ext uri="{FF2B5EF4-FFF2-40B4-BE49-F238E27FC236}">
                <a16:creationId xmlns:a16="http://schemas.microsoft.com/office/drawing/2014/main" id="{F3D0EAED-60C8-4624-882C-9A1594A9F5E3}"/>
              </a:ext>
            </a:extLst>
          </p:cNvPr>
          <p:cNvSpPr>
            <a:spLocks noGrp="1"/>
          </p:cNvSpPr>
          <p:nvPr>
            <p:ph type="title"/>
          </p:nvPr>
        </p:nvSpPr>
        <p:spPr>
          <a:xfrm>
            <a:off x="967761" y="964473"/>
            <a:ext cx="7372350" cy="1057275"/>
          </a:xfrm>
        </p:spPr>
        <p:txBody>
          <a:bodyPr/>
          <a:lstStyle/>
          <a:p>
            <a:pPr algn="ctr"/>
            <a:r>
              <a:rPr lang="sl-SI" dirty="0"/>
              <a:t> </a:t>
            </a:r>
            <a:r>
              <a:rPr lang="sl-SI" b="1" dirty="0" smtClean="0">
                <a:cs typeface="Aharoni" panose="02010803020104030203" pitchFamily="2" charset="-79"/>
              </a:rPr>
              <a:t>INSPIRE IN SLOVENIA</a:t>
            </a:r>
            <a:endParaRPr lang="en-US" dirty="0">
              <a:cs typeface="Aharoni" panose="02010803020104030203" pitchFamily="2" charset="-79"/>
            </a:endParaRPr>
          </a:p>
        </p:txBody>
      </p:sp>
      <p:pic>
        <p:nvPicPr>
          <p:cNvPr id="4"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2">
            <a:extLst/>
          </a:blip>
          <a:srcRect l="7437" r="8329" b="-1"/>
          <a:stretch/>
        </p:blipFill>
        <p:spPr>
          <a:xfrm>
            <a:off x="272040" y="141497"/>
            <a:ext cx="2114109" cy="2212748"/>
          </a:xfrm>
          <a:prstGeom prst="rect">
            <a:avLst/>
          </a:prstGeom>
          <a:effectLst>
            <a:softEdge rad="635000"/>
          </a:effectLst>
        </p:spPr>
      </p:pic>
      <p:sp>
        <p:nvSpPr>
          <p:cNvPr id="5" name="PoljeZBesedilom 4">
            <a:extLst>
              <a:ext uri="{FF2B5EF4-FFF2-40B4-BE49-F238E27FC236}">
                <a16:creationId xmlns:a16="http://schemas.microsoft.com/office/drawing/2014/main" id="{2D365D0C-2E32-454A-A306-F66EC4F7872F}"/>
              </a:ext>
            </a:extLst>
          </p:cNvPr>
          <p:cNvSpPr txBox="1"/>
          <p:nvPr/>
        </p:nvSpPr>
        <p:spPr>
          <a:xfrm>
            <a:off x="2544905" y="1546331"/>
            <a:ext cx="6287589" cy="7848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l-SI" b="1" dirty="0" smtClean="0">
                <a:cs typeface="Aharoni" panose="020B0604020202020204" pitchFamily="2" charset="-79"/>
              </a:rPr>
              <a:t>INSPIRE </a:t>
            </a:r>
            <a:r>
              <a:rPr lang="en-US" b="1" dirty="0" smtClean="0">
                <a:cs typeface="Aharoni" panose="020B0604020202020204" pitchFamily="2" charset="-79"/>
              </a:rPr>
              <a:t>Metadata</a:t>
            </a:r>
            <a:r>
              <a:rPr lang="sl-SI" b="1" dirty="0" smtClean="0">
                <a:cs typeface="Aharoni" panose="020B0604020202020204" pitchFamily="2" charset="-79"/>
              </a:rPr>
              <a:t> </a:t>
            </a:r>
            <a:r>
              <a:rPr lang="en-US" b="1" dirty="0" smtClean="0">
                <a:cs typeface="Aharoni" panose="020B0604020202020204" pitchFamily="2" charset="-79"/>
              </a:rPr>
              <a:t>system</a:t>
            </a:r>
          </a:p>
          <a:p>
            <a:endParaRPr lang="en-US" dirty="0" smtClean="0">
              <a:latin typeface="Aharoni" panose="020B0604020202020204" pitchFamily="2" charset="-79"/>
              <a:cs typeface="Aharoni" panose="020B0604020202020204" pitchFamily="2" charset="-79"/>
            </a:endParaRPr>
          </a:p>
        </p:txBody>
      </p:sp>
      <p:pic>
        <p:nvPicPr>
          <p:cNvPr id="9" name="Picture 8"/>
          <p:cNvPicPr>
            <a:picLocks noChangeAspect="1"/>
          </p:cNvPicPr>
          <p:nvPr/>
        </p:nvPicPr>
        <p:blipFill>
          <a:blip r:embed="rId3"/>
          <a:stretch>
            <a:fillRect/>
          </a:stretch>
        </p:blipFill>
        <p:spPr>
          <a:xfrm>
            <a:off x="340445" y="2354245"/>
            <a:ext cx="8205787" cy="3081188"/>
          </a:xfrm>
          <a:prstGeom prst="rect">
            <a:avLst/>
          </a:prstGeom>
          <a:ln w="19050">
            <a:solidFill>
              <a:schemeClr val="tx1"/>
            </a:solidFill>
          </a:ln>
        </p:spPr>
      </p:pic>
    </p:spTree>
    <p:extLst>
      <p:ext uri="{BB962C8B-B14F-4D97-AF65-F5344CB8AC3E}">
        <p14:creationId xmlns:p14="http://schemas.microsoft.com/office/powerpoint/2010/main" val="29416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a:extLst>
              <a:ext uri="{FF2B5EF4-FFF2-40B4-BE49-F238E27FC236}">
                <a16:creationId xmlns:a16="http://schemas.microsoft.com/office/drawing/2014/main" id="{F3D0EAED-60C8-4624-882C-9A1594A9F5E3}"/>
              </a:ext>
            </a:extLst>
          </p:cNvPr>
          <p:cNvSpPr>
            <a:spLocks noGrp="1"/>
          </p:cNvSpPr>
          <p:nvPr>
            <p:ph type="title"/>
          </p:nvPr>
        </p:nvSpPr>
        <p:spPr>
          <a:xfrm>
            <a:off x="1393100" y="1412882"/>
            <a:ext cx="7372350" cy="696760"/>
          </a:xfrm>
        </p:spPr>
        <p:txBody>
          <a:bodyPr/>
          <a:lstStyle/>
          <a:p>
            <a:pPr algn="ctr"/>
            <a:r>
              <a:rPr lang="sl-SI" dirty="0"/>
              <a:t> </a:t>
            </a:r>
            <a:r>
              <a:rPr lang="sl-SI" b="1" dirty="0" smtClean="0">
                <a:cs typeface="Aharoni" panose="02010803020104030203" pitchFamily="2" charset="-79"/>
              </a:rPr>
              <a:t>CONCLUSION</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a:cs typeface="Aharoni" panose="02010803020104030203" pitchFamily="2" charset="-79"/>
              </a:rPr>
              <a:t/>
            </a:r>
            <a:br>
              <a:rPr lang="sl-SI" b="1" dirty="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a:cs typeface="Aharoni" panose="02010803020104030203" pitchFamily="2" charset="-79"/>
              </a:rPr>
              <a:t/>
            </a:r>
            <a:br>
              <a:rPr lang="sl-SI" b="1" dirty="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endParaRPr lang="en-US" dirty="0">
              <a:cs typeface="Aharoni" panose="02010803020104030203" pitchFamily="2" charset="-79"/>
            </a:endParaRPr>
          </a:p>
        </p:txBody>
      </p:sp>
      <p:pic>
        <p:nvPicPr>
          <p:cNvPr id="4"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2">
            <a:extLst/>
          </a:blip>
          <a:srcRect l="7437" r="8329" b="-1"/>
          <a:stretch/>
        </p:blipFill>
        <p:spPr>
          <a:xfrm>
            <a:off x="272040" y="141497"/>
            <a:ext cx="2114109" cy="2212748"/>
          </a:xfrm>
          <a:prstGeom prst="rect">
            <a:avLst/>
          </a:prstGeom>
          <a:effectLst>
            <a:softEdge rad="635000"/>
          </a:effectLst>
        </p:spPr>
      </p:pic>
      <p:pic>
        <p:nvPicPr>
          <p:cNvPr id="2" name="Picture 1"/>
          <p:cNvPicPr>
            <a:picLocks noChangeAspect="1"/>
          </p:cNvPicPr>
          <p:nvPr/>
        </p:nvPicPr>
        <p:blipFill>
          <a:blip r:embed="rId3"/>
          <a:stretch>
            <a:fillRect/>
          </a:stretch>
        </p:blipFill>
        <p:spPr>
          <a:xfrm>
            <a:off x="1912694" y="2409535"/>
            <a:ext cx="5859707" cy="8501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rotWithShape="1">
          <a:blip r:embed="rId4"/>
          <a:srcRect b="10070"/>
          <a:stretch/>
        </p:blipFill>
        <p:spPr>
          <a:xfrm>
            <a:off x="1912693" y="3953723"/>
            <a:ext cx="5859707" cy="8908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Naslov 1">
            <a:extLst>
              <a:ext uri="{FF2B5EF4-FFF2-40B4-BE49-F238E27FC236}">
                <a16:creationId xmlns:a16="http://schemas.microsoft.com/office/drawing/2014/main" id="{F3D0EAED-60C8-4624-882C-9A1594A9F5E3}"/>
              </a:ext>
            </a:extLst>
          </p:cNvPr>
          <p:cNvSpPr txBox="1">
            <a:spLocks/>
          </p:cNvSpPr>
          <p:nvPr/>
        </p:nvSpPr>
        <p:spPr>
          <a:xfrm>
            <a:off x="129938" y="3350899"/>
            <a:ext cx="7372350" cy="1268773"/>
          </a:xfrm>
          <a:prstGeom prst="rect">
            <a:avLst/>
          </a:prstGeom>
        </p:spPr>
        <p:txBody>
          <a:bodyPr/>
          <a:lstStyle>
            <a:lvl1pPr algn="l" defTabSz="914400" rtl="0" eaLnBrk="1" latinLnBrk="0" hangingPunct="1">
              <a:lnSpc>
                <a:spcPct val="90000"/>
              </a:lnSpc>
              <a:spcBef>
                <a:spcPct val="0"/>
              </a:spcBef>
              <a:buNone/>
              <a:defRPr sz="3600" kern="1200">
                <a:solidFill>
                  <a:srgbClr val="5294C2"/>
                </a:solidFill>
                <a:latin typeface="+mn-lt"/>
                <a:ea typeface="+mj-ea"/>
                <a:cs typeface="+mj-cs"/>
              </a:defRPr>
            </a:lvl1pPr>
          </a:lstStyle>
          <a:p>
            <a:pPr algn="ctr"/>
            <a:r>
              <a:rPr lang="sl-SI" dirty="0" smtClean="0"/>
              <a:t> </a:t>
            </a: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endParaRPr lang="en-US" dirty="0">
              <a:cs typeface="Aharoni" panose="02010803020104030203" pitchFamily="2" charset="-79"/>
            </a:endParaRPr>
          </a:p>
        </p:txBody>
      </p:sp>
      <p:sp>
        <p:nvSpPr>
          <p:cNvPr id="10" name="PoljeZBesedilom 4">
            <a:extLst>
              <a:ext uri="{FF2B5EF4-FFF2-40B4-BE49-F238E27FC236}">
                <a16:creationId xmlns:a16="http://schemas.microsoft.com/office/drawing/2014/main" id="{2D365D0C-2E32-454A-A306-F66EC4F7872F}"/>
              </a:ext>
            </a:extLst>
          </p:cNvPr>
          <p:cNvSpPr txBox="1"/>
          <p:nvPr/>
        </p:nvSpPr>
        <p:spPr>
          <a:xfrm>
            <a:off x="1999782" y="1839032"/>
            <a:ext cx="6287589" cy="7848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l-SI" b="1" dirty="0" smtClean="0">
                <a:cs typeface="Aharoni" panose="020B0604020202020204" pitchFamily="2" charset="-79"/>
              </a:rPr>
              <a:t>BEFORE</a:t>
            </a:r>
            <a:endParaRPr lang="en-US" b="1" dirty="0" smtClean="0">
              <a:cs typeface="Aharoni" panose="020B0604020202020204" pitchFamily="2" charset="-79"/>
            </a:endParaRPr>
          </a:p>
          <a:p>
            <a:endParaRPr lang="en-US" dirty="0" smtClean="0">
              <a:latin typeface="Aharoni" panose="020B0604020202020204" pitchFamily="2" charset="-79"/>
              <a:cs typeface="Aharoni" panose="020B0604020202020204" pitchFamily="2" charset="-79"/>
            </a:endParaRPr>
          </a:p>
        </p:txBody>
      </p:sp>
      <p:sp>
        <p:nvSpPr>
          <p:cNvPr id="11" name="PoljeZBesedilom 4">
            <a:extLst>
              <a:ext uri="{FF2B5EF4-FFF2-40B4-BE49-F238E27FC236}">
                <a16:creationId xmlns:a16="http://schemas.microsoft.com/office/drawing/2014/main" id="{2D365D0C-2E32-454A-A306-F66EC4F7872F}"/>
              </a:ext>
            </a:extLst>
          </p:cNvPr>
          <p:cNvSpPr txBox="1"/>
          <p:nvPr/>
        </p:nvSpPr>
        <p:spPr>
          <a:xfrm>
            <a:off x="1935480" y="3381027"/>
            <a:ext cx="6287589" cy="7848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l-SI" b="1" dirty="0" smtClean="0">
                <a:cs typeface="Aharoni" panose="020B0604020202020204" pitchFamily="2" charset="-79"/>
              </a:rPr>
              <a:t>AFTER</a:t>
            </a:r>
            <a:endParaRPr lang="en-US" b="1" dirty="0" smtClean="0">
              <a:cs typeface="Aharoni" panose="020B0604020202020204" pitchFamily="2" charset="-79"/>
            </a:endParaRPr>
          </a:p>
          <a:p>
            <a:endParaRPr lang="en-US" dirty="0" smtClean="0">
              <a:latin typeface="Aharoni" panose="020B0604020202020204" pitchFamily="2" charset="-79"/>
              <a:cs typeface="Aharoni" panose="020B0604020202020204" pitchFamily="2" charset="-79"/>
            </a:endParaRPr>
          </a:p>
        </p:txBody>
      </p:sp>
    </p:spTree>
    <p:extLst>
      <p:ext uri="{BB962C8B-B14F-4D97-AF65-F5344CB8AC3E}">
        <p14:creationId xmlns:p14="http://schemas.microsoft.com/office/powerpoint/2010/main" val="161666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a:extLst>
              <a:ext uri="{FF2B5EF4-FFF2-40B4-BE49-F238E27FC236}">
                <a16:creationId xmlns:a16="http://schemas.microsoft.com/office/drawing/2014/main" id="{F3D0EAED-60C8-4624-882C-9A1594A9F5E3}"/>
              </a:ext>
            </a:extLst>
          </p:cNvPr>
          <p:cNvSpPr>
            <a:spLocks noGrp="1"/>
          </p:cNvSpPr>
          <p:nvPr>
            <p:ph type="title"/>
          </p:nvPr>
        </p:nvSpPr>
        <p:spPr>
          <a:xfrm>
            <a:off x="1085369" y="2654139"/>
            <a:ext cx="7372350" cy="696760"/>
          </a:xfrm>
        </p:spPr>
        <p:txBody>
          <a:bodyPr/>
          <a:lstStyle/>
          <a:p>
            <a:pPr algn="ctr"/>
            <a:r>
              <a:rPr lang="en-US" dirty="0" smtClean="0"/>
              <a:t> </a:t>
            </a:r>
            <a:r>
              <a:rPr lang="en-US" b="1" dirty="0" smtClean="0">
                <a:cs typeface="Aharoni" panose="02010803020104030203" pitchFamily="2" charset="-79"/>
              </a:rPr>
              <a:t>Thank you for your attention</a:t>
            </a:r>
            <a:r>
              <a:rPr lang="sl-SI" b="1" dirty="0" smtClean="0">
                <a:cs typeface="Aharoni" panose="02010803020104030203" pitchFamily="2" charset="-79"/>
              </a:rPr>
              <a:t>.</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a:cs typeface="Aharoni" panose="02010803020104030203" pitchFamily="2" charset="-79"/>
              </a:rPr>
              <a:t/>
            </a:r>
            <a:br>
              <a:rPr lang="sl-SI" b="1" dirty="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a:cs typeface="Aharoni" panose="02010803020104030203" pitchFamily="2" charset="-79"/>
              </a:rPr>
              <a:t/>
            </a:r>
            <a:br>
              <a:rPr lang="sl-SI" b="1" dirty="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endParaRPr lang="en-US" dirty="0">
              <a:cs typeface="Aharoni" panose="02010803020104030203" pitchFamily="2" charset="-79"/>
            </a:endParaRPr>
          </a:p>
        </p:txBody>
      </p:sp>
      <p:pic>
        <p:nvPicPr>
          <p:cNvPr id="4"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2">
            <a:extLst/>
          </a:blip>
          <a:srcRect l="7437" r="8329" b="-1"/>
          <a:stretch/>
        </p:blipFill>
        <p:spPr>
          <a:xfrm>
            <a:off x="272040" y="141497"/>
            <a:ext cx="2114109" cy="2212748"/>
          </a:xfrm>
          <a:prstGeom prst="rect">
            <a:avLst/>
          </a:prstGeom>
          <a:effectLst>
            <a:softEdge rad="635000"/>
          </a:effectLst>
        </p:spPr>
      </p:pic>
      <p:sp>
        <p:nvSpPr>
          <p:cNvPr id="8" name="Naslov 1">
            <a:extLst>
              <a:ext uri="{FF2B5EF4-FFF2-40B4-BE49-F238E27FC236}">
                <a16:creationId xmlns:a16="http://schemas.microsoft.com/office/drawing/2014/main" id="{F3D0EAED-60C8-4624-882C-9A1594A9F5E3}"/>
              </a:ext>
            </a:extLst>
          </p:cNvPr>
          <p:cNvSpPr txBox="1">
            <a:spLocks/>
          </p:cNvSpPr>
          <p:nvPr/>
        </p:nvSpPr>
        <p:spPr>
          <a:xfrm>
            <a:off x="129938" y="3350899"/>
            <a:ext cx="7372350" cy="1268773"/>
          </a:xfrm>
          <a:prstGeom prst="rect">
            <a:avLst/>
          </a:prstGeom>
        </p:spPr>
        <p:txBody>
          <a:bodyPr/>
          <a:lstStyle>
            <a:lvl1pPr algn="l" defTabSz="914400" rtl="0" eaLnBrk="1" latinLnBrk="0" hangingPunct="1">
              <a:lnSpc>
                <a:spcPct val="90000"/>
              </a:lnSpc>
              <a:spcBef>
                <a:spcPct val="0"/>
              </a:spcBef>
              <a:buNone/>
              <a:defRPr sz="3600" kern="1200">
                <a:solidFill>
                  <a:srgbClr val="5294C2"/>
                </a:solidFill>
                <a:latin typeface="+mn-lt"/>
                <a:ea typeface="+mj-ea"/>
                <a:cs typeface="+mj-cs"/>
              </a:defRPr>
            </a:lvl1pPr>
          </a:lstStyle>
          <a:p>
            <a:pPr algn="ctr"/>
            <a:r>
              <a:rPr lang="sl-SI" dirty="0" smtClean="0"/>
              <a:t> </a:t>
            </a: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r>
              <a:rPr lang="sl-SI" b="1" dirty="0" smtClean="0">
                <a:cs typeface="Aharoni" panose="02010803020104030203" pitchFamily="2" charset="-79"/>
              </a:rPr>
              <a:t/>
            </a:r>
            <a:br>
              <a:rPr lang="sl-SI" b="1" dirty="0" smtClean="0">
                <a:cs typeface="Aharoni" panose="02010803020104030203" pitchFamily="2" charset="-79"/>
              </a:rPr>
            </a:br>
            <a:endParaRPr lang="en-US" dirty="0">
              <a:cs typeface="Aharoni" panose="02010803020104030203" pitchFamily="2" charset="-79"/>
            </a:endParaRPr>
          </a:p>
        </p:txBody>
      </p:sp>
    </p:spTree>
    <p:extLst>
      <p:ext uri="{BB962C8B-B14F-4D97-AF65-F5344CB8AC3E}">
        <p14:creationId xmlns:p14="http://schemas.microsoft.com/office/powerpoint/2010/main" val="57761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AAC582-7720-42F0-8CF2-ED01D939C0D5}"/>
              </a:ext>
            </a:extLst>
          </p:cNvPr>
          <p:cNvSpPr>
            <a:spLocks noGrp="1"/>
          </p:cNvSpPr>
          <p:nvPr>
            <p:ph type="title"/>
          </p:nvPr>
        </p:nvSpPr>
        <p:spPr>
          <a:xfrm>
            <a:off x="794657" y="1643233"/>
            <a:ext cx="7372350" cy="1057650"/>
          </a:xfrm>
        </p:spPr>
        <p:txBody>
          <a:bodyPr/>
          <a:lstStyle/>
          <a:p>
            <a:pPr algn="ctr"/>
            <a:r>
              <a:rPr lang="sl-SI" dirty="0"/>
              <a:t> </a:t>
            </a:r>
            <a:r>
              <a:rPr lang="sl-SI" b="1" dirty="0">
                <a:cs typeface="Aharoni" panose="02010803020104030203" pitchFamily="2" charset="-79"/>
              </a:rPr>
              <a:t>INSPIRE </a:t>
            </a:r>
            <a:r>
              <a:rPr lang="sl-SI" b="1" dirty="0" smtClean="0">
                <a:cs typeface="Aharoni" panose="02010803020104030203" pitchFamily="2" charset="-79"/>
              </a:rPr>
              <a:t>???</a:t>
            </a:r>
            <a:endParaRPr lang="en-US" b="1" dirty="0">
              <a:cs typeface="Aharoni" panose="02010803020104030203" pitchFamily="2" charset="-79"/>
            </a:endParaRPr>
          </a:p>
        </p:txBody>
      </p:sp>
      <p:sp>
        <p:nvSpPr>
          <p:cNvPr id="3" name="PoljeZBesedilom 2">
            <a:extLst>
              <a:ext uri="{FF2B5EF4-FFF2-40B4-BE49-F238E27FC236}">
                <a16:creationId xmlns:a16="http://schemas.microsoft.com/office/drawing/2014/main" id="{67894D14-DFEA-41FC-B505-516E6053E692}"/>
              </a:ext>
            </a:extLst>
          </p:cNvPr>
          <p:cNvSpPr txBox="1"/>
          <p:nvPr/>
        </p:nvSpPr>
        <p:spPr>
          <a:xfrm>
            <a:off x="1524000" y="2812869"/>
            <a:ext cx="6287589" cy="1261884"/>
          </a:xfrm>
          <a:prstGeom prst="rect">
            <a:avLst/>
          </a:prstGeom>
          <a:noFill/>
        </p:spPr>
        <p:txBody>
          <a:bodyPr wrap="square" rtlCol="0">
            <a:spAutoFit/>
          </a:bodyPr>
          <a:lstStyle/>
          <a:p>
            <a:pPr marL="285750" indent="-285750" algn="ctr">
              <a:buFont typeface="Arial" panose="020B0604020202020204" pitchFamily="34" charset="0"/>
              <a:buChar char="•"/>
            </a:pPr>
            <a:r>
              <a:rPr lang="en-US" sz="2000" b="1" dirty="0">
                <a:cs typeface="Aharoni" panose="020B0604020202020204" pitchFamily="2" charset="-79"/>
              </a:rPr>
              <a:t>Infrastructure for Spatial Information in the European Community</a:t>
            </a:r>
          </a:p>
          <a:p>
            <a:endParaRPr lang="en-US" dirty="0">
              <a:latin typeface="Aharoni" panose="020B0604020202020204" pitchFamily="2" charset="-79"/>
              <a:cs typeface="Aharoni" panose="020B0604020202020204" pitchFamily="2" charset="-79"/>
            </a:endParaRPr>
          </a:p>
          <a:p>
            <a:endParaRPr lang="en-US" dirty="0"/>
          </a:p>
        </p:txBody>
      </p:sp>
      <p:pic>
        <p:nvPicPr>
          <p:cNvPr id="4" name="Slika 3">
            <a:extLst>
              <a:ext uri="{FF2B5EF4-FFF2-40B4-BE49-F238E27FC236}">
                <a16:creationId xmlns:a16="http://schemas.microsoft.com/office/drawing/2014/main" id="{D9A59F07-B585-406B-A7B0-B841A851C6B9}"/>
              </a:ext>
            </a:extLst>
          </p:cNvPr>
          <p:cNvPicPr>
            <a:picLocks noChangeAspect="1"/>
          </p:cNvPicPr>
          <p:nvPr/>
        </p:nvPicPr>
        <p:blipFill rotWithShape="1">
          <a:blip r:embed="rId2">
            <a:extLst/>
          </a:blip>
          <a:srcRect l="7437" r="8329" b="-1"/>
          <a:stretch/>
        </p:blipFill>
        <p:spPr>
          <a:xfrm>
            <a:off x="289457" y="228583"/>
            <a:ext cx="2114109" cy="2212748"/>
          </a:xfrm>
          <a:prstGeom prst="rect">
            <a:avLst/>
          </a:prstGeom>
          <a:effectLst>
            <a:softEdge rad="635000"/>
          </a:effectLst>
        </p:spPr>
      </p:pic>
    </p:spTree>
    <p:extLst>
      <p:ext uri="{BB962C8B-B14F-4D97-AF65-F5344CB8AC3E}">
        <p14:creationId xmlns:p14="http://schemas.microsoft.com/office/powerpoint/2010/main" val="5188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A3508833-44F8-409B-B72A-DE14CABDE337}"/>
              </a:ext>
            </a:extLst>
          </p:cNvPr>
          <p:cNvPicPr>
            <a:picLocks noChangeAspect="1"/>
          </p:cNvPicPr>
          <p:nvPr/>
        </p:nvPicPr>
        <p:blipFill>
          <a:blip r:embed="rId3"/>
          <a:stretch>
            <a:fillRect/>
          </a:stretch>
        </p:blipFill>
        <p:spPr>
          <a:xfrm>
            <a:off x="335073" y="2307730"/>
            <a:ext cx="4772297" cy="2292542"/>
          </a:xfrm>
          <a:prstGeom prst="rect">
            <a:avLst/>
          </a:prstGeom>
        </p:spPr>
      </p:pic>
      <p:sp>
        <p:nvSpPr>
          <p:cNvPr id="2" name="Naslov 1">
            <a:extLst>
              <a:ext uri="{FF2B5EF4-FFF2-40B4-BE49-F238E27FC236}">
                <a16:creationId xmlns:a16="http://schemas.microsoft.com/office/drawing/2014/main" id="{83AAC582-7720-42F0-8CF2-ED01D939C0D5}"/>
              </a:ext>
            </a:extLst>
          </p:cNvPr>
          <p:cNvSpPr>
            <a:spLocks noGrp="1"/>
          </p:cNvSpPr>
          <p:nvPr>
            <p:ph type="title"/>
          </p:nvPr>
        </p:nvSpPr>
        <p:spPr>
          <a:xfrm>
            <a:off x="885825" y="1241253"/>
            <a:ext cx="7372350" cy="798098"/>
          </a:xfrm>
        </p:spPr>
        <p:txBody>
          <a:bodyPr/>
          <a:lstStyle/>
          <a:p>
            <a:pPr algn="ctr"/>
            <a:r>
              <a:rPr lang="sl-SI" b="1" dirty="0" err="1">
                <a:cs typeface="Aharoni" panose="02010803020104030203" pitchFamily="2" charset="-79"/>
              </a:rPr>
              <a:t>Why</a:t>
            </a:r>
            <a:r>
              <a:rPr lang="sl-SI" b="1" dirty="0">
                <a:cs typeface="Aharoni" panose="02010803020104030203" pitchFamily="2" charset="-79"/>
              </a:rPr>
              <a:t> INSPIRE</a:t>
            </a:r>
            <a:endParaRPr lang="en-US" dirty="0">
              <a:cs typeface="Aharoni" panose="02010803020104030203" pitchFamily="2" charset="-79"/>
            </a:endParaRPr>
          </a:p>
        </p:txBody>
      </p:sp>
      <p:sp>
        <p:nvSpPr>
          <p:cNvPr id="3" name="PoljeZBesedilom 2">
            <a:extLst>
              <a:ext uri="{FF2B5EF4-FFF2-40B4-BE49-F238E27FC236}">
                <a16:creationId xmlns:a16="http://schemas.microsoft.com/office/drawing/2014/main" id="{67894D14-DFEA-41FC-B505-516E6053E692}"/>
              </a:ext>
            </a:extLst>
          </p:cNvPr>
          <p:cNvSpPr txBox="1"/>
          <p:nvPr/>
        </p:nvSpPr>
        <p:spPr>
          <a:xfrm>
            <a:off x="5107370" y="2307730"/>
            <a:ext cx="3936274"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cs typeface="Aharoni" panose="020B0604020202020204" pitchFamily="2" charset="-79"/>
              </a:rPr>
              <a:t>Each country has a specific way to describe data</a:t>
            </a:r>
          </a:p>
          <a:p>
            <a:pPr marL="285750" indent="-285750">
              <a:buFont typeface="Arial" panose="020B0604020202020204" pitchFamily="34" charset="0"/>
              <a:buChar char="•"/>
            </a:pPr>
            <a:r>
              <a:rPr lang="en-US" b="1" dirty="0">
                <a:cs typeface="Aharoni" panose="020B0604020202020204" pitchFamily="2" charset="-79"/>
              </a:rPr>
              <a:t>Data are not always</a:t>
            </a:r>
            <a:r>
              <a:rPr lang="sl-SI" b="1" dirty="0">
                <a:cs typeface="Aharoni" panose="020B0604020202020204" pitchFamily="2" charset="-79"/>
              </a:rPr>
              <a:t> </a:t>
            </a:r>
            <a:r>
              <a:rPr lang="en-US" b="1" dirty="0">
                <a:cs typeface="Aharoni" panose="020B0604020202020204" pitchFamily="2" charset="-79"/>
              </a:rPr>
              <a:t>available</a:t>
            </a:r>
          </a:p>
          <a:p>
            <a:pPr marL="285750" indent="-285750">
              <a:buFont typeface="Arial" panose="020B0604020202020204" pitchFamily="34" charset="0"/>
              <a:buChar char="•"/>
            </a:pPr>
            <a:r>
              <a:rPr lang="en-US" b="1" dirty="0">
                <a:cs typeface="Aharoni" panose="020B0604020202020204" pitchFamily="2" charset="-79"/>
              </a:rPr>
              <a:t>Different standards</a:t>
            </a:r>
          </a:p>
          <a:p>
            <a:r>
              <a:rPr lang="sl-SI" b="1" dirty="0">
                <a:cs typeface="Aharoni" panose="020B0604020202020204" pitchFamily="2" charset="-79"/>
              </a:rPr>
              <a:t> </a:t>
            </a:r>
          </a:p>
          <a:p>
            <a:endParaRPr lang="sl-SI" b="1" dirty="0">
              <a:cs typeface="Aharoni" panose="020B0604020202020204" pitchFamily="2" charset="-79"/>
            </a:endParaRPr>
          </a:p>
          <a:p>
            <a:endParaRPr lang="sl-SI" b="1" dirty="0">
              <a:cs typeface="Aharoni" panose="020B0604020202020204" pitchFamily="2" charset="-79"/>
            </a:endParaRPr>
          </a:p>
          <a:p>
            <a:pPr algn="ctr"/>
            <a:r>
              <a:rPr lang="sl-SI" b="1" dirty="0">
                <a:cs typeface="Aharoni" panose="020B0604020202020204" pitchFamily="2" charset="-79"/>
              </a:rPr>
              <a:t> COMMON STANDARDS TO DESCRIBE AND SHARE DATA</a:t>
            </a:r>
            <a:endParaRPr lang="en-US" b="1" dirty="0">
              <a:cs typeface="Aharoni" panose="020B0604020202020204" pitchFamily="2" charset="-79"/>
            </a:endParaRPr>
          </a:p>
          <a:p>
            <a:endParaRPr lang="en-US" dirty="0"/>
          </a:p>
        </p:txBody>
      </p:sp>
      <p:pic>
        <p:nvPicPr>
          <p:cNvPr id="4" name="Slika 3">
            <a:extLst>
              <a:ext uri="{FF2B5EF4-FFF2-40B4-BE49-F238E27FC236}">
                <a16:creationId xmlns:a16="http://schemas.microsoft.com/office/drawing/2014/main" id="{D9A59F07-B585-406B-A7B0-B841A851C6B9}"/>
              </a:ext>
            </a:extLst>
          </p:cNvPr>
          <p:cNvPicPr>
            <a:picLocks noChangeAspect="1"/>
          </p:cNvPicPr>
          <p:nvPr/>
        </p:nvPicPr>
        <p:blipFill rotWithShape="1">
          <a:blip r:embed="rId4">
            <a:extLst/>
          </a:blip>
          <a:srcRect l="7437" r="8329" b="-1"/>
          <a:stretch/>
        </p:blipFill>
        <p:spPr>
          <a:xfrm>
            <a:off x="289457" y="228583"/>
            <a:ext cx="2114109" cy="2212748"/>
          </a:xfrm>
          <a:prstGeom prst="rect">
            <a:avLst/>
          </a:prstGeom>
          <a:effectLst>
            <a:softEdge rad="635000"/>
          </a:effectLst>
        </p:spPr>
      </p:pic>
      <p:sp>
        <p:nvSpPr>
          <p:cNvPr id="6" name="Puščica: dol 5">
            <a:extLst>
              <a:ext uri="{FF2B5EF4-FFF2-40B4-BE49-F238E27FC236}">
                <a16:creationId xmlns:a16="http://schemas.microsoft.com/office/drawing/2014/main" id="{8BB4688A-B263-44BF-9512-7E2328F2A2D5}"/>
              </a:ext>
            </a:extLst>
          </p:cNvPr>
          <p:cNvSpPr/>
          <p:nvPr/>
        </p:nvSpPr>
        <p:spPr>
          <a:xfrm>
            <a:off x="6766560" y="3666309"/>
            <a:ext cx="261257" cy="557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53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a:extLst>
              <a:ext uri="{FF2B5EF4-FFF2-40B4-BE49-F238E27FC236}">
                <a16:creationId xmlns:a16="http://schemas.microsoft.com/office/drawing/2014/main" id="{F3D0EAED-60C8-4624-882C-9A1594A9F5E3}"/>
              </a:ext>
            </a:extLst>
          </p:cNvPr>
          <p:cNvSpPr>
            <a:spLocks noGrp="1"/>
          </p:cNvSpPr>
          <p:nvPr>
            <p:ph type="title"/>
          </p:nvPr>
        </p:nvSpPr>
        <p:spPr>
          <a:xfrm>
            <a:off x="777717" y="1247871"/>
            <a:ext cx="7372350" cy="1057275"/>
          </a:xfrm>
        </p:spPr>
        <p:txBody>
          <a:bodyPr/>
          <a:lstStyle/>
          <a:p>
            <a:pPr algn="ctr"/>
            <a:r>
              <a:rPr lang="sl-SI" dirty="0"/>
              <a:t> </a:t>
            </a:r>
            <a:r>
              <a:rPr lang="sl-SI" b="1" dirty="0">
                <a:cs typeface="Aharoni" panose="02010803020104030203" pitchFamily="2" charset="-79"/>
              </a:rPr>
              <a:t>DIRECTIVE INSPIRE</a:t>
            </a:r>
            <a:endParaRPr lang="en-US" dirty="0">
              <a:cs typeface="Aharoni" panose="02010803020104030203" pitchFamily="2" charset="-79"/>
            </a:endParaRPr>
          </a:p>
        </p:txBody>
      </p:sp>
      <p:pic>
        <p:nvPicPr>
          <p:cNvPr id="4"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3">
            <a:extLst/>
          </a:blip>
          <a:srcRect l="7437" r="8329" b="-1"/>
          <a:stretch/>
        </p:blipFill>
        <p:spPr>
          <a:xfrm>
            <a:off x="272040" y="141497"/>
            <a:ext cx="2114109" cy="2212748"/>
          </a:xfrm>
          <a:prstGeom prst="rect">
            <a:avLst/>
          </a:prstGeom>
          <a:effectLst>
            <a:softEdge rad="635000"/>
          </a:effectLst>
        </p:spPr>
      </p:pic>
      <p:sp>
        <p:nvSpPr>
          <p:cNvPr id="5" name="PoljeZBesedilom 4">
            <a:extLst>
              <a:ext uri="{FF2B5EF4-FFF2-40B4-BE49-F238E27FC236}">
                <a16:creationId xmlns:a16="http://schemas.microsoft.com/office/drawing/2014/main" id="{2D365D0C-2E32-454A-A306-F66EC4F7872F}"/>
              </a:ext>
            </a:extLst>
          </p:cNvPr>
          <p:cNvSpPr txBox="1"/>
          <p:nvPr/>
        </p:nvSpPr>
        <p:spPr>
          <a:xfrm>
            <a:off x="2368155" y="1884861"/>
            <a:ext cx="6287589"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cs typeface="Aharoni" panose="020B0604020202020204" pitchFamily="2" charset="-79"/>
              </a:rPr>
              <a:t>Came into force </a:t>
            </a:r>
            <a:r>
              <a:rPr lang="en-US" b="1" dirty="0" smtClean="0">
                <a:cs typeface="Aharoni" panose="020B0604020202020204" pitchFamily="2" charset="-79"/>
              </a:rPr>
              <a:t>on</a:t>
            </a:r>
            <a:r>
              <a:rPr lang="sl-SI" b="1" dirty="0" smtClean="0">
                <a:cs typeface="Aharoni" panose="020B0604020202020204" pitchFamily="2" charset="-79"/>
              </a:rPr>
              <a:t> </a:t>
            </a:r>
            <a:r>
              <a:rPr lang="en-US" b="1" dirty="0" smtClean="0">
                <a:cs typeface="Aharoni" panose="020B0604020202020204" pitchFamily="2" charset="-79"/>
              </a:rPr>
              <a:t>15 </a:t>
            </a:r>
            <a:r>
              <a:rPr lang="en-US" b="1" dirty="0">
                <a:cs typeface="Aharoni" panose="020B0604020202020204" pitchFamily="2" charset="-79"/>
              </a:rPr>
              <a:t>May 2007</a:t>
            </a:r>
            <a:endParaRPr lang="sl-SI" b="1" dirty="0">
              <a:cs typeface="Aharoni" panose="020B0604020202020204" pitchFamily="2" charset="-79"/>
            </a:endParaRPr>
          </a:p>
          <a:p>
            <a:pPr marL="285750" indent="-285750">
              <a:lnSpc>
                <a:spcPct val="150000"/>
              </a:lnSpc>
              <a:buFont typeface="Arial" panose="020B0604020202020204" pitchFamily="34" charset="0"/>
              <a:buChar char="•"/>
            </a:pPr>
            <a:r>
              <a:rPr lang="en-US" b="1" dirty="0">
                <a:cs typeface="Aharoni" panose="020B0604020202020204" pitchFamily="2" charset="-79"/>
              </a:rPr>
              <a:t>Full implementation by 2021</a:t>
            </a:r>
          </a:p>
          <a:p>
            <a:pPr marL="285750" indent="-285750">
              <a:lnSpc>
                <a:spcPct val="150000"/>
              </a:lnSpc>
              <a:buFont typeface="Arial" panose="020B0604020202020204" pitchFamily="34" charset="0"/>
              <a:buChar char="•"/>
            </a:pPr>
            <a:r>
              <a:rPr lang="en-US" b="1" dirty="0">
                <a:cs typeface="Aharoni" panose="020B0604020202020204" pitchFamily="2" charset="-79"/>
              </a:rPr>
              <a:t>Comp</a:t>
            </a:r>
            <a:r>
              <a:rPr lang="sl-SI" b="1" dirty="0">
                <a:cs typeface="Aharoni" panose="020B0604020202020204" pitchFamily="2" charset="-79"/>
              </a:rPr>
              <a:t>a</a:t>
            </a:r>
            <a:r>
              <a:rPr lang="en-US" b="1" dirty="0" err="1">
                <a:cs typeface="Aharoni" panose="020B0604020202020204" pitchFamily="2" charset="-79"/>
              </a:rPr>
              <a:t>tible</a:t>
            </a:r>
            <a:r>
              <a:rPr lang="en-US" b="1" dirty="0">
                <a:cs typeface="Aharoni" panose="020B0604020202020204" pitchFamily="2" charset="-79"/>
              </a:rPr>
              <a:t> and usable Infrastructure of MS</a:t>
            </a:r>
          </a:p>
          <a:p>
            <a:pPr marL="285750" indent="-285750">
              <a:lnSpc>
                <a:spcPct val="150000"/>
              </a:lnSpc>
              <a:buFont typeface="Arial" panose="020B0604020202020204" pitchFamily="34" charset="0"/>
              <a:buChar char="•"/>
            </a:pPr>
            <a:r>
              <a:rPr lang="en-US" b="1" dirty="0">
                <a:cs typeface="Aharoni" panose="020B0604020202020204" pitchFamily="2" charset="-79"/>
              </a:rPr>
              <a:t>Implement</a:t>
            </a:r>
            <a:r>
              <a:rPr lang="sl-SI" b="1" dirty="0" err="1">
                <a:cs typeface="Aharoni" panose="020B0604020202020204" pitchFamily="2" charset="-79"/>
              </a:rPr>
              <a:t>ing</a:t>
            </a:r>
            <a:r>
              <a:rPr lang="en-US" b="1" dirty="0">
                <a:cs typeface="Aharoni" panose="020B0604020202020204" pitchFamily="2" charset="-79"/>
              </a:rPr>
              <a:t> rules</a:t>
            </a:r>
            <a:r>
              <a:rPr lang="sl-SI" b="1" dirty="0">
                <a:cs typeface="Aharoni" panose="020B0604020202020204" pitchFamily="2" charset="-79"/>
              </a:rPr>
              <a:t>:</a:t>
            </a:r>
          </a:p>
          <a:p>
            <a:r>
              <a:rPr lang="sl-SI" b="1" dirty="0">
                <a:cs typeface="Aharoni" panose="020B0604020202020204" pitchFamily="2" charset="-79"/>
              </a:rPr>
              <a:t>                                       </a:t>
            </a:r>
            <a:r>
              <a:rPr lang="sl-SI" b="1" dirty="0" err="1">
                <a:cs typeface="Aharoni" panose="020B0604020202020204" pitchFamily="2" charset="-79"/>
              </a:rPr>
              <a:t>Metadata</a:t>
            </a:r>
            <a:endParaRPr lang="sl-SI" b="1" dirty="0">
              <a:cs typeface="Aharoni" panose="020B0604020202020204" pitchFamily="2" charset="-79"/>
            </a:endParaRPr>
          </a:p>
          <a:p>
            <a:r>
              <a:rPr lang="sl-SI" b="1" dirty="0">
                <a:cs typeface="Aharoni" panose="020B0604020202020204" pitchFamily="2" charset="-79"/>
              </a:rPr>
              <a:t>                                       </a:t>
            </a:r>
            <a:r>
              <a:rPr lang="sl-SI" b="1" dirty="0" err="1">
                <a:cs typeface="Aharoni" panose="020B0604020202020204" pitchFamily="2" charset="-79"/>
              </a:rPr>
              <a:t>Network</a:t>
            </a:r>
            <a:r>
              <a:rPr lang="sl-SI" b="1" dirty="0">
                <a:cs typeface="Aharoni" panose="020B0604020202020204" pitchFamily="2" charset="-79"/>
              </a:rPr>
              <a:t> </a:t>
            </a:r>
            <a:r>
              <a:rPr lang="sl-SI" b="1" dirty="0" err="1" smtClean="0">
                <a:cs typeface="Aharoni" panose="020B0604020202020204" pitchFamily="2" charset="-79"/>
              </a:rPr>
              <a:t>services</a:t>
            </a:r>
            <a:endParaRPr lang="sl-SI" b="1" dirty="0">
              <a:cs typeface="Aharoni" panose="020B0604020202020204" pitchFamily="2" charset="-79"/>
            </a:endParaRPr>
          </a:p>
          <a:p>
            <a:r>
              <a:rPr lang="sl-SI" b="1" dirty="0">
                <a:cs typeface="Aharoni" panose="020B0604020202020204" pitchFamily="2" charset="-79"/>
              </a:rPr>
              <a:t>                                       </a:t>
            </a:r>
            <a:r>
              <a:rPr lang="sl-SI" b="1" dirty="0" err="1">
                <a:cs typeface="Aharoni" panose="020B0604020202020204" pitchFamily="2" charset="-79"/>
              </a:rPr>
              <a:t>Interoperability</a:t>
            </a:r>
            <a:endParaRPr lang="sl-SI" b="1" dirty="0">
              <a:cs typeface="Aharoni" panose="020B0604020202020204" pitchFamily="2" charset="-79"/>
            </a:endParaRPr>
          </a:p>
          <a:p>
            <a:r>
              <a:rPr lang="sl-SI" b="1" dirty="0">
                <a:cs typeface="Aharoni" panose="020B0604020202020204" pitchFamily="2" charset="-79"/>
              </a:rPr>
              <a:t>                                       </a:t>
            </a:r>
            <a:r>
              <a:rPr lang="sl-SI" b="1" dirty="0" err="1">
                <a:cs typeface="Aharoni" panose="020B0604020202020204" pitchFamily="2" charset="-79"/>
              </a:rPr>
              <a:t>Spatial</a:t>
            </a:r>
            <a:r>
              <a:rPr lang="sl-SI" b="1" dirty="0">
                <a:cs typeface="Aharoni" panose="020B0604020202020204" pitchFamily="2" charset="-79"/>
              </a:rPr>
              <a:t> data </a:t>
            </a:r>
            <a:r>
              <a:rPr lang="sl-SI" b="1" dirty="0" err="1">
                <a:cs typeface="Aharoni" panose="020B0604020202020204" pitchFamily="2" charset="-79"/>
              </a:rPr>
              <a:t>sets</a:t>
            </a:r>
            <a:r>
              <a:rPr lang="sl-SI" b="1" dirty="0">
                <a:cs typeface="Aharoni" panose="020B0604020202020204" pitchFamily="2" charset="-79"/>
              </a:rPr>
              <a:t> </a:t>
            </a:r>
            <a:r>
              <a:rPr lang="sl-SI" b="1" dirty="0" err="1">
                <a:cs typeface="Aharoni" panose="020B0604020202020204" pitchFamily="2" charset="-79"/>
              </a:rPr>
              <a:t>and</a:t>
            </a:r>
            <a:r>
              <a:rPr lang="sl-SI" b="1" dirty="0">
                <a:cs typeface="Aharoni" panose="020B0604020202020204" pitchFamily="2" charset="-79"/>
              </a:rPr>
              <a:t> </a:t>
            </a:r>
            <a:r>
              <a:rPr lang="sl-SI" b="1" dirty="0" err="1" smtClean="0">
                <a:cs typeface="Aharoni" panose="020B0604020202020204" pitchFamily="2" charset="-79"/>
              </a:rPr>
              <a:t>services</a:t>
            </a:r>
            <a:endParaRPr lang="en-US" b="1" dirty="0">
              <a:cs typeface="Aharoni" panose="020B0604020202020204" pitchFamily="2" charset="-79"/>
            </a:endParaRPr>
          </a:p>
          <a:p>
            <a:pPr marL="285750" indent="-285750">
              <a:buFont typeface="Arial" panose="020B0604020202020204" pitchFamily="34" charset="0"/>
              <a:buChar char="•"/>
            </a:pPr>
            <a:endParaRPr lang="sl-SI" dirty="0">
              <a:latin typeface="Aharoni" panose="020B0604020202020204" pitchFamily="2" charset="-79"/>
              <a:cs typeface="Aharoni" panose="020B0604020202020204" pitchFamily="2" charset="-79"/>
            </a:endParaRPr>
          </a:p>
          <a:p>
            <a:pPr marL="285750" indent="-285750">
              <a:buFont typeface="Arial" panose="020B0604020202020204" pitchFamily="34" charset="0"/>
              <a:buChar char="•"/>
            </a:pPr>
            <a:endParaRPr lang="en-US" dirty="0">
              <a:latin typeface="Aharoni" panose="020B0604020202020204" pitchFamily="2" charset="-79"/>
              <a:cs typeface="Aharoni" panose="020B0604020202020204" pitchFamily="2" charset="-79"/>
            </a:endParaRPr>
          </a:p>
          <a:p>
            <a:endParaRPr lang="en-US" dirty="0">
              <a:latin typeface="Aharoni" panose="020B0604020202020204" pitchFamily="2" charset="-79"/>
              <a:cs typeface="Aharoni" panose="020B0604020202020204" pitchFamily="2" charset="-79"/>
            </a:endParaRPr>
          </a:p>
          <a:p>
            <a:endParaRPr lang="en-US" dirty="0"/>
          </a:p>
        </p:txBody>
      </p:sp>
      <p:pic>
        <p:nvPicPr>
          <p:cNvPr id="2" name="Slika 1">
            <a:extLst>
              <a:ext uri="{FF2B5EF4-FFF2-40B4-BE49-F238E27FC236}">
                <a16:creationId xmlns:a16="http://schemas.microsoft.com/office/drawing/2014/main" id="{61E0EB05-09A9-481C-870F-49D3A157D6DD}"/>
              </a:ext>
            </a:extLst>
          </p:cNvPr>
          <p:cNvPicPr>
            <a:picLocks noChangeAspect="1"/>
          </p:cNvPicPr>
          <p:nvPr/>
        </p:nvPicPr>
        <p:blipFill>
          <a:blip r:embed="rId4"/>
          <a:stretch>
            <a:fillRect/>
          </a:stretch>
        </p:blipFill>
        <p:spPr>
          <a:xfrm>
            <a:off x="272040" y="2733629"/>
            <a:ext cx="2162175" cy="1914525"/>
          </a:xfrm>
          <a:prstGeom prst="rect">
            <a:avLst/>
          </a:prstGeom>
        </p:spPr>
      </p:pic>
    </p:spTree>
    <p:extLst>
      <p:ext uri="{BB962C8B-B14F-4D97-AF65-F5344CB8AC3E}">
        <p14:creationId xmlns:p14="http://schemas.microsoft.com/office/powerpoint/2010/main" val="19189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a:extLst>
              <a:ext uri="{FF2B5EF4-FFF2-40B4-BE49-F238E27FC236}">
                <a16:creationId xmlns:a16="http://schemas.microsoft.com/office/drawing/2014/main" id="{F3D0EAED-60C8-4624-882C-9A1594A9F5E3}"/>
              </a:ext>
            </a:extLst>
          </p:cNvPr>
          <p:cNvSpPr>
            <a:spLocks noGrp="1"/>
          </p:cNvSpPr>
          <p:nvPr>
            <p:ph type="title"/>
          </p:nvPr>
        </p:nvSpPr>
        <p:spPr>
          <a:xfrm>
            <a:off x="1003583" y="1493111"/>
            <a:ext cx="7372350" cy="1057275"/>
          </a:xfrm>
        </p:spPr>
        <p:txBody>
          <a:bodyPr/>
          <a:lstStyle/>
          <a:p>
            <a:pPr algn="ctr"/>
            <a:r>
              <a:rPr lang="sl-SI" dirty="0"/>
              <a:t> </a:t>
            </a:r>
            <a:r>
              <a:rPr lang="en-US" b="1" dirty="0">
                <a:cs typeface="Aharoni" panose="02010803020104030203" pitchFamily="2" charset="-79"/>
              </a:rPr>
              <a:t>Which</a:t>
            </a:r>
            <a:r>
              <a:rPr lang="sl-SI" b="1" dirty="0">
                <a:cs typeface="Aharoni" panose="02010803020104030203" pitchFamily="2" charset="-79"/>
              </a:rPr>
              <a:t> SPATIAL DATA</a:t>
            </a:r>
            <a:endParaRPr lang="en-US" dirty="0">
              <a:cs typeface="Aharoni" panose="02010803020104030203" pitchFamily="2" charset="-79"/>
            </a:endParaRPr>
          </a:p>
        </p:txBody>
      </p:sp>
      <p:pic>
        <p:nvPicPr>
          <p:cNvPr id="4"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3">
            <a:extLst/>
          </a:blip>
          <a:srcRect l="7437" r="8329" b="-1"/>
          <a:stretch/>
        </p:blipFill>
        <p:spPr>
          <a:xfrm>
            <a:off x="272040" y="141497"/>
            <a:ext cx="2114109" cy="2212748"/>
          </a:xfrm>
          <a:prstGeom prst="rect">
            <a:avLst/>
          </a:prstGeom>
          <a:effectLst>
            <a:softEdge rad="635000"/>
          </a:effectLst>
        </p:spPr>
      </p:pic>
      <p:sp>
        <p:nvSpPr>
          <p:cNvPr id="5" name="PoljeZBesedilom 4">
            <a:extLst>
              <a:ext uri="{FF2B5EF4-FFF2-40B4-BE49-F238E27FC236}">
                <a16:creationId xmlns:a16="http://schemas.microsoft.com/office/drawing/2014/main" id="{2D365D0C-2E32-454A-A306-F66EC4F7872F}"/>
              </a:ext>
            </a:extLst>
          </p:cNvPr>
          <p:cNvSpPr txBox="1"/>
          <p:nvPr/>
        </p:nvSpPr>
        <p:spPr>
          <a:xfrm>
            <a:off x="2697305" y="2550386"/>
            <a:ext cx="6287589"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cs typeface="Aharoni" panose="020B0604020202020204" pitchFamily="2" charset="-79"/>
              </a:rPr>
              <a:t>Area of the Member </a:t>
            </a:r>
            <a:r>
              <a:rPr lang="sl-SI" b="1" dirty="0" smtClean="0">
                <a:cs typeface="Aharoni" panose="020B0604020202020204" pitchFamily="2" charset="-79"/>
              </a:rPr>
              <a:t>S</a:t>
            </a:r>
            <a:r>
              <a:rPr lang="en-US" b="1" dirty="0" err="1" smtClean="0">
                <a:cs typeface="Aharoni" panose="020B0604020202020204" pitchFamily="2" charset="-79"/>
              </a:rPr>
              <a:t>tates</a:t>
            </a:r>
            <a:endParaRPr lang="en-US" b="1" dirty="0">
              <a:cs typeface="Aharoni" panose="020B0604020202020204" pitchFamily="2" charset="-79"/>
            </a:endParaRPr>
          </a:p>
          <a:p>
            <a:pPr marL="285750" indent="-285750">
              <a:lnSpc>
                <a:spcPct val="150000"/>
              </a:lnSpc>
              <a:buFont typeface="Arial" panose="020B0604020202020204" pitchFamily="34" charset="0"/>
              <a:buChar char="•"/>
            </a:pPr>
            <a:r>
              <a:rPr lang="en-US" b="1" dirty="0">
                <a:cs typeface="Aharoni" panose="020B0604020202020204" pitchFamily="2" charset="-79"/>
              </a:rPr>
              <a:t>Available in electronic format</a:t>
            </a:r>
          </a:p>
          <a:p>
            <a:pPr marL="285750" indent="-285750">
              <a:lnSpc>
                <a:spcPct val="150000"/>
              </a:lnSpc>
              <a:buFont typeface="Arial" panose="020B0604020202020204" pitchFamily="34" charset="0"/>
              <a:buChar char="•"/>
            </a:pPr>
            <a:r>
              <a:rPr lang="en-US" b="1" dirty="0">
                <a:cs typeface="Aharoni" panose="020B0604020202020204" pitchFamily="2" charset="-79"/>
              </a:rPr>
              <a:t>Relate to one or more themes listed in Annex</a:t>
            </a:r>
            <a:r>
              <a:rPr lang="sl-SI" b="1" dirty="0">
                <a:cs typeface="Aharoni" panose="020B0604020202020204" pitchFamily="2" charset="-79"/>
              </a:rPr>
              <a:t> I, II, III</a:t>
            </a:r>
            <a:endParaRPr lang="en-US" b="1" dirty="0">
              <a:cs typeface="Aharoni" panose="020B0604020202020204" pitchFamily="2" charset="-79"/>
            </a:endParaRPr>
          </a:p>
          <a:p>
            <a:endParaRPr lang="en-US" dirty="0">
              <a:latin typeface="Aharoni" panose="020B0604020202020204" pitchFamily="2" charset="-79"/>
              <a:cs typeface="Aharoni" panose="020B0604020202020204" pitchFamily="2" charset="-79"/>
            </a:endParaRPr>
          </a:p>
          <a:p>
            <a:pPr marL="285750" indent="-285750">
              <a:buFont typeface="Arial" panose="020B0604020202020204" pitchFamily="34" charset="0"/>
              <a:buChar char="•"/>
            </a:pPr>
            <a:endParaRPr lang="en-US" dirty="0">
              <a:latin typeface="Aharoni" panose="020B0604020202020204" pitchFamily="2" charset="-79"/>
              <a:cs typeface="Aharoni" panose="020B0604020202020204" pitchFamily="2" charset="-79"/>
            </a:endParaRPr>
          </a:p>
          <a:p>
            <a:endParaRPr lang="en-US" dirty="0">
              <a:latin typeface="Aharoni" panose="020B0604020202020204" pitchFamily="2" charset="-79"/>
              <a:cs typeface="Aharoni" panose="020B0604020202020204" pitchFamily="2" charset="-79"/>
            </a:endParaRPr>
          </a:p>
          <a:p>
            <a:endParaRPr lang="en-US" dirty="0"/>
          </a:p>
        </p:txBody>
      </p:sp>
      <p:pic>
        <p:nvPicPr>
          <p:cNvPr id="7" name="Picture 7">
            <a:extLst>
              <a:ext uri="{FF2B5EF4-FFF2-40B4-BE49-F238E27FC236}">
                <a16:creationId xmlns:a16="http://schemas.microsoft.com/office/drawing/2014/main" id="{740A6471-EBD9-45FA-92EE-4CDAF9B71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06" y="2354245"/>
            <a:ext cx="233997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76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C42B0661-741C-4591-84BA-830B4344C939}"/>
              </a:ext>
            </a:extLst>
          </p:cNvPr>
          <p:cNvPicPr>
            <a:picLocks noChangeAspect="1"/>
          </p:cNvPicPr>
          <p:nvPr/>
        </p:nvPicPr>
        <p:blipFill>
          <a:blip r:embed="rId2"/>
          <a:stretch>
            <a:fillRect/>
          </a:stretch>
        </p:blipFill>
        <p:spPr>
          <a:xfrm>
            <a:off x="377394" y="502233"/>
            <a:ext cx="8277225" cy="4429125"/>
          </a:xfrm>
          <a:prstGeom prst="rect">
            <a:avLst/>
          </a:prstGeom>
          <a:ln w="12700">
            <a:solidFill>
              <a:schemeClr val="tx1"/>
            </a:solidFill>
          </a:ln>
        </p:spPr>
      </p:pic>
      <p:pic>
        <p:nvPicPr>
          <p:cNvPr id="3" name="Slika 2">
            <a:extLst>
              <a:ext uri="{FF2B5EF4-FFF2-40B4-BE49-F238E27FC236}">
                <a16:creationId xmlns:a16="http://schemas.microsoft.com/office/drawing/2014/main" id="{5BDE6765-8AC2-4372-9561-786B62BAC366}"/>
              </a:ext>
            </a:extLst>
          </p:cNvPr>
          <p:cNvPicPr>
            <a:picLocks noChangeAspect="1"/>
          </p:cNvPicPr>
          <p:nvPr/>
        </p:nvPicPr>
        <p:blipFill>
          <a:blip r:embed="rId3"/>
          <a:stretch>
            <a:fillRect/>
          </a:stretch>
        </p:blipFill>
        <p:spPr>
          <a:xfrm>
            <a:off x="1009650" y="947252"/>
            <a:ext cx="7124700" cy="2324100"/>
          </a:xfrm>
          <a:prstGeom prst="rect">
            <a:avLst/>
          </a:prstGeom>
          <a:ln w="12700">
            <a:solidFill>
              <a:schemeClr val="tx1"/>
            </a:solidFill>
          </a:ln>
        </p:spPr>
      </p:pic>
      <p:pic>
        <p:nvPicPr>
          <p:cNvPr id="4" name="Slika 3">
            <a:extLst>
              <a:ext uri="{FF2B5EF4-FFF2-40B4-BE49-F238E27FC236}">
                <a16:creationId xmlns:a16="http://schemas.microsoft.com/office/drawing/2014/main" id="{E50D5CC9-39BD-48C4-93BE-01AF3E449CDA}"/>
              </a:ext>
            </a:extLst>
          </p:cNvPr>
          <p:cNvPicPr>
            <a:picLocks noChangeAspect="1"/>
          </p:cNvPicPr>
          <p:nvPr/>
        </p:nvPicPr>
        <p:blipFill>
          <a:blip r:embed="rId4"/>
          <a:stretch>
            <a:fillRect/>
          </a:stretch>
        </p:blipFill>
        <p:spPr>
          <a:xfrm>
            <a:off x="2572931" y="347081"/>
            <a:ext cx="6210300" cy="6305550"/>
          </a:xfrm>
          <a:prstGeom prst="rect">
            <a:avLst/>
          </a:prstGeom>
          <a:ln w="12700">
            <a:solidFill>
              <a:schemeClr val="tx1"/>
            </a:solidFill>
          </a:ln>
        </p:spPr>
      </p:pic>
    </p:spTree>
    <p:extLst>
      <p:ext uri="{BB962C8B-B14F-4D97-AF65-F5344CB8AC3E}">
        <p14:creationId xmlns:p14="http://schemas.microsoft.com/office/powerpoint/2010/main" val="260610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a:extLst>
              <a:ext uri="{FF2B5EF4-FFF2-40B4-BE49-F238E27FC236}">
                <a16:creationId xmlns:a16="http://schemas.microsoft.com/office/drawing/2014/main" id="{F3D0EAED-60C8-4624-882C-9A1594A9F5E3}"/>
              </a:ext>
            </a:extLst>
          </p:cNvPr>
          <p:cNvSpPr>
            <a:spLocks noGrp="1"/>
          </p:cNvSpPr>
          <p:nvPr>
            <p:ph type="title"/>
          </p:nvPr>
        </p:nvSpPr>
        <p:spPr>
          <a:xfrm>
            <a:off x="951411" y="1480547"/>
            <a:ext cx="7372350" cy="1057275"/>
          </a:xfrm>
        </p:spPr>
        <p:txBody>
          <a:bodyPr/>
          <a:lstStyle/>
          <a:p>
            <a:pPr algn="ctr"/>
            <a:r>
              <a:rPr lang="sl-SI" dirty="0"/>
              <a:t> </a:t>
            </a:r>
            <a:r>
              <a:rPr lang="sl-SI" b="1" dirty="0">
                <a:cs typeface="Aharoni" panose="02010803020104030203" pitchFamily="2" charset="-79"/>
              </a:rPr>
              <a:t>TECHICAL </a:t>
            </a:r>
            <a:r>
              <a:rPr lang="sl-SI" b="1" dirty="0" smtClean="0">
                <a:cs typeface="Aharoni" panose="02010803020104030203" pitchFamily="2" charset="-79"/>
              </a:rPr>
              <a:t>GUIDELINES</a:t>
            </a:r>
            <a:endParaRPr lang="en-US" dirty="0">
              <a:cs typeface="Aharoni" panose="02010803020104030203" pitchFamily="2" charset="-79"/>
            </a:endParaRPr>
          </a:p>
        </p:txBody>
      </p:sp>
      <p:pic>
        <p:nvPicPr>
          <p:cNvPr id="4"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3">
            <a:extLst/>
          </a:blip>
          <a:srcRect l="7437" r="8329" b="-1"/>
          <a:stretch/>
        </p:blipFill>
        <p:spPr>
          <a:xfrm>
            <a:off x="272040" y="141497"/>
            <a:ext cx="2114109" cy="2212748"/>
          </a:xfrm>
          <a:prstGeom prst="rect">
            <a:avLst/>
          </a:prstGeom>
          <a:effectLst>
            <a:softEdge rad="635000"/>
          </a:effectLst>
        </p:spPr>
      </p:pic>
      <p:sp>
        <p:nvSpPr>
          <p:cNvPr id="5" name="PoljeZBesedilom 4">
            <a:extLst>
              <a:ext uri="{FF2B5EF4-FFF2-40B4-BE49-F238E27FC236}">
                <a16:creationId xmlns:a16="http://schemas.microsoft.com/office/drawing/2014/main" id="{2D365D0C-2E32-454A-A306-F66EC4F7872F}"/>
              </a:ext>
            </a:extLst>
          </p:cNvPr>
          <p:cNvSpPr txBox="1"/>
          <p:nvPr/>
        </p:nvSpPr>
        <p:spPr>
          <a:xfrm>
            <a:off x="2484170" y="1761566"/>
            <a:ext cx="6287589" cy="3277820"/>
          </a:xfrm>
          <a:prstGeom prst="rect">
            <a:avLst/>
          </a:prstGeom>
          <a:noFill/>
        </p:spPr>
        <p:txBody>
          <a:bodyPr wrap="square" rtlCol="0">
            <a:spAutoFit/>
          </a:bodyPr>
          <a:lstStyle/>
          <a:p>
            <a:pPr marL="285750" indent="-285750">
              <a:lnSpc>
                <a:spcPct val="200000"/>
              </a:lnSpc>
              <a:buFont typeface="Arial" panose="020B0604020202020204" pitchFamily="34" charset="0"/>
              <a:buChar char="•"/>
            </a:pPr>
            <a:endParaRPr lang="sl-SI" dirty="0">
              <a:latin typeface="Aharoni" panose="020B0604020202020204" pitchFamily="2" charset="-79"/>
              <a:cs typeface="Aharoni" panose="020B0604020202020204" pitchFamily="2" charset="-79"/>
            </a:endParaRPr>
          </a:p>
          <a:p>
            <a:pPr marL="285750" indent="-285750">
              <a:lnSpc>
                <a:spcPct val="150000"/>
              </a:lnSpc>
              <a:buFont typeface="Arial" panose="020B0604020202020204" pitchFamily="34" charset="0"/>
              <a:buChar char="•"/>
            </a:pPr>
            <a:r>
              <a:rPr lang="en-US" b="1" dirty="0" smtClean="0">
                <a:cs typeface="Aharoni" panose="020B0604020202020204" pitchFamily="2" charset="-79"/>
              </a:rPr>
              <a:t>Detailed implementation aspects</a:t>
            </a:r>
          </a:p>
          <a:p>
            <a:pPr marL="285750" indent="-285750">
              <a:lnSpc>
                <a:spcPct val="150000"/>
              </a:lnSpc>
              <a:buFont typeface="Arial" panose="020B0604020202020204" pitchFamily="34" charset="0"/>
              <a:buChar char="•"/>
            </a:pPr>
            <a:r>
              <a:rPr lang="en-US" b="1" dirty="0" smtClean="0">
                <a:cs typeface="Aharoni" panose="020B0604020202020204" pitchFamily="2" charset="-79"/>
              </a:rPr>
              <a:t>Relation </a:t>
            </a:r>
            <a:r>
              <a:rPr lang="sl-SI" b="1" dirty="0" smtClean="0">
                <a:cs typeface="Aharoni" panose="020B0604020202020204" pitchFamily="2" charset="-79"/>
              </a:rPr>
              <a:t>to</a:t>
            </a:r>
            <a:r>
              <a:rPr lang="en-US" b="1" dirty="0" smtClean="0">
                <a:cs typeface="Aharoni" panose="020B0604020202020204" pitchFamily="2" charset="-79"/>
              </a:rPr>
              <a:t> existing standards</a:t>
            </a:r>
          </a:p>
          <a:p>
            <a:pPr marL="285750" indent="-285750">
              <a:lnSpc>
                <a:spcPct val="150000"/>
              </a:lnSpc>
              <a:buFont typeface="Arial" panose="020B0604020202020204" pitchFamily="34" charset="0"/>
              <a:buChar char="•"/>
            </a:pPr>
            <a:endParaRPr lang="sl-SI" dirty="0">
              <a:latin typeface="Aharoni" panose="020B0604020202020204" pitchFamily="2" charset="-79"/>
              <a:cs typeface="Aharoni" panose="020B0604020202020204" pitchFamily="2" charset="-79"/>
            </a:endParaRPr>
          </a:p>
          <a:p>
            <a:endParaRPr lang="en-US" dirty="0">
              <a:latin typeface="Aharoni" panose="020B0604020202020204" pitchFamily="2" charset="-79"/>
              <a:cs typeface="Aharoni" panose="020B0604020202020204" pitchFamily="2" charset="-79"/>
            </a:endParaRPr>
          </a:p>
          <a:p>
            <a:pPr marL="285750" indent="-285750">
              <a:buFont typeface="Arial" panose="020B0604020202020204" pitchFamily="34" charset="0"/>
              <a:buChar char="•"/>
            </a:pPr>
            <a:endParaRPr lang="sl-SI" dirty="0">
              <a:latin typeface="Aharoni" panose="020B0604020202020204" pitchFamily="2" charset="-79"/>
              <a:cs typeface="Aharoni" panose="020B0604020202020204" pitchFamily="2" charset="-79"/>
            </a:endParaRPr>
          </a:p>
          <a:p>
            <a:pPr marL="285750" indent="-285750">
              <a:buFont typeface="Arial" panose="020B0604020202020204" pitchFamily="34" charset="0"/>
              <a:buChar char="•"/>
            </a:pPr>
            <a:endParaRPr lang="en-US" dirty="0">
              <a:latin typeface="Aharoni" panose="020B0604020202020204" pitchFamily="2" charset="-79"/>
              <a:cs typeface="Aharoni" panose="020B0604020202020204" pitchFamily="2" charset="-79"/>
            </a:endParaRPr>
          </a:p>
          <a:p>
            <a:endParaRPr lang="en-US" dirty="0">
              <a:latin typeface="Aharoni" panose="020B0604020202020204" pitchFamily="2" charset="-79"/>
              <a:cs typeface="Aharoni" panose="020B0604020202020204" pitchFamily="2" charset="-79"/>
            </a:endParaRPr>
          </a:p>
          <a:p>
            <a:endParaRPr lang="en-US" dirty="0"/>
          </a:p>
        </p:txBody>
      </p:sp>
      <p:pic>
        <p:nvPicPr>
          <p:cNvPr id="6" name="Slika 5">
            <a:extLst>
              <a:ext uri="{FF2B5EF4-FFF2-40B4-BE49-F238E27FC236}">
                <a16:creationId xmlns:a16="http://schemas.microsoft.com/office/drawing/2014/main" id="{6A0BEF0F-DD37-44C8-83E4-E40DA1BFE59D}"/>
              </a:ext>
            </a:extLst>
          </p:cNvPr>
          <p:cNvPicPr>
            <a:picLocks noChangeAspect="1"/>
          </p:cNvPicPr>
          <p:nvPr/>
        </p:nvPicPr>
        <p:blipFill>
          <a:blip r:embed="rId4"/>
          <a:stretch>
            <a:fillRect/>
          </a:stretch>
        </p:blipFill>
        <p:spPr>
          <a:xfrm>
            <a:off x="853388" y="3665279"/>
            <a:ext cx="7239000" cy="919362"/>
          </a:xfrm>
          <a:prstGeom prst="rect">
            <a:avLst/>
          </a:prstGeom>
        </p:spPr>
      </p:pic>
      <p:pic>
        <p:nvPicPr>
          <p:cNvPr id="7" name="Slika 6">
            <a:extLst>
              <a:ext uri="{FF2B5EF4-FFF2-40B4-BE49-F238E27FC236}">
                <a16:creationId xmlns:a16="http://schemas.microsoft.com/office/drawing/2014/main" id="{45954B71-28F8-4169-99F2-279AA757E943}"/>
              </a:ext>
            </a:extLst>
          </p:cNvPr>
          <p:cNvPicPr>
            <a:picLocks noChangeAspect="1"/>
          </p:cNvPicPr>
          <p:nvPr/>
        </p:nvPicPr>
        <p:blipFill>
          <a:blip r:embed="rId5"/>
          <a:stretch>
            <a:fillRect/>
          </a:stretch>
        </p:blipFill>
        <p:spPr>
          <a:xfrm>
            <a:off x="4008936" y="3439721"/>
            <a:ext cx="1257300" cy="704850"/>
          </a:xfrm>
          <a:prstGeom prst="rect">
            <a:avLst/>
          </a:prstGeom>
        </p:spPr>
      </p:pic>
      <p:sp>
        <p:nvSpPr>
          <p:cNvPr id="8" name="PoljeZBesedilom 7">
            <a:extLst>
              <a:ext uri="{FF2B5EF4-FFF2-40B4-BE49-F238E27FC236}">
                <a16:creationId xmlns:a16="http://schemas.microsoft.com/office/drawing/2014/main" id="{1462AD3A-10BC-4A5C-85D7-67EB91EE8350}"/>
              </a:ext>
            </a:extLst>
          </p:cNvPr>
          <p:cNvSpPr txBox="1"/>
          <p:nvPr/>
        </p:nvSpPr>
        <p:spPr>
          <a:xfrm>
            <a:off x="1896291" y="4808554"/>
            <a:ext cx="6287589" cy="369332"/>
          </a:xfrm>
          <a:prstGeom prst="rect">
            <a:avLst/>
          </a:prstGeom>
          <a:noFill/>
        </p:spPr>
        <p:txBody>
          <a:bodyPr wrap="square" rtlCol="0">
            <a:spAutoFit/>
          </a:bodyPr>
          <a:lstStyle/>
          <a:p>
            <a:r>
              <a:rPr lang="en-US" b="1" dirty="0" smtClean="0">
                <a:cs typeface="Aharoni" panose="020B0604020202020204" pitchFamily="2" charset="-79"/>
              </a:rPr>
              <a:t>Normative References: ISO standards from 19100 series</a:t>
            </a:r>
            <a:endParaRPr lang="en-US" b="1" dirty="0">
              <a:cs typeface="Aharoni" panose="020B0604020202020204" pitchFamily="2" charset="-79"/>
            </a:endParaRPr>
          </a:p>
        </p:txBody>
      </p:sp>
      <p:sp>
        <p:nvSpPr>
          <p:cNvPr id="9" name="Puščica: dol 8">
            <a:extLst>
              <a:ext uri="{FF2B5EF4-FFF2-40B4-BE49-F238E27FC236}">
                <a16:creationId xmlns:a16="http://schemas.microsoft.com/office/drawing/2014/main" id="{CBC1CE41-4766-4744-BFCA-4B5438C6ED73}"/>
              </a:ext>
            </a:extLst>
          </p:cNvPr>
          <p:cNvSpPr/>
          <p:nvPr/>
        </p:nvSpPr>
        <p:spPr>
          <a:xfrm>
            <a:off x="4472888" y="4355874"/>
            <a:ext cx="334243" cy="41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20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0">
            <a:extLst>
              <a:ext uri="{FF2B5EF4-FFF2-40B4-BE49-F238E27FC236}">
                <a16:creationId xmlns:a16="http://schemas.microsoft.com/office/drawing/2014/main" id="{2A8AE8ED-5556-4275-B512-6E605F83C0FE}"/>
              </a:ext>
            </a:extLst>
          </p:cNvPr>
          <p:cNvPicPr>
            <a:picLocks noChangeAspect="1"/>
          </p:cNvPicPr>
          <p:nvPr/>
        </p:nvPicPr>
        <p:blipFill>
          <a:blip r:embed="rId2"/>
          <a:stretch>
            <a:fillRect/>
          </a:stretch>
        </p:blipFill>
        <p:spPr>
          <a:xfrm>
            <a:off x="2158563" y="879578"/>
            <a:ext cx="4991100" cy="4543425"/>
          </a:xfrm>
          <a:prstGeom prst="rect">
            <a:avLst/>
          </a:prstGeom>
          <a:ln w="12700">
            <a:solidFill>
              <a:schemeClr val="tx1"/>
            </a:solidFill>
          </a:ln>
        </p:spPr>
      </p:pic>
      <p:pic>
        <p:nvPicPr>
          <p:cNvPr id="3"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3">
            <a:extLst/>
          </a:blip>
          <a:srcRect l="7437" r="8329" b="-1"/>
          <a:stretch/>
        </p:blipFill>
        <p:spPr>
          <a:xfrm>
            <a:off x="272040" y="141497"/>
            <a:ext cx="2114109" cy="2212748"/>
          </a:xfrm>
          <a:prstGeom prst="rect">
            <a:avLst/>
          </a:prstGeom>
          <a:effectLst>
            <a:softEdge rad="635000"/>
          </a:effectLst>
        </p:spPr>
      </p:pic>
    </p:spTree>
    <p:extLst>
      <p:ext uri="{BB962C8B-B14F-4D97-AF65-F5344CB8AC3E}">
        <p14:creationId xmlns:p14="http://schemas.microsoft.com/office/powerpoint/2010/main" val="40993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a:extLst>
              <a:ext uri="{FF2B5EF4-FFF2-40B4-BE49-F238E27FC236}">
                <a16:creationId xmlns:a16="http://schemas.microsoft.com/office/drawing/2014/main" id="{F3D0EAED-60C8-4624-882C-9A1594A9F5E3}"/>
              </a:ext>
            </a:extLst>
          </p:cNvPr>
          <p:cNvSpPr>
            <a:spLocks noGrp="1"/>
          </p:cNvSpPr>
          <p:nvPr>
            <p:ph type="title"/>
          </p:nvPr>
        </p:nvSpPr>
        <p:spPr>
          <a:xfrm>
            <a:off x="885825" y="719233"/>
            <a:ext cx="7372350" cy="1057275"/>
          </a:xfrm>
        </p:spPr>
        <p:txBody>
          <a:bodyPr/>
          <a:lstStyle/>
          <a:p>
            <a:pPr algn="ctr"/>
            <a:r>
              <a:rPr lang="sl-SI" dirty="0"/>
              <a:t> </a:t>
            </a:r>
            <a:r>
              <a:rPr lang="sl-SI" b="1" dirty="0">
                <a:cs typeface="Aharoni" panose="02010803020104030203" pitchFamily="2" charset="-79"/>
              </a:rPr>
              <a:t>INSPIRE GEOPORTAL</a:t>
            </a:r>
            <a:endParaRPr lang="en-US" dirty="0">
              <a:cs typeface="Aharoni" panose="02010803020104030203" pitchFamily="2" charset="-79"/>
            </a:endParaRPr>
          </a:p>
        </p:txBody>
      </p:sp>
      <p:pic>
        <p:nvPicPr>
          <p:cNvPr id="4" name="Slika 3">
            <a:extLst>
              <a:ext uri="{FF2B5EF4-FFF2-40B4-BE49-F238E27FC236}">
                <a16:creationId xmlns:a16="http://schemas.microsoft.com/office/drawing/2014/main" id="{823E4F33-1D80-48CB-A3B5-E0ED7D5ECEA3}"/>
              </a:ext>
            </a:extLst>
          </p:cNvPr>
          <p:cNvPicPr>
            <a:picLocks noChangeAspect="1"/>
          </p:cNvPicPr>
          <p:nvPr/>
        </p:nvPicPr>
        <p:blipFill rotWithShape="1">
          <a:blip r:embed="rId3">
            <a:extLst/>
          </a:blip>
          <a:srcRect l="7437" r="8329" b="-1"/>
          <a:stretch/>
        </p:blipFill>
        <p:spPr>
          <a:xfrm>
            <a:off x="272040" y="141497"/>
            <a:ext cx="2114109" cy="2212748"/>
          </a:xfrm>
          <a:prstGeom prst="rect">
            <a:avLst/>
          </a:prstGeom>
          <a:effectLst>
            <a:softEdge rad="635000"/>
          </a:effectLst>
        </p:spPr>
      </p:pic>
      <p:pic>
        <p:nvPicPr>
          <p:cNvPr id="2" name="Slika 1">
            <a:extLst>
              <a:ext uri="{FF2B5EF4-FFF2-40B4-BE49-F238E27FC236}">
                <a16:creationId xmlns:a16="http://schemas.microsoft.com/office/drawing/2014/main" id="{9D38EE6B-EEBF-4500-9B64-CFABC1F77063}"/>
              </a:ext>
            </a:extLst>
          </p:cNvPr>
          <p:cNvPicPr>
            <a:picLocks noChangeAspect="1"/>
          </p:cNvPicPr>
          <p:nvPr/>
        </p:nvPicPr>
        <p:blipFill>
          <a:blip r:embed="rId4"/>
          <a:stretch>
            <a:fillRect/>
          </a:stretch>
        </p:blipFill>
        <p:spPr>
          <a:xfrm>
            <a:off x="2323552" y="1348637"/>
            <a:ext cx="4704265" cy="4160725"/>
          </a:xfrm>
          <a:prstGeom prst="rect">
            <a:avLst/>
          </a:prstGeom>
        </p:spPr>
      </p:pic>
    </p:spTree>
    <p:extLst>
      <p:ext uri="{BB962C8B-B14F-4D97-AF65-F5344CB8AC3E}">
        <p14:creationId xmlns:p14="http://schemas.microsoft.com/office/powerpoint/2010/main" val="1744070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1635</TotalTime>
  <Words>593</Words>
  <Application>Microsoft Office PowerPoint</Application>
  <PresentationFormat>On-screen Show (4:3)</PresentationFormat>
  <Paragraphs>72</Paragraphs>
  <Slides>14</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Aharoni</vt:lpstr>
      <vt:lpstr>Arial</vt:lpstr>
      <vt:lpstr>Calibri</vt:lpstr>
      <vt:lpstr>Calibri Light</vt:lpstr>
      <vt:lpstr>Office Theme</vt:lpstr>
      <vt:lpstr>1_Custom Design</vt:lpstr>
      <vt:lpstr>PowerPoint Presentation</vt:lpstr>
      <vt:lpstr> INSPIRE ???</vt:lpstr>
      <vt:lpstr>Why INSPIRE</vt:lpstr>
      <vt:lpstr> DIRECTIVE INSPIRE</vt:lpstr>
      <vt:lpstr> Which SPATIAL DATA</vt:lpstr>
      <vt:lpstr>PowerPoint Presentation</vt:lpstr>
      <vt:lpstr> TECHICAL GUIDELINES</vt:lpstr>
      <vt:lpstr>PowerPoint Presentation</vt:lpstr>
      <vt:lpstr> INSPIRE GEOPORTAL</vt:lpstr>
      <vt:lpstr>PowerPoint Presentation</vt:lpstr>
      <vt:lpstr> INSPIRE IN SLOVENIA</vt:lpstr>
      <vt:lpstr> INSPIRE IN SLOVENIA</vt:lpstr>
      <vt:lpstr> CONCLUSION       </vt:lpstr>
      <vt:lpstr> 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zupancic</dc:creator>
  <cp:lastModifiedBy>Urbančič, Tilen</cp:lastModifiedBy>
  <cp:revision>86</cp:revision>
  <dcterms:created xsi:type="dcterms:W3CDTF">2017-07-25T16:17:17Z</dcterms:created>
  <dcterms:modified xsi:type="dcterms:W3CDTF">2019-04-29T09:57:46Z</dcterms:modified>
</cp:coreProperties>
</file>