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</p:sldIdLst>
  <p:sldSz cx="9144000" cy="5715000" type="screen16x10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26" y="27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0282E-D53A-4D1A-BBA4-1A02943C1098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BA5E7-CC47-4734-9E3F-14B368D44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74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A5E7-CC47-4734-9E3F-14B368D444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2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697260"/>
            <a:ext cx="7772400" cy="2232248"/>
          </a:xfrm>
        </p:spPr>
        <p:txBody>
          <a:bodyPr/>
          <a:lstStyle>
            <a:lvl1pPr algn="ctr">
              <a:defRPr/>
            </a:lvl1pPr>
          </a:lstStyle>
          <a:p>
            <a:r>
              <a:rPr lang="hr-HR" dirty="0" smtClean="0"/>
              <a:t>Kliknite da biste uredili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9952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7E-BB60-4ACA-AA6D-2C265DDABE9F}" type="datetime1">
              <a:rPr lang="sr-Latn-CS" smtClean="0"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69D-591B-44E3-8FBF-68681B4CF764}" type="datetime1">
              <a:rPr lang="sr-Latn-CS" smtClean="0"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E45B-305F-4D6D-86C0-B0A8DB783EFD}" type="datetime1">
              <a:rPr lang="sr-Latn-CS" smtClean="0"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C982-C61D-4038-B39B-CE4EF57EB326}" type="datetime1">
              <a:rPr lang="sr-Latn-CS" smtClean="0"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FA9-FE5F-4CD5-9DCB-5F8FB5B01DF5}" type="datetime1">
              <a:rPr lang="sr-Latn-CS" smtClean="0"/>
              <a:t>2.5.2019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9F4D-0452-4A16-90F9-A46473E41A72}" type="datetime1">
              <a:rPr lang="sr-Latn-CS" smtClean="0"/>
              <a:t>2.5.2019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930-80AC-44EE-A1BF-B838458DAD4C}" type="datetime1">
              <a:rPr lang="sr-Latn-CS" smtClean="0"/>
              <a:t>2.5.2019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6F1-45CF-4010-8DA0-2F1294537C85}" type="datetime1">
              <a:rPr lang="sr-Latn-CS" smtClean="0"/>
              <a:t>2.5.2019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9CF9-1777-47D4-8071-CB44CE2691F0}" type="datetime1">
              <a:rPr lang="sr-Latn-CS" smtClean="0"/>
              <a:t>2.5.2019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B52B-E5D1-4F0F-935B-317D8E909373}" type="datetime1">
              <a:rPr lang="sr-Latn-CS" smtClean="0"/>
              <a:t>2.5.2019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35496" y="24545"/>
            <a:ext cx="9073008" cy="7447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dirty="0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5496" y="841276"/>
            <a:ext cx="9073008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0" y="5563558"/>
            <a:ext cx="827584" cy="151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E1995-1D8E-4C0B-B671-63BF3CAC737C}" type="datetime1">
              <a:rPr lang="sr-Latn-CS" smtClean="0"/>
              <a:t>2.5.2019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755576" y="5563558"/>
            <a:ext cx="7704856" cy="151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532440" y="5563558"/>
            <a:ext cx="611560" cy="151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ina.milosevic91@gmail.com" TargetMode="External"/><Relationship Id="rId2" Type="http://schemas.openxmlformats.org/officeDocument/2006/relationships/hyperlink" Target="mailto:hstancic@ffzg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ina.milosevic91@gmail.com" TargetMode="External"/><Relationship Id="rId2" Type="http://schemas.openxmlformats.org/officeDocument/2006/relationships/hyperlink" Target="mailto:hstancic@ffzg.h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97260"/>
            <a:ext cx="8928992" cy="2232248"/>
          </a:xfrm>
        </p:spPr>
        <p:txBody>
          <a:bodyPr/>
          <a:lstStyle/>
          <a:p>
            <a:r>
              <a:rPr lang="en-GB" sz="4400" dirty="0"/>
              <a:t>Enhancing evidentiary value </a:t>
            </a:r>
            <a:r>
              <a:rPr lang="en-GB" sz="4400" dirty="0" smtClean="0"/>
              <a:t>of </a:t>
            </a:r>
            <a:r>
              <a:rPr lang="hr-HR" sz="4400" dirty="0" smtClean="0"/>
              <a:t/>
            </a:r>
            <a:br>
              <a:rPr lang="hr-HR" sz="4400" dirty="0" smtClean="0"/>
            </a:br>
            <a:r>
              <a:rPr lang="en-GB" sz="4400" dirty="0" smtClean="0"/>
              <a:t>land </a:t>
            </a:r>
            <a:r>
              <a:rPr lang="en-GB" sz="4400" dirty="0"/>
              <a:t>registry records </a:t>
            </a:r>
            <a:r>
              <a:rPr lang="en-GB" sz="4400" dirty="0" smtClean="0"/>
              <a:t>by </a:t>
            </a:r>
            <a:r>
              <a:rPr lang="en-GB" sz="4400" dirty="0"/>
              <a:t>the use of blockchain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238500"/>
            <a:ext cx="8784976" cy="2355304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Ph.D. </a:t>
            </a:r>
            <a:r>
              <a:rPr lang="en-GB" b="1" dirty="0">
                <a:solidFill>
                  <a:schemeClr val="tx1"/>
                </a:solidFill>
              </a:rPr>
              <a:t>Hrvoje Stančić</a:t>
            </a:r>
            <a:r>
              <a:rPr lang="en-GB" dirty="0"/>
              <a:t>, full professor</a:t>
            </a:r>
            <a:endParaRPr lang="hr-HR" dirty="0"/>
          </a:p>
          <a:p>
            <a:r>
              <a:rPr lang="en-GB" dirty="0"/>
              <a:t>Department of Information and Communication Sciences</a:t>
            </a:r>
            <a:endParaRPr lang="hr-HR" dirty="0"/>
          </a:p>
          <a:p>
            <a:r>
              <a:rPr lang="en-GB" dirty="0"/>
              <a:t>Faculty of Humanities and Social Sciences, University of Zagreb, Croatia</a:t>
            </a:r>
            <a:endParaRPr lang="hr-HR" dirty="0"/>
          </a:p>
          <a:p>
            <a:r>
              <a:rPr lang="en-GB" u="sng" dirty="0">
                <a:hlinkClick r:id="rId2"/>
              </a:rPr>
              <a:t>hstancic@ffzg.hr</a:t>
            </a:r>
            <a:endParaRPr lang="hr-HR" dirty="0"/>
          </a:p>
          <a:p>
            <a:r>
              <a:rPr lang="en-GB" dirty="0"/>
              <a:t> </a:t>
            </a:r>
            <a:endParaRPr lang="hr-HR" dirty="0"/>
          </a:p>
          <a:p>
            <a:r>
              <a:rPr lang="en-GB" b="1" dirty="0">
                <a:solidFill>
                  <a:schemeClr val="tx1"/>
                </a:solidFill>
              </a:rPr>
              <a:t>Rina </a:t>
            </a:r>
            <a:r>
              <a:rPr lang="en-GB" b="1" dirty="0" err="1" smtClean="0">
                <a:solidFill>
                  <a:schemeClr val="tx1"/>
                </a:solidFill>
              </a:rPr>
              <a:t>Milošević</a:t>
            </a:r>
            <a:r>
              <a:rPr lang="en-GB" dirty="0" smtClean="0"/>
              <a:t>, </a:t>
            </a:r>
            <a:r>
              <a:rPr lang="en-GB" dirty="0"/>
              <a:t>Master of geography – Geographic Information System</a:t>
            </a:r>
            <a:endParaRPr lang="hr-HR" dirty="0"/>
          </a:p>
          <a:p>
            <a:r>
              <a:rPr lang="en-GB" u="sng" dirty="0">
                <a:hlinkClick r:id="rId3"/>
              </a:rPr>
              <a:t>rina.milosevic91@gmail.com</a:t>
            </a:r>
            <a:r>
              <a:rPr lang="en-GB" dirty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458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Conclusion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Blockchain – true archival </a:t>
            </a:r>
            <a:r>
              <a:rPr lang="en-GB" dirty="0" smtClean="0"/>
              <a:t>technology</a:t>
            </a:r>
          </a:p>
          <a:p>
            <a:r>
              <a:rPr lang="en-GB" dirty="0" smtClean="0"/>
              <a:t>Registering hash </a:t>
            </a:r>
            <a:r>
              <a:rPr lang="en-GB" dirty="0"/>
              <a:t>values of the land registry records in the </a:t>
            </a:r>
            <a:r>
              <a:rPr lang="en-GB" dirty="0" smtClean="0"/>
              <a:t>blockchain</a:t>
            </a:r>
          </a:p>
          <a:p>
            <a:pPr lvl="1"/>
            <a:r>
              <a:rPr lang="en-US" dirty="0" smtClean="0"/>
              <a:t>confirm </a:t>
            </a:r>
            <a:r>
              <a:rPr lang="en-US" b="1" dirty="0" smtClean="0"/>
              <a:t>integrity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b="1" dirty="0" smtClean="0"/>
              <a:t>existence or </a:t>
            </a:r>
            <a:r>
              <a:rPr lang="en-US" b="1" dirty="0"/>
              <a:t>creation </a:t>
            </a:r>
            <a:r>
              <a:rPr lang="en-US" dirty="0"/>
              <a:t>at a point in time</a:t>
            </a:r>
          </a:p>
          <a:p>
            <a:pPr lvl="1"/>
            <a:r>
              <a:rPr lang="en-US" dirty="0" smtClean="0"/>
              <a:t>confirm </a:t>
            </a:r>
            <a:r>
              <a:rPr lang="en-US" b="1" dirty="0" smtClean="0"/>
              <a:t>sequence</a:t>
            </a:r>
            <a:endParaRPr lang="en-US" b="1" dirty="0"/>
          </a:p>
          <a:p>
            <a:pPr lvl="1"/>
            <a:r>
              <a:rPr lang="en-US" dirty="0" smtClean="0"/>
              <a:t>support/enhance </a:t>
            </a:r>
            <a:r>
              <a:rPr lang="en-US" b="1" dirty="0" smtClean="0"/>
              <a:t>non-repudiation</a:t>
            </a:r>
            <a:endParaRPr lang="en-US" b="1" dirty="0"/>
          </a:p>
          <a:p>
            <a:pPr lvl="1"/>
            <a:r>
              <a:rPr lang="en-US" dirty="0" smtClean="0"/>
              <a:t>improve </a:t>
            </a:r>
            <a:r>
              <a:rPr lang="en-US" b="1" dirty="0" smtClean="0"/>
              <a:t>validation</a:t>
            </a:r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10</a:t>
            </a:fld>
            <a:endParaRPr lang="hr-HR"/>
          </a:p>
        </p:txBody>
      </p:sp>
      <p:pic>
        <p:nvPicPr>
          <p:cNvPr id="10" name="Picture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475" y="34925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7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561356"/>
            <a:ext cx="8928992" cy="1152128"/>
          </a:xfrm>
        </p:spPr>
        <p:txBody>
          <a:bodyPr/>
          <a:lstStyle/>
          <a:p>
            <a:r>
              <a:rPr lang="en-GB" dirty="0"/>
              <a:t>Enhancing evidentiary value </a:t>
            </a:r>
            <a:r>
              <a:rPr lang="en-GB" dirty="0" smtClean="0"/>
              <a:t>of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en-GB" dirty="0" smtClean="0"/>
              <a:t>land </a:t>
            </a:r>
            <a:r>
              <a:rPr lang="en-GB" dirty="0"/>
              <a:t>registry records </a:t>
            </a:r>
            <a:r>
              <a:rPr lang="en-GB" dirty="0" smtClean="0"/>
              <a:t>by </a:t>
            </a:r>
            <a:r>
              <a:rPr lang="en-GB" dirty="0"/>
              <a:t>the use of blockchain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238500"/>
            <a:ext cx="8784976" cy="2355304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Ph.D. </a:t>
            </a:r>
            <a:r>
              <a:rPr lang="en-GB" b="1" dirty="0">
                <a:solidFill>
                  <a:schemeClr val="tx1"/>
                </a:solidFill>
              </a:rPr>
              <a:t>Hrvoje Stančić</a:t>
            </a:r>
            <a:r>
              <a:rPr lang="en-GB" dirty="0"/>
              <a:t>, full professor</a:t>
            </a:r>
            <a:endParaRPr lang="hr-HR" dirty="0"/>
          </a:p>
          <a:p>
            <a:r>
              <a:rPr lang="en-GB" dirty="0"/>
              <a:t>Department of Information and Communication Sciences</a:t>
            </a:r>
            <a:endParaRPr lang="hr-HR" dirty="0"/>
          </a:p>
          <a:p>
            <a:r>
              <a:rPr lang="en-GB" dirty="0"/>
              <a:t>Faculty of Humanities and Social Sciences, University of Zagreb, Croatia</a:t>
            </a:r>
            <a:endParaRPr lang="hr-HR" dirty="0"/>
          </a:p>
          <a:p>
            <a:r>
              <a:rPr lang="en-GB" u="sng" dirty="0">
                <a:hlinkClick r:id="rId2"/>
              </a:rPr>
              <a:t>hstancic@ffzg.hr</a:t>
            </a:r>
            <a:endParaRPr lang="hr-HR" dirty="0"/>
          </a:p>
          <a:p>
            <a:r>
              <a:rPr lang="en-GB" dirty="0"/>
              <a:t> </a:t>
            </a:r>
            <a:endParaRPr lang="hr-HR" dirty="0"/>
          </a:p>
          <a:p>
            <a:r>
              <a:rPr lang="en-GB" b="1" dirty="0">
                <a:solidFill>
                  <a:schemeClr val="tx1"/>
                </a:solidFill>
              </a:rPr>
              <a:t>Rina </a:t>
            </a:r>
            <a:r>
              <a:rPr lang="en-GB" b="1" dirty="0" err="1" smtClean="0">
                <a:solidFill>
                  <a:schemeClr val="tx1"/>
                </a:solidFill>
              </a:rPr>
              <a:t>Milošević</a:t>
            </a:r>
            <a:r>
              <a:rPr lang="en-GB" dirty="0" smtClean="0"/>
              <a:t>, </a:t>
            </a:r>
            <a:r>
              <a:rPr lang="en-GB" dirty="0"/>
              <a:t>Master of geography – Geographic Information System</a:t>
            </a:r>
            <a:endParaRPr lang="hr-HR" dirty="0"/>
          </a:p>
          <a:p>
            <a:r>
              <a:rPr lang="en-GB" u="sng" dirty="0">
                <a:hlinkClick r:id="rId3"/>
              </a:rPr>
              <a:t>rina.milosevic91@gmail.com</a:t>
            </a:r>
            <a:r>
              <a:rPr lang="en-GB" dirty="0"/>
              <a:t> </a:t>
            </a:r>
            <a:endParaRPr lang="hr-HR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7504" y="265212"/>
            <a:ext cx="892899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 smtClean="0"/>
              <a:t>THANK YOU!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00282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Cadastral records in </a:t>
            </a:r>
            <a:r>
              <a:rPr lang="en-GB" dirty="0" smtClean="0"/>
              <a:t>Croatia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Digitization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Digital registries in </a:t>
            </a:r>
            <a:r>
              <a:rPr lang="en-US" dirty="0" smtClean="0"/>
              <a:t>Croatia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Long-term data </a:t>
            </a:r>
            <a:r>
              <a:rPr lang="en-US" dirty="0" smtClean="0"/>
              <a:t>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Blockchain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Conclusion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2</a:t>
            </a:fld>
            <a:endParaRPr lang="hr-HR"/>
          </a:p>
        </p:txBody>
      </p:sp>
      <p:pic>
        <p:nvPicPr>
          <p:cNvPr id="5" name="Picture 2" descr="Image result for blockchai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0" r="8800"/>
          <a:stretch/>
        </p:blipFill>
        <p:spPr bwMode="auto">
          <a:xfrm>
            <a:off x="6300192" y="4081636"/>
            <a:ext cx="2644133" cy="1417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9431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Cadastral </a:t>
            </a:r>
            <a:r>
              <a:rPr lang="en-GB" dirty="0" smtClean="0"/>
              <a:t>records in Croatia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Registering realty </a:t>
            </a:r>
            <a:r>
              <a:rPr lang="en-GB" dirty="0"/>
              <a:t>properties and technical data on land </a:t>
            </a:r>
            <a:r>
              <a:rPr lang="en-GB" dirty="0" smtClean="0"/>
              <a:t>– </a:t>
            </a:r>
            <a:r>
              <a:rPr lang="en-GB" dirty="0"/>
              <a:t>dual </a:t>
            </a:r>
            <a:r>
              <a:rPr lang="en-GB" dirty="0" smtClean="0"/>
              <a:t>system</a:t>
            </a:r>
          </a:p>
          <a:p>
            <a:pPr lvl="1"/>
            <a:r>
              <a:rPr lang="en-GB" b="1" dirty="0" smtClean="0"/>
              <a:t>cadastre</a:t>
            </a:r>
            <a:r>
              <a:rPr lang="en-GB" dirty="0" smtClean="0"/>
              <a:t> – kept by State </a:t>
            </a:r>
            <a:r>
              <a:rPr lang="en-GB" dirty="0"/>
              <a:t>Geodetic Administration regional cadastral offices </a:t>
            </a:r>
            <a:endParaRPr lang="en-GB" dirty="0" smtClean="0"/>
          </a:p>
          <a:p>
            <a:pPr lvl="1"/>
            <a:r>
              <a:rPr lang="en-GB" b="1" dirty="0" smtClean="0"/>
              <a:t>land registers </a:t>
            </a:r>
            <a:r>
              <a:rPr lang="en-GB" dirty="0" smtClean="0"/>
              <a:t>– </a:t>
            </a:r>
            <a:r>
              <a:rPr lang="en-GB" dirty="0"/>
              <a:t>kept by </a:t>
            </a:r>
            <a:r>
              <a:rPr lang="en-GB" dirty="0" smtClean="0"/>
              <a:t>municipal courts</a:t>
            </a:r>
          </a:p>
          <a:p>
            <a:r>
              <a:rPr lang="en-GB" dirty="0" smtClean="0"/>
              <a:t>Tradition from 19</a:t>
            </a:r>
            <a:r>
              <a:rPr lang="en-GB" baseline="30000" dirty="0" smtClean="0"/>
              <a:t>th</a:t>
            </a:r>
            <a:r>
              <a:rPr lang="en-GB" dirty="0" smtClean="0"/>
              <a:t> Century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3</a:t>
            </a:fld>
            <a:endParaRPr lang="hr-HR"/>
          </a:p>
        </p:txBody>
      </p:sp>
      <p:pic>
        <p:nvPicPr>
          <p:cNvPr id="1028" name="Picture 4" descr="Katastarski posjedovni nacrt intravilana Slobodnog i kraljevskog glavnog grada Zagreba u  Å½upaniji zagrebaÄkoj, 1913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87396"/>
            <a:ext cx="3048273" cy="264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12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Digitization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Evidence of </a:t>
            </a:r>
            <a:r>
              <a:rPr lang="en-GB" dirty="0" smtClean="0"/>
              <a:t>title </a:t>
            </a:r>
            <a:r>
              <a:rPr lang="en-GB" dirty="0"/>
              <a:t>recorded in the land registry records </a:t>
            </a:r>
            <a:r>
              <a:rPr lang="en-GB" dirty="0" smtClean="0"/>
              <a:t>enable</a:t>
            </a:r>
          </a:p>
          <a:p>
            <a:pPr lvl="1"/>
            <a:r>
              <a:rPr lang="en-GB" dirty="0"/>
              <a:t>right of </a:t>
            </a:r>
            <a:r>
              <a:rPr lang="en-GB" dirty="0" smtClean="0"/>
              <a:t>ownership</a:t>
            </a:r>
          </a:p>
          <a:p>
            <a:pPr lvl="1"/>
            <a:r>
              <a:rPr lang="en-GB" dirty="0" smtClean="0"/>
              <a:t>land-related rights</a:t>
            </a:r>
          </a:p>
          <a:p>
            <a:pPr lvl="1"/>
            <a:r>
              <a:rPr lang="en-GB" dirty="0" smtClean="0"/>
              <a:t>legal </a:t>
            </a:r>
            <a:r>
              <a:rPr lang="en-GB" dirty="0"/>
              <a:t>transactions of </a:t>
            </a:r>
            <a:r>
              <a:rPr lang="en-GB" dirty="0" smtClean="0"/>
              <a:t>ownership</a:t>
            </a:r>
            <a:endParaRPr lang="en-US" dirty="0" smtClean="0"/>
          </a:p>
          <a:p>
            <a:r>
              <a:rPr lang="en-US" dirty="0" smtClean="0"/>
              <a:t>Digitization</a:t>
            </a:r>
          </a:p>
          <a:p>
            <a:pPr lvl="1"/>
            <a:r>
              <a:rPr lang="en-GB" dirty="0"/>
              <a:t>evidentiary value needs to be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secured </a:t>
            </a:r>
            <a:r>
              <a:rPr lang="en-GB" dirty="0"/>
              <a:t>and safe from any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unauthorised </a:t>
            </a:r>
            <a:r>
              <a:rPr lang="en-GB" dirty="0"/>
              <a:t>manipulation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4</a:t>
            </a:fld>
            <a:endParaRPr lang="hr-HR"/>
          </a:p>
        </p:txBody>
      </p:sp>
      <p:pic>
        <p:nvPicPr>
          <p:cNvPr id="3074" name="Picture 2" descr="Registar Äestica k.o. CvetkoviÄ Brdo s promjenama i naknadnim registrom Äestica, 1893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777380"/>
            <a:ext cx="2420881" cy="365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9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Digital </a:t>
            </a:r>
            <a:r>
              <a:rPr lang="en-US" dirty="0" smtClean="0"/>
              <a:t>registries in Croatia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Digital registries</a:t>
            </a:r>
          </a:p>
          <a:p>
            <a:pPr lvl="1"/>
            <a:r>
              <a:rPr lang="en-GB" dirty="0" smtClean="0"/>
              <a:t>need to be cleaned from errors</a:t>
            </a:r>
          </a:p>
          <a:p>
            <a:pPr lvl="1"/>
            <a:r>
              <a:rPr lang="en-GB" dirty="0" smtClean="0"/>
              <a:t>some reambulation is necessary</a:t>
            </a:r>
          </a:p>
          <a:p>
            <a:r>
              <a:rPr lang="en-GB" dirty="0" smtClean="0"/>
              <a:t>Challenges</a:t>
            </a:r>
          </a:p>
          <a:p>
            <a:pPr lvl="1"/>
            <a:r>
              <a:rPr lang="en-GB" dirty="0" smtClean="0"/>
              <a:t>high </a:t>
            </a:r>
            <a:r>
              <a:rPr lang="en-GB" dirty="0"/>
              <a:t>costs </a:t>
            </a:r>
          </a:p>
          <a:p>
            <a:pPr lvl="1"/>
            <a:r>
              <a:rPr lang="en-GB" dirty="0"/>
              <a:t>increase the number of officials</a:t>
            </a:r>
          </a:p>
          <a:p>
            <a:pPr lvl="1"/>
            <a:r>
              <a:rPr lang="en-GB" dirty="0"/>
              <a:t>owners to confirm agreement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with </a:t>
            </a:r>
            <a:r>
              <a:rPr lang="en-GB" dirty="0"/>
              <a:t>the </a:t>
            </a:r>
            <a:r>
              <a:rPr lang="en-GB" dirty="0" smtClean="0"/>
              <a:t>data</a:t>
            </a:r>
          </a:p>
          <a:p>
            <a:pPr lvl="1"/>
            <a:r>
              <a:rPr lang="en-GB" dirty="0"/>
              <a:t>harmonization of records </a:t>
            </a:r>
            <a:r>
              <a:rPr lang="en-GB" dirty="0" smtClean="0"/>
              <a:t>of</a:t>
            </a:r>
            <a:br>
              <a:rPr lang="en-GB" dirty="0" smtClean="0"/>
            </a:br>
            <a:r>
              <a:rPr lang="en-GB" dirty="0" smtClean="0"/>
              <a:t>land </a:t>
            </a:r>
            <a:r>
              <a:rPr lang="en-GB" dirty="0"/>
              <a:t>registry and cadastre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5</a:t>
            </a:fld>
            <a:endParaRPr lang="hr-HR"/>
          </a:p>
        </p:txBody>
      </p:sp>
      <p:pic>
        <p:nvPicPr>
          <p:cNvPr id="5" name="Picture 2" descr="Image result for katastarske Äestic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2" t="998" r="50387" b="380"/>
          <a:stretch/>
        </p:blipFill>
        <p:spPr bwMode="auto">
          <a:xfrm>
            <a:off x="6533965" y="2065412"/>
            <a:ext cx="2304255" cy="3304935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2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Long-term </a:t>
            </a:r>
            <a:r>
              <a:rPr lang="en-US" dirty="0" smtClean="0"/>
              <a:t>data management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Digitized and harmonized data</a:t>
            </a:r>
          </a:p>
          <a:p>
            <a:pPr lvl="1"/>
            <a:r>
              <a:rPr lang="en-US" dirty="0" smtClean="0"/>
              <a:t>publically available</a:t>
            </a:r>
          </a:p>
          <a:p>
            <a:pPr lvl="1"/>
            <a:r>
              <a:rPr lang="en-US" dirty="0" smtClean="0"/>
              <a:t>centrally stored in a registry offering API connections</a:t>
            </a:r>
          </a:p>
          <a:p>
            <a:r>
              <a:rPr lang="en-US" dirty="0" smtClean="0"/>
              <a:t>The need to</a:t>
            </a:r>
          </a:p>
          <a:p>
            <a:pPr lvl="1"/>
            <a:r>
              <a:rPr lang="en-US" dirty="0" smtClean="0"/>
              <a:t>secure </a:t>
            </a:r>
            <a:r>
              <a:rPr lang="en-GB" dirty="0"/>
              <a:t>evidentiary value of the records </a:t>
            </a:r>
            <a:endParaRPr lang="en-GB" dirty="0" smtClean="0"/>
          </a:p>
          <a:p>
            <a:pPr lvl="1"/>
            <a:r>
              <a:rPr lang="en-GB" dirty="0"/>
              <a:t>provide proof that the information is </a:t>
            </a:r>
            <a:r>
              <a:rPr lang="en-GB" dirty="0" smtClean="0"/>
              <a:t>correct</a:t>
            </a:r>
          </a:p>
          <a:p>
            <a:r>
              <a:rPr lang="en-GB" dirty="0" smtClean="0"/>
              <a:t>Result</a:t>
            </a:r>
          </a:p>
          <a:p>
            <a:pPr lvl="1"/>
            <a:r>
              <a:rPr lang="en-GB" dirty="0" smtClean="0"/>
              <a:t>reduction of corruption</a:t>
            </a:r>
          </a:p>
          <a:p>
            <a:pPr lvl="1"/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6</a:t>
            </a:fld>
            <a:endParaRPr lang="hr-H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514130"/>
            <a:ext cx="2007666" cy="200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Blockchain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Distributed ledger technology (</a:t>
            </a:r>
            <a:r>
              <a:rPr lang="en-GB" dirty="0" err="1" smtClean="0"/>
              <a:t>DLT</a:t>
            </a:r>
            <a:r>
              <a:rPr lang="en-GB" dirty="0" smtClean="0"/>
              <a:t>)</a:t>
            </a:r>
          </a:p>
          <a:p>
            <a:r>
              <a:rPr lang="en-GB" dirty="0" smtClean="0"/>
              <a:t>Uses append-only principle</a:t>
            </a:r>
          </a:p>
          <a:p>
            <a:r>
              <a:rPr lang="en-GB" dirty="0" smtClean="0"/>
              <a:t>Chains blocks of hash values</a:t>
            </a:r>
          </a:p>
          <a:p>
            <a:r>
              <a:rPr lang="en-GB" dirty="0" smtClean="0"/>
              <a:t>Peer-to-peer consensus</a:t>
            </a:r>
          </a:p>
          <a:p>
            <a:r>
              <a:rPr lang="en-GB" dirty="0" smtClean="0"/>
              <a:t>Decentralization of </a:t>
            </a:r>
            <a:r>
              <a:rPr lang="en-GB" dirty="0"/>
              <a:t>control </a:t>
            </a:r>
            <a:r>
              <a:rPr lang="en-GB" dirty="0" smtClean="0"/>
              <a:t>over truth</a:t>
            </a:r>
          </a:p>
          <a:p>
            <a:endParaRPr lang="en-GB" dirty="0" smtClean="0"/>
          </a:p>
          <a:p>
            <a:r>
              <a:rPr lang="en-GB" dirty="0" smtClean="0"/>
              <a:t>Immutable representation of transfer of possession available to all participants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7</a:t>
            </a:fld>
            <a:endParaRPr lang="hr-HR"/>
          </a:p>
        </p:txBody>
      </p:sp>
      <p:pic>
        <p:nvPicPr>
          <p:cNvPr id="7" name="Picture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475" y="34925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70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289556"/>
            <a:ext cx="9144000" cy="5425444"/>
            <a:chOff x="0" y="625252"/>
            <a:chExt cx="9144000" cy="5425444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0" y="625252"/>
              <a:ext cx="9144000" cy="508974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0000CC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hr-HR" dirty="0">
                <a:solidFill>
                  <a:schemeClr val="bg1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" y="769268"/>
              <a:ext cx="9143999" cy="5281428"/>
              <a:chOff x="1" y="754194"/>
              <a:chExt cx="9143999" cy="5281428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2184139" y="754194"/>
                <a:ext cx="4400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712788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Blocks' creation direction</a:t>
                </a:r>
                <a:endPara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874707" y="4894499"/>
                <a:ext cx="142062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712788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Block documents</a:t>
                </a:r>
                <a:endPara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32675" y="5105866"/>
                <a:ext cx="142062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712788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Block documents</a:t>
                </a:r>
                <a:endPara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" y="1079126"/>
                <a:ext cx="9143999" cy="3989543"/>
                <a:chOff x="1" y="1079126"/>
                <a:chExt cx="9143999" cy="3989543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1658584" y="2925758"/>
                  <a:ext cx="1008856" cy="925298"/>
                </a:xfrm>
                <a:prstGeom prst="roundRect">
                  <a:avLst/>
                </a:prstGeom>
                <a:solidFill>
                  <a:srgbClr val="5B9BD5">
                    <a:alpha val="30196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t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Top hash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891822" y="4659094"/>
                  <a:ext cx="300037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1642709" y="4659094"/>
                  <a:ext cx="301625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395184" y="4659094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147659" y="4659094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1268059" y="4041556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2744434" y="4041556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2018947" y="3358931"/>
                  <a:ext cx="301625" cy="300038"/>
                </a:xfrm>
                <a:prstGeom prst="ellipse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20" name="Straight Arrow Connector 19"/>
                <p:cNvCxnSpPr>
                  <a:stCxn id="13" idx="0"/>
                  <a:endCxn id="17" idx="3"/>
                </p:cNvCxnSpPr>
                <p:nvPr/>
              </p:nvCxnSpPr>
              <p:spPr>
                <a:xfrm flipV="1">
                  <a:off x="1042634" y="4298731"/>
                  <a:ext cx="268288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21" name="Straight Arrow Connector 20"/>
                <p:cNvCxnSpPr>
                  <a:stCxn id="14" idx="0"/>
                  <a:endCxn id="17" idx="5"/>
                </p:cNvCxnSpPr>
                <p:nvPr/>
              </p:nvCxnSpPr>
              <p:spPr>
                <a:xfrm flipH="1" flipV="1">
                  <a:off x="1523647" y="4298731"/>
                  <a:ext cx="269875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22" name="Straight Arrow Connector 21"/>
                <p:cNvCxnSpPr>
                  <a:stCxn id="15" idx="0"/>
                  <a:endCxn id="18" idx="3"/>
                </p:cNvCxnSpPr>
                <p:nvPr/>
              </p:nvCxnSpPr>
              <p:spPr>
                <a:xfrm flipV="1">
                  <a:off x="2545997" y="4298731"/>
                  <a:ext cx="242887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23" name="Straight Arrow Connector 22"/>
                <p:cNvCxnSpPr>
                  <a:stCxn id="16" idx="0"/>
                  <a:endCxn id="18" idx="5"/>
                </p:cNvCxnSpPr>
                <p:nvPr/>
              </p:nvCxnSpPr>
              <p:spPr>
                <a:xfrm flipH="1" flipV="1">
                  <a:off x="3001609" y="4298731"/>
                  <a:ext cx="295275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24" name="Straight Arrow Connector 23"/>
                <p:cNvCxnSpPr>
                  <a:stCxn id="17" idx="7"/>
                  <a:endCxn id="19" idx="3"/>
                </p:cNvCxnSpPr>
                <p:nvPr/>
              </p:nvCxnSpPr>
              <p:spPr>
                <a:xfrm flipV="1">
                  <a:off x="1523647" y="3616106"/>
                  <a:ext cx="539750" cy="4699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25" name="Straight Arrow Connector 24"/>
                <p:cNvCxnSpPr>
                  <a:stCxn id="18" idx="1"/>
                  <a:endCxn id="19" idx="5"/>
                </p:cNvCxnSpPr>
                <p:nvPr/>
              </p:nvCxnSpPr>
              <p:spPr>
                <a:xfrm flipH="1" flipV="1">
                  <a:off x="2276122" y="3616106"/>
                  <a:ext cx="512762" cy="4699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26" name="Rectangle 25"/>
                <p:cNvSpPr/>
                <p:nvPr/>
              </p:nvSpPr>
              <p:spPr>
                <a:xfrm>
                  <a:off x="1091847" y="4540031"/>
                  <a:ext cx="654050" cy="528638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[…]</a:t>
                  </a:r>
                  <a:endParaRPr kumimoji="0" lang="en-GB" sz="1404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580922" y="4540031"/>
                  <a:ext cx="654050" cy="528638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[…]</a:t>
                  </a:r>
                  <a:endParaRPr kumimoji="0" lang="en-GB" sz="1404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5307084" y="4659094"/>
                  <a:ext cx="300037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6057971" y="4659094"/>
                  <a:ext cx="301625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6810446" y="4659094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7562921" y="4659094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5683321" y="4041556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7159696" y="4041556"/>
                  <a:ext cx="300038" cy="301625"/>
                </a:xfrm>
                <a:prstGeom prst="ellipse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6434209" y="3358931"/>
                  <a:ext cx="301625" cy="300038"/>
                </a:xfrm>
                <a:prstGeom prst="ellipse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4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35" name="Straight Arrow Connector 34"/>
                <p:cNvCxnSpPr>
                  <a:stCxn id="28" idx="0"/>
                  <a:endCxn id="32" idx="3"/>
                </p:cNvCxnSpPr>
                <p:nvPr/>
              </p:nvCxnSpPr>
              <p:spPr>
                <a:xfrm flipV="1">
                  <a:off x="5457896" y="4298731"/>
                  <a:ext cx="268288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36" name="Straight Arrow Connector 35"/>
                <p:cNvCxnSpPr>
                  <a:stCxn id="29" idx="0"/>
                  <a:endCxn id="32" idx="5"/>
                </p:cNvCxnSpPr>
                <p:nvPr/>
              </p:nvCxnSpPr>
              <p:spPr>
                <a:xfrm flipH="1" flipV="1">
                  <a:off x="5938909" y="4298731"/>
                  <a:ext cx="269875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37" name="Straight Arrow Connector 36"/>
                <p:cNvCxnSpPr>
                  <a:stCxn id="30" idx="0"/>
                  <a:endCxn id="33" idx="3"/>
                </p:cNvCxnSpPr>
                <p:nvPr/>
              </p:nvCxnSpPr>
              <p:spPr>
                <a:xfrm flipV="1">
                  <a:off x="6961259" y="4298731"/>
                  <a:ext cx="242887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38" name="Straight Arrow Connector 37"/>
                <p:cNvCxnSpPr>
                  <a:stCxn id="31" idx="0"/>
                  <a:endCxn id="33" idx="5"/>
                </p:cNvCxnSpPr>
                <p:nvPr/>
              </p:nvCxnSpPr>
              <p:spPr>
                <a:xfrm flipH="1" flipV="1">
                  <a:off x="7416871" y="4298731"/>
                  <a:ext cx="295275" cy="36036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39" name="Straight Arrow Connector 38"/>
                <p:cNvCxnSpPr>
                  <a:stCxn id="32" idx="7"/>
                  <a:endCxn id="34" idx="3"/>
                </p:cNvCxnSpPr>
                <p:nvPr/>
              </p:nvCxnSpPr>
              <p:spPr>
                <a:xfrm flipV="1">
                  <a:off x="5938909" y="3616106"/>
                  <a:ext cx="539750" cy="4699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40" name="Straight Arrow Connector 39"/>
                <p:cNvCxnSpPr>
                  <a:stCxn id="33" idx="1"/>
                  <a:endCxn id="34" idx="5"/>
                </p:cNvCxnSpPr>
                <p:nvPr/>
              </p:nvCxnSpPr>
              <p:spPr>
                <a:xfrm flipH="1" flipV="1">
                  <a:off x="6691384" y="3616106"/>
                  <a:ext cx="512762" cy="4699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41" name="Rectangle 40"/>
                <p:cNvSpPr/>
                <p:nvPr/>
              </p:nvSpPr>
              <p:spPr>
                <a:xfrm>
                  <a:off x="5507109" y="4540031"/>
                  <a:ext cx="654050" cy="528638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[…]</a:t>
                  </a:r>
                  <a:endParaRPr kumimoji="0" lang="en-GB" sz="1404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6996184" y="4540031"/>
                  <a:ext cx="654050" cy="528638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71323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[…]</a:t>
                  </a:r>
                  <a:endParaRPr kumimoji="0" lang="en-GB" sz="1404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ounded Rectangle 42"/>
                <p:cNvSpPr/>
                <p:nvPr/>
              </p:nvSpPr>
              <p:spPr>
                <a:xfrm>
                  <a:off x="649728" y="2925758"/>
                  <a:ext cx="1008856" cy="925298"/>
                </a:xfrm>
                <a:prstGeom prst="roundRect">
                  <a:avLst/>
                </a:prstGeom>
                <a:solidFill>
                  <a:srgbClr val="5B9BD5">
                    <a:alpha val="30196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Hash of the previous block</a:t>
                  </a:r>
                  <a:endPara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Rounded Rectangle 43"/>
                <p:cNvSpPr/>
                <p:nvPr/>
              </p:nvSpPr>
              <p:spPr>
                <a:xfrm>
                  <a:off x="2667440" y="2925758"/>
                  <a:ext cx="1008856" cy="925298"/>
                </a:xfrm>
                <a:prstGeom prst="roundRect">
                  <a:avLst/>
                </a:prstGeom>
                <a:solidFill>
                  <a:srgbClr val="5B9BD5">
                    <a:alpha val="30196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Block hash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Left Arrow 44"/>
                <p:cNvSpPr/>
                <p:nvPr/>
              </p:nvSpPr>
              <p:spPr>
                <a:xfrm>
                  <a:off x="1" y="3250878"/>
                  <a:ext cx="649728" cy="258072"/>
                </a:xfrm>
                <a:prstGeom prst="leftArrow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Rounded Rectangle 45"/>
                <p:cNvSpPr/>
                <p:nvPr/>
              </p:nvSpPr>
              <p:spPr>
                <a:xfrm>
                  <a:off x="6073846" y="2925758"/>
                  <a:ext cx="1008856" cy="925298"/>
                </a:xfrm>
                <a:prstGeom prst="roundRect">
                  <a:avLst/>
                </a:prstGeom>
                <a:solidFill>
                  <a:srgbClr val="5B9BD5">
                    <a:alpha val="30196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t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Top hash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Rounded Rectangle 46"/>
                <p:cNvSpPr/>
                <p:nvPr/>
              </p:nvSpPr>
              <p:spPr>
                <a:xfrm>
                  <a:off x="5064990" y="2925758"/>
                  <a:ext cx="1008856" cy="925298"/>
                </a:xfrm>
                <a:prstGeom prst="roundRect">
                  <a:avLst/>
                </a:prstGeom>
                <a:solidFill>
                  <a:srgbClr val="5B9BD5">
                    <a:alpha val="30196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Hash of the previous block</a:t>
                  </a:r>
                  <a:endPara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7082702" y="2925758"/>
                  <a:ext cx="1008856" cy="925298"/>
                </a:xfrm>
                <a:prstGeom prst="roundRect">
                  <a:avLst/>
                </a:prstGeom>
                <a:solidFill>
                  <a:srgbClr val="5B9BD5">
                    <a:alpha val="30196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Block hash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Left Arrow 48"/>
                <p:cNvSpPr/>
                <p:nvPr/>
              </p:nvSpPr>
              <p:spPr>
                <a:xfrm>
                  <a:off x="3676297" y="3250878"/>
                  <a:ext cx="1388694" cy="258072"/>
                </a:xfrm>
                <a:prstGeom prst="leftArrow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Left Arrow 49"/>
                <p:cNvSpPr/>
                <p:nvPr/>
              </p:nvSpPr>
              <p:spPr>
                <a:xfrm>
                  <a:off x="8091558" y="3250878"/>
                  <a:ext cx="1052442" cy="258072"/>
                </a:xfrm>
                <a:prstGeom prst="leftArrow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459445" y="2582510"/>
                  <a:ext cx="142062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Block n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5874707" y="2582510"/>
                  <a:ext cx="142062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Block n+1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pic>
              <p:nvPicPr>
                <p:cNvPr id="53" name="Picture 52" descr="Image result for distributed network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2695222" y="1320376"/>
                  <a:ext cx="948597" cy="9455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4" name="Picture 53" descr="Image result for distributed network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7061507" y="1320376"/>
                  <a:ext cx="948597" cy="9455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55" name="Left Arrow 54"/>
                <p:cNvSpPr/>
                <p:nvPr/>
              </p:nvSpPr>
              <p:spPr>
                <a:xfrm rot="5400000">
                  <a:off x="2848644" y="2453474"/>
                  <a:ext cx="649728" cy="258072"/>
                </a:xfrm>
                <a:prstGeom prst="leftArrow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Left Arrow 55"/>
                <p:cNvSpPr/>
                <p:nvPr/>
              </p:nvSpPr>
              <p:spPr>
                <a:xfrm rot="5400000">
                  <a:off x="7263906" y="2453474"/>
                  <a:ext cx="649728" cy="258072"/>
                </a:xfrm>
                <a:prstGeom prst="leftArrow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1368257" y="1469978"/>
                  <a:ext cx="142062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Distributed</a:t>
                  </a:r>
                </a:p>
                <a:p>
                  <a:pPr marL="0" marR="0" lvl="0" indent="0" algn="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ledger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5726184" y="1469978"/>
                  <a:ext cx="142062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Distributed</a:t>
                  </a:r>
                </a:p>
                <a:p>
                  <a:pPr marL="0" marR="0" lvl="0" indent="0" algn="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ledger</a:t>
                  </a:r>
                  <a:endPara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9" name="Left Arrow 58"/>
                <p:cNvSpPr/>
                <p:nvPr/>
              </p:nvSpPr>
              <p:spPr>
                <a:xfrm rot="10800000">
                  <a:off x="649728" y="1079126"/>
                  <a:ext cx="7441829" cy="258072"/>
                </a:xfrm>
                <a:prstGeom prst="leftArrow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712788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0" name="TextBox 59"/>
              <p:cNvSpPr txBox="1"/>
              <p:nvPr/>
            </p:nvSpPr>
            <p:spPr>
              <a:xfrm>
                <a:off x="35496" y="5204625"/>
                <a:ext cx="175959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 defTabSz="712788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1200" b="1" kern="0" dirty="0">
                    <a:solidFill>
                      <a:prstClr val="black"/>
                    </a:solidFill>
                    <a:latin typeface="Courier" pitchFamily="49" charset="0"/>
                  </a:rPr>
                  <a:t>7d8c5b62dcb44023</a:t>
                </a:r>
              </a:p>
              <a:p>
                <a:pPr lvl="0" algn="just" defTabSz="712788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1200" b="1" kern="0" dirty="0">
                    <a:solidFill>
                      <a:prstClr val="black"/>
                    </a:solidFill>
                    <a:latin typeface="Courier" pitchFamily="49" charset="0"/>
                  </a:rPr>
                  <a:t>3f7eaac1ec49e4c3</a:t>
                </a:r>
              </a:p>
              <a:p>
                <a:pPr lvl="0" algn="just" defTabSz="712788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1200" b="1" kern="0" dirty="0">
                    <a:solidFill>
                      <a:prstClr val="black"/>
                    </a:solidFill>
                    <a:latin typeface="Courier" pitchFamily="49" charset="0"/>
                  </a:rPr>
                  <a:t>86b8089c37d69ab5</a:t>
                </a:r>
              </a:p>
              <a:p>
                <a:pPr lvl="0" algn="just" defTabSz="712788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1200" b="1" kern="0" dirty="0">
                    <a:solidFill>
                      <a:prstClr val="black"/>
                    </a:solidFill>
                    <a:latin typeface="Courier" pitchFamily="49" charset="0"/>
                  </a:rPr>
                  <a:t>1bc674b8877cb032</a:t>
                </a: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Blockchain </a:t>
            </a:r>
            <a:r>
              <a:rPr lang="en-US" dirty="0" smtClean="0"/>
              <a:t>…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8</a:t>
            </a:fld>
            <a:endParaRPr lang="hr-HR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4840080"/>
            <a:ext cx="555559" cy="786136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bg1">
                <a:lumMod val="65000"/>
              </a:schemeClr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839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Blockchain </a:t>
            </a:r>
            <a:r>
              <a:rPr lang="en-US" dirty="0"/>
              <a:t>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EnigioTime</a:t>
            </a:r>
            <a:r>
              <a:rPr lang="hr-HR" dirty="0"/>
              <a:t> – blockchain </a:t>
            </a:r>
            <a:r>
              <a:rPr lang="hr-HR" dirty="0" err="1" smtClean="0"/>
              <a:t>aggregator</a:t>
            </a:r>
            <a:r>
              <a:rPr lang="en-US" dirty="0" smtClean="0"/>
              <a:t> (</a:t>
            </a:r>
            <a:r>
              <a:rPr lang="en-US" dirty="0" err="1" smtClean="0"/>
              <a:t>time:beat</a:t>
            </a:r>
            <a:r>
              <a:rPr lang="en-US" dirty="0" smtClean="0"/>
              <a:t>)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9</a:t>
            </a:fld>
            <a:endParaRPr lang="hr-HR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3686953" y="3934122"/>
            <a:ext cx="1828125" cy="801493"/>
          </a:xfrm>
          <a:prstGeom prst="rect">
            <a:avLst/>
          </a:prstGeom>
          <a:solidFill>
            <a:srgbClr val="000000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chemeClr val="bg1"/>
                </a:solidFill>
              </a:rPr>
              <a:t>Land registry</a:t>
            </a:r>
            <a:endParaRPr lang="en-GB" alt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788670" y="3934122"/>
            <a:ext cx="1826624" cy="80149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Digitization</a:t>
            </a:r>
            <a:r>
              <a:rPr lang="hr-HR" altLang="en-US" sz="2000" dirty="0" smtClean="0"/>
              <a:t> / </a:t>
            </a:r>
            <a:r>
              <a:rPr lang="en-US" altLang="en-US" sz="2000" dirty="0" smtClean="0"/>
              <a:t>digital </a:t>
            </a:r>
            <a:r>
              <a:rPr lang="hr-HR" altLang="en-US" sz="2000" dirty="0" err="1" smtClean="0"/>
              <a:t>record</a:t>
            </a:r>
            <a:r>
              <a:rPr lang="en-US" altLang="en-US" sz="2000" dirty="0" smtClean="0"/>
              <a:t>s</a:t>
            </a:r>
            <a:endParaRPr lang="hr-HR" altLang="en-US" sz="2000" dirty="0"/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6586738" y="3934122"/>
            <a:ext cx="1826625" cy="80149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Users</a:t>
            </a:r>
            <a:endParaRPr lang="hr-HR" altLang="en-US" sz="2000" dirty="0"/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2615294" y="4330366"/>
            <a:ext cx="107166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sz="1400">
              <a:latin typeface="+mn-lt"/>
            </a:endParaRPr>
          </a:p>
        </p:txBody>
      </p:sp>
      <p:sp>
        <p:nvSpPr>
          <p:cNvPr id="9" name="Line 36"/>
          <p:cNvSpPr>
            <a:spLocks noChangeShapeType="1"/>
          </p:cNvSpPr>
          <p:nvPr/>
        </p:nvSpPr>
        <p:spPr bwMode="auto">
          <a:xfrm>
            <a:off x="5515079" y="4330366"/>
            <a:ext cx="107166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sz="1400">
              <a:latin typeface="+mn-lt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3686953" y="2562278"/>
            <a:ext cx="1828125" cy="801493"/>
          </a:xfrm>
          <a:prstGeom prst="rect">
            <a:avLst/>
          </a:prstGeom>
          <a:solidFill>
            <a:srgbClr val="0066FF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+mn-lt"/>
              </a:rPr>
              <a:t>Blockchain aggregator</a:t>
            </a:r>
            <a:endParaRPr lang="hr-HR" sz="20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076809" y="3363771"/>
            <a:ext cx="0" cy="57035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56181" y="3355516"/>
            <a:ext cx="0" cy="57035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1259632" y="3433564"/>
            <a:ext cx="2796549" cy="47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document</a:t>
            </a:r>
            <a:r>
              <a:rPr lang="hr-HR" altLang="en-US" sz="2000" dirty="0" smtClean="0"/>
              <a:t> / </a:t>
            </a:r>
            <a:r>
              <a:rPr lang="hr-HR" altLang="en-US" sz="2000" dirty="0" err="1" smtClean="0"/>
              <a:t>record</a:t>
            </a:r>
            <a:r>
              <a:rPr lang="en-GB" altLang="en-US" sz="2000" dirty="0" smtClean="0"/>
              <a:t> </a:t>
            </a:r>
            <a:r>
              <a:rPr lang="en-GB" altLang="en-US" sz="2000" dirty="0"/>
              <a:t>hash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2136500" y="2548770"/>
            <a:ext cx="1506928" cy="47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/>
              <a:t>time</a:t>
            </a: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1321497" y="2748498"/>
            <a:ext cx="810499" cy="415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 smtClean="0">
                <a:solidFill>
                  <a:srgbClr val="3333FF"/>
                </a:solidFill>
              </a:rPr>
              <a:t>Clock</a:t>
            </a:r>
            <a:endParaRPr lang="en-GB" altLang="en-US" sz="3200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16" name="Line 35"/>
          <p:cNvSpPr>
            <a:spLocks noChangeShapeType="1"/>
          </p:cNvSpPr>
          <p:nvPr/>
        </p:nvSpPr>
        <p:spPr bwMode="auto">
          <a:xfrm>
            <a:off x="2131996" y="2963025"/>
            <a:ext cx="155495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sz="140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40603" y="1898869"/>
            <a:ext cx="0" cy="66340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3572883" y="1438987"/>
            <a:ext cx="2020244" cy="38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2000" dirty="0">
                <a:solidFill>
                  <a:srgbClr val="3333FF"/>
                </a:solidFill>
              </a:rPr>
              <a:t>Shared </a:t>
            </a:r>
            <a:r>
              <a:rPr lang="en-GB" altLang="en-US" sz="2000" dirty="0" smtClean="0">
                <a:solidFill>
                  <a:srgbClr val="3333FF"/>
                </a:solidFill>
              </a:rPr>
              <a:t>ledger</a:t>
            </a:r>
            <a:endParaRPr lang="en-GB" altLang="en-US" sz="2000" dirty="0">
              <a:solidFill>
                <a:srgbClr val="3333FF"/>
              </a:solidFill>
            </a:endParaRPr>
          </a:p>
        </p:txBody>
      </p:sp>
      <p:sp>
        <p:nvSpPr>
          <p:cNvPr id="19" name="Line 35"/>
          <p:cNvSpPr>
            <a:spLocks noChangeShapeType="1"/>
          </p:cNvSpPr>
          <p:nvPr/>
        </p:nvSpPr>
        <p:spPr bwMode="auto">
          <a:xfrm>
            <a:off x="5515079" y="2963025"/>
            <a:ext cx="140786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sz="1400">
              <a:latin typeface="+mn-lt"/>
            </a:endParaRP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5093319" y="3433564"/>
            <a:ext cx="2938809" cy="47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/>
              <a:t>receipt (chain of proof)</a:t>
            </a:r>
          </a:p>
        </p:txBody>
      </p: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5593127" y="2597959"/>
            <a:ext cx="1218750" cy="743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/>
              <a:t>sealed block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447922" y="1898869"/>
            <a:ext cx="0" cy="663408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2658821" y="1826826"/>
            <a:ext cx="1789101" cy="72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/>
              <a:t>timestamped 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/>
              <a:t>block</a:t>
            </a: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4760114" y="1988926"/>
            <a:ext cx="1527940" cy="47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1278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/>
              <a:t>verification</a:t>
            </a:r>
          </a:p>
        </p:txBody>
      </p:sp>
      <p:pic>
        <p:nvPicPr>
          <p:cNvPr id="25" name="Picture 2" descr="Image result for document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35064" y="4344453"/>
            <a:ext cx="654403" cy="65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Image result for document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3707" y="4334868"/>
            <a:ext cx="654403" cy="65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8267" r="21094" b="28694"/>
          <a:stretch/>
        </p:blipFill>
        <p:spPr>
          <a:xfrm>
            <a:off x="2812780" y="4960895"/>
            <a:ext cx="676688" cy="50751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8267" r="21094" b="28694"/>
          <a:stretch/>
        </p:blipFill>
        <p:spPr>
          <a:xfrm>
            <a:off x="5714913" y="4960895"/>
            <a:ext cx="676688" cy="50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89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4" grpId="0"/>
      <p:bldP spid="15" grpId="0"/>
      <p:bldP spid="16" grpId="0" animBg="1"/>
      <p:bldP spid="18" grpId="0"/>
      <p:bldP spid="19" grpId="0" animBg="1"/>
      <p:bldP spid="20" grpId="0"/>
      <p:bldP spid="21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380</Words>
  <Application>Microsoft Office PowerPoint</Application>
  <PresentationFormat>On-screen Show (16:10)</PresentationFormat>
  <Paragraphs>121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</vt:lpstr>
      <vt:lpstr>Office tema</vt:lpstr>
      <vt:lpstr>Enhancing evidentiary value of  land registry records by the use of blockchain</vt:lpstr>
      <vt:lpstr>Contents</vt:lpstr>
      <vt:lpstr>1. Cadastral records in Croatia</vt:lpstr>
      <vt:lpstr>2. Digitization</vt:lpstr>
      <vt:lpstr>3. Digital registries in Croatia</vt:lpstr>
      <vt:lpstr>4. Long-term data management</vt:lpstr>
      <vt:lpstr>5. Blockchain</vt:lpstr>
      <vt:lpstr>5. Blockchain …</vt:lpstr>
      <vt:lpstr>5. Blockchain …</vt:lpstr>
      <vt:lpstr>6. Conclusion</vt:lpstr>
      <vt:lpstr>Enhancing evidentiary value of  land registry records by the use of blockchain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Hrvoje</dc:creator>
  <cp:lastModifiedBy>Hrvoje Stancic</cp:lastModifiedBy>
  <cp:revision>16</cp:revision>
  <dcterms:created xsi:type="dcterms:W3CDTF">2017-05-20T09:37:56Z</dcterms:created>
  <dcterms:modified xsi:type="dcterms:W3CDTF">2019-05-02T19:43:27Z</dcterms:modified>
</cp:coreProperties>
</file>