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 id="2147483661" r:id="rId2"/>
  </p:sldMasterIdLst>
  <p:notesMasterIdLst>
    <p:notesMasterId r:id="rId16"/>
  </p:notesMasterIdLst>
  <p:sldIdLst>
    <p:sldId id="327" r:id="rId3"/>
    <p:sldId id="314" r:id="rId4"/>
    <p:sldId id="322" r:id="rId5"/>
    <p:sldId id="294" r:id="rId6"/>
    <p:sldId id="321" r:id="rId7"/>
    <p:sldId id="323" r:id="rId8"/>
    <p:sldId id="275" r:id="rId9"/>
    <p:sldId id="324" r:id="rId10"/>
    <p:sldId id="326" r:id="rId11"/>
    <p:sldId id="328" r:id="rId12"/>
    <p:sldId id="319" r:id="rId13"/>
    <p:sldId id="277" r:id="rId14"/>
    <p:sldId id="320" r:id="rId15"/>
  </p:sldIdLst>
  <p:sldSz cx="9144000" cy="6858000" type="screen4x3"/>
  <p:notesSz cx="6858000" cy="92964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544">
          <p15:clr>
            <a:srgbClr val="A4A3A4"/>
          </p15:clr>
        </p15:guide>
        <p15:guide id="2" pos="3264">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26" autoAdjust="0"/>
    <p:restoredTop sz="94660"/>
  </p:normalViewPr>
  <p:slideViewPr>
    <p:cSldViewPr showGuides="1">
      <p:cViewPr varScale="1">
        <p:scale>
          <a:sx n="62" d="100"/>
          <a:sy n="62" d="100"/>
        </p:scale>
        <p:origin x="972" y="78"/>
      </p:cViewPr>
      <p:guideLst>
        <p:guide orient="horz" pos="2544"/>
        <p:guide pos="3264"/>
      </p:guideLst>
    </p:cSldViewPr>
  </p:slideViewPr>
  <p:notesTextViewPr>
    <p:cViewPr>
      <p:scale>
        <a:sx n="100" d="100"/>
        <a:sy n="100" d="100"/>
      </p:scale>
      <p:origin x="0" y="0"/>
    </p:cViewPr>
  </p:notesTextViewPr>
  <p:sorterViewPr>
    <p:cViewPr>
      <p:scale>
        <a:sx n="75" d="100"/>
        <a:sy n="75" d="100"/>
      </p:scale>
      <p:origin x="0" y="0"/>
    </p:cViewPr>
  </p:sorterViewPr>
  <p:notesViewPr>
    <p:cSldViewPr showGuides="1">
      <p:cViewPr varScale="1">
        <p:scale>
          <a:sx n="40" d="100"/>
          <a:sy n="40" d="100"/>
        </p:scale>
        <p:origin x="-1482" y="-96"/>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4339" name="Rectangle 3"/>
          <p:cNvSpPr>
            <a:spLocks noGrp="1" noChangeArrowheads="1"/>
          </p:cNvSpPr>
          <p:nvPr>
            <p:ph type="dt" idx="1"/>
          </p:nvPr>
        </p:nvSpPr>
        <p:spPr bwMode="auto">
          <a:xfrm>
            <a:off x="388620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4340"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ffectLst/>
        </p:spPr>
      </p:sp>
      <p:sp>
        <p:nvSpPr>
          <p:cNvPr id="14341" name="Rectangle 5"/>
          <p:cNvSpPr>
            <a:spLocks noGrp="1" noChangeArrowheads="1"/>
          </p:cNvSpPr>
          <p:nvPr>
            <p:ph type="body" sz="quarter" idx="3"/>
          </p:nvPr>
        </p:nvSpPr>
        <p:spPr bwMode="auto">
          <a:xfrm>
            <a:off x="914400" y="4416425"/>
            <a:ext cx="50292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342" name="Rectangle 6"/>
          <p:cNvSpPr>
            <a:spLocks noGrp="1" noChangeArrowheads="1"/>
          </p:cNvSpPr>
          <p:nvPr>
            <p:ph type="ftr" sz="quarter" idx="4"/>
          </p:nvPr>
        </p:nvSpPr>
        <p:spPr bwMode="auto">
          <a:xfrm>
            <a:off x="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4343" name="Rectangle 7"/>
          <p:cNvSpPr>
            <a:spLocks noGrp="1" noChangeArrowheads="1"/>
          </p:cNvSpPr>
          <p:nvPr>
            <p:ph type="sldNum" sz="quarter" idx="5"/>
          </p:nvPr>
        </p:nvSpPr>
        <p:spPr bwMode="auto">
          <a:xfrm>
            <a:off x="388620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DCC565E-2360-4915-97B0-71F10C96A27E}" type="slidenum">
              <a:rPr lang="en-US"/>
              <a:pPr/>
              <a:t>‹#›</a:t>
            </a:fld>
            <a:endParaRPr lang="en-US"/>
          </a:p>
        </p:txBody>
      </p:sp>
    </p:spTree>
    <p:extLst>
      <p:ext uri="{BB962C8B-B14F-4D97-AF65-F5344CB8AC3E}">
        <p14:creationId xmlns:p14="http://schemas.microsoft.com/office/powerpoint/2010/main" val="6888614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0" i="0" kern="1200" dirty="0" smtClean="0">
                <a:solidFill>
                  <a:schemeClr val="tx1"/>
                </a:solidFill>
                <a:effectLst/>
                <a:latin typeface="+mn-lt"/>
                <a:ea typeface="+mn-ea"/>
                <a:cs typeface="+mn-cs"/>
              </a:rPr>
              <a:t>Hello,</a:t>
            </a:r>
            <a:r>
              <a:rPr lang="en-US" sz="1200" b="0" i="0" kern="1200" baseline="0" dirty="0" smtClean="0">
                <a:solidFill>
                  <a:schemeClr val="tx1"/>
                </a:solidFill>
                <a:effectLst/>
                <a:latin typeface="+mn-lt"/>
                <a:ea typeface="+mn-ea"/>
                <a:cs typeface="+mn-cs"/>
              </a:rPr>
              <a:t> my name is Rebeccah Baker and I am an archivist within the Electronic Records Division at the National Archives located in College Park, Maryland, USA.</a:t>
            </a:r>
            <a:r>
              <a:rPr lang="en-US" sz="1200" b="1" i="0" kern="1200" dirty="0" smtClean="0">
                <a:solidFill>
                  <a:schemeClr val="tx1"/>
                </a:solidFill>
                <a:effectLst/>
                <a:latin typeface="+mn-lt"/>
                <a:ea typeface="+mn-ea"/>
                <a:cs typeface="+mn-cs"/>
              </a:rPr>
              <a:t/>
            </a:r>
            <a:br>
              <a:rPr lang="en-US" sz="1200" b="1" i="0" kern="1200" dirty="0" smtClean="0">
                <a:solidFill>
                  <a:schemeClr val="tx1"/>
                </a:solidFill>
                <a:effectLst/>
                <a:latin typeface="+mn-lt"/>
                <a:ea typeface="+mn-ea"/>
                <a:cs typeface="+mn-cs"/>
              </a:rPr>
            </a:br>
            <a:endParaRPr lang="en-US" sz="1200" b="1" i="0" kern="1200" dirty="0" smtClean="0">
              <a:solidFill>
                <a:schemeClr val="tx1"/>
              </a:solidFill>
              <a:effectLst/>
              <a:latin typeface="+mn-lt"/>
              <a:ea typeface="+mn-ea"/>
              <a:cs typeface="+mn-cs"/>
            </a:endParaRPr>
          </a:p>
          <a:p>
            <a:pPr rtl="0" fontAlgn="base"/>
            <a:r>
              <a:rPr lang="en-US" sz="1200" b="0" i="0" kern="1200" dirty="0" smtClean="0">
                <a:solidFill>
                  <a:schemeClr val="tx1"/>
                </a:solidFill>
                <a:effectLst/>
                <a:latin typeface="+mn-lt"/>
                <a:ea typeface="+mn-ea"/>
                <a:cs typeface="+mn-cs"/>
              </a:rPr>
              <a:t>The National</a:t>
            </a:r>
            <a:r>
              <a:rPr lang="en-US" sz="1200" b="0" i="0" kern="1200" baseline="0" dirty="0" smtClean="0">
                <a:solidFill>
                  <a:schemeClr val="tx1"/>
                </a:solidFill>
                <a:effectLst/>
                <a:latin typeface="+mn-lt"/>
                <a:ea typeface="+mn-ea"/>
                <a:cs typeface="+mn-cs"/>
              </a:rPr>
              <a:t> Archives:</a:t>
            </a:r>
          </a:p>
          <a:p>
            <a:pPr marL="171450" indent="-171450" rtl="0" fontAlgn="base">
              <a:buFont typeface="Arial" panose="020B0604020202020204" pitchFamily="34" charset="0"/>
              <a:buChar char="•"/>
            </a:pPr>
            <a:r>
              <a:rPr lang="en-US" sz="1200" b="0" i="0" kern="1200" dirty="0" smtClean="0">
                <a:solidFill>
                  <a:schemeClr val="tx1"/>
                </a:solidFill>
                <a:effectLst/>
                <a:latin typeface="+mn-lt"/>
                <a:ea typeface="+mn-ea"/>
                <a:cs typeface="+mn-cs"/>
              </a:rPr>
              <a:t>Provides direction, guidance, and assistance to all Federal agencies in managing their records throughout their lifecycle. </a:t>
            </a:r>
          </a:p>
          <a:p>
            <a:pPr marL="171450" indent="-171450" rtl="0" fontAlgn="base">
              <a:buFont typeface="Arial" panose="020B0604020202020204" pitchFamily="34" charset="0"/>
              <a:buChar char="•"/>
            </a:pPr>
            <a:r>
              <a:rPr lang="en-US" sz="1200" b="0" i="0" kern="1200" dirty="0" smtClean="0">
                <a:solidFill>
                  <a:schemeClr val="tx1"/>
                </a:solidFill>
                <a:effectLst/>
                <a:latin typeface="+mn-lt"/>
                <a:ea typeface="+mn-ea"/>
                <a:cs typeface="+mn-cs"/>
              </a:rPr>
              <a:t>Preserves electronic records with “enduring” value in non-proprietary formats</a:t>
            </a:r>
          </a:p>
          <a:p>
            <a:pPr marL="171450" indent="-171450" rtl="0" fontAlgn="base">
              <a:buFont typeface="Arial" panose="020B0604020202020204" pitchFamily="34" charset="0"/>
              <a:buChar char="•"/>
            </a:pPr>
            <a:r>
              <a:rPr lang="en-US" sz="1200" b="0" i="0" kern="1200" dirty="0" smtClean="0">
                <a:solidFill>
                  <a:schemeClr val="tx1"/>
                </a:solidFill>
                <a:effectLst/>
                <a:latin typeface="+mn-lt"/>
                <a:ea typeface="+mn-ea"/>
                <a:cs typeface="+mn-cs"/>
              </a:rPr>
              <a:t>Provides access to these records</a:t>
            </a:r>
          </a:p>
          <a:p>
            <a:pPr rtl="0" fontAlgn="base"/>
            <a:r>
              <a:rPr lang="en-US" sz="1200" b="1" i="0" kern="1200" dirty="0" smtClean="0">
                <a:solidFill>
                  <a:schemeClr val="tx1"/>
                </a:solidFill>
                <a:effectLst/>
                <a:latin typeface="+mn-lt"/>
                <a:ea typeface="+mn-ea"/>
                <a:cs typeface="+mn-cs"/>
              </a:rPr>
              <a:t/>
            </a:r>
            <a:br>
              <a:rPr lang="en-US" sz="1200" b="1" i="0" kern="1200" dirty="0" smtClean="0">
                <a:solidFill>
                  <a:schemeClr val="tx1"/>
                </a:solidFill>
                <a:effectLst/>
                <a:latin typeface="+mn-lt"/>
                <a:ea typeface="+mn-ea"/>
                <a:cs typeface="+mn-cs"/>
              </a:rPr>
            </a:br>
            <a:r>
              <a:rPr lang="en-US" sz="1200" b="1" i="0" kern="1200" dirty="0" smtClean="0">
                <a:solidFill>
                  <a:schemeClr val="tx1"/>
                </a:solidFill>
                <a:effectLst/>
                <a:latin typeface="+mn-lt"/>
                <a:ea typeface="+mn-ea"/>
                <a:cs typeface="+mn-cs"/>
              </a:rPr>
              <a:t>I will discuss how the Electronic</a:t>
            </a:r>
            <a:r>
              <a:rPr lang="en-US" sz="1200" b="1" i="0" kern="1200" baseline="0" dirty="0" smtClean="0">
                <a:solidFill>
                  <a:schemeClr val="tx1"/>
                </a:solidFill>
                <a:effectLst/>
                <a:latin typeface="+mn-lt"/>
                <a:ea typeface="+mn-ea"/>
                <a:cs typeface="+mn-cs"/>
              </a:rPr>
              <a:t> Records Division at the National Archives processes </a:t>
            </a:r>
            <a:r>
              <a:rPr lang="en-US" sz="1200" b="1" i="0" kern="1200" dirty="0" smtClean="0">
                <a:solidFill>
                  <a:schemeClr val="tx1"/>
                </a:solidFill>
                <a:effectLst/>
                <a:latin typeface="+mn-lt"/>
                <a:ea typeface="+mn-ea"/>
                <a:cs typeface="+mn-cs"/>
              </a:rPr>
              <a:t>and preserves</a:t>
            </a:r>
            <a:r>
              <a:rPr lang="en-US" sz="1200" b="1" i="0" kern="1200" baseline="0" dirty="0" smtClean="0">
                <a:solidFill>
                  <a:schemeClr val="tx1"/>
                </a:solidFill>
                <a:effectLst/>
                <a:latin typeface="+mn-lt"/>
                <a:ea typeface="+mn-ea"/>
                <a:cs typeface="+mn-cs"/>
              </a:rPr>
              <a:t> federal archival </a:t>
            </a:r>
            <a:r>
              <a:rPr lang="en-US" sz="1200" b="1" i="0" kern="1200" baseline="0" dirty="0" err="1" smtClean="0">
                <a:solidFill>
                  <a:schemeClr val="tx1"/>
                </a:solidFill>
                <a:effectLst/>
                <a:latin typeface="+mn-lt"/>
                <a:ea typeface="+mn-ea"/>
                <a:cs typeface="+mn-cs"/>
              </a:rPr>
              <a:t>geodata</a:t>
            </a:r>
            <a:r>
              <a:rPr lang="en-US" sz="1200" b="1" i="0" kern="1200" baseline="0" dirty="0" smtClean="0">
                <a:solidFill>
                  <a:schemeClr val="tx1"/>
                </a:solidFill>
                <a:effectLst/>
                <a:latin typeface="+mn-lt"/>
                <a:ea typeface="+mn-ea"/>
                <a:cs typeface="+mn-cs"/>
              </a:rPr>
              <a:t>.</a:t>
            </a:r>
            <a:endParaRPr lang="en-US" sz="1200" b="1" i="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A805986-7F73-491E-8BC2-04953AFAB453}"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40813076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smtClean="0"/>
              <a:t>These</a:t>
            </a:r>
            <a:r>
              <a:rPr lang="en-US" baseline="0" dirty="0" smtClean="0"/>
              <a:t> are recommended formats for computer aided design records.  Agencies tend not to use most of these formats in the creation of their records. </a:t>
            </a:r>
            <a:endParaRPr lang="en-US" dirty="0" smtClean="0"/>
          </a:p>
          <a:p>
            <a:endParaRPr lang="en-US" dirty="0"/>
          </a:p>
        </p:txBody>
      </p:sp>
      <p:sp>
        <p:nvSpPr>
          <p:cNvPr id="4" name="Slide Number Placeholder 3"/>
          <p:cNvSpPr>
            <a:spLocks noGrp="1"/>
          </p:cNvSpPr>
          <p:nvPr>
            <p:ph type="sldNum" sz="quarter" idx="10"/>
          </p:nvPr>
        </p:nvSpPr>
        <p:spPr/>
        <p:txBody>
          <a:bodyPr/>
          <a:lstStyle/>
          <a:p>
            <a:fld id="{1DCC565E-2360-4915-97B0-71F10C96A27E}" type="slidenum">
              <a:rPr lang="en-US" smtClean="0">
                <a:solidFill>
                  <a:srgbClr val="000000"/>
                </a:solidFill>
              </a:rPr>
              <a:pPr/>
              <a:t>10</a:t>
            </a:fld>
            <a:endParaRPr lang="en-US">
              <a:solidFill>
                <a:srgbClr val="000000"/>
              </a:solidFill>
            </a:endParaRPr>
          </a:p>
        </p:txBody>
      </p:sp>
    </p:spTree>
    <p:extLst>
      <p:ext uri="{BB962C8B-B14F-4D97-AF65-F5344CB8AC3E}">
        <p14:creationId xmlns:p14="http://schemas.microsoft.com/office/powerpoint/2010/main" val="2563181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smtClean="0"/>
              <a:t>These</a:t>
            </a:r>
            <a:r>
              <a:rPr lang="en-US" baseline="0" dirty="0" smtClean="0"/>
              <a:t> are some of the notable challenges </a:t>
            </a:r>
            <a:r>
              <a:rPr lang="en-US" baseline="0" smtClean="0"/>
              <a:t>we face.</a:t>
            </a:r>
            <a:endParaRPr lang="en-US" dirty="0" smtClean="0"/>
          </a:p>
          <a:p>
            <a:endParaRPr lang="en-US" dirty="0"/>
          </a:p>
        </p:txBody>
      </p:sp>
      <p:sp>
        <p:nvSpPr>
          <p:cNvPr id="4" name="Slide Number Placeholder 3"/>
          <p:cNvSpPr>
            <a:spLocks noGrp="1"/>
          </p:cNvSpPr>
          <p:nvPr>
            <p:ph type="sldNum" sz="quarter" idx="10"/>
          </p:nvPr>
        </p:nvSpPr>
        <p:spPr/>
        <p:txBody>
          <a:bodyPr/>
          <a:lstStyle/>
          <a:p>
            <a:fld id="{1DCC565E-2360-4915-97B0-71F10C96A27E}" type="slidenum">
              <a:rPr lang="en-US" smtClean="0"/>
              <a:pPr/>
              <a:t>11</a:t>
            </a:fld>
            <a:endParaRPr lang="en-US"/>
          </a:p>
        </p:txBody>
      </p:sp>
    </p:spTree>
    <p:extLst>
      <p:ext uri="{BB962C8B-B14F-4D97-AF65-F5344CB8AC3E}">
        <p14:creationId xmlns:p14="http://schemas.microsoft.com/office/powerpoint/2010/main" val="13034325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E45738-2842-4677-A7A3-8DD930D5644C}" type="slidenum">
              <a:rPr lang="en-US"/>
              <a:pPr/>
              <a:t>12</a:t>
            </a:fld>
            <a:endParaRPr lang="en-US"/>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r>
              <a:rPr lang="en-US" dirty="0" smtClean="0"/>
              <a:t>This is the general</a:t>
            </a:r>
            <a:r>
              <a:rPr lang="en-US" baseline="0" dirty="0" smtClean="0"/>
              <a:t> transfer requirements for electronic records. All agencies are expected to follow the guidance. </a:t>
            </a:r>
            <a:endParaRPr lang="en-US" dirty="0"/>
          </a:p>
        </p:txBody>
      </p:sp>
    </p:spTree>
    <p:extLst>
      <p:ext uri="{BB962C8B-B14F-4D97-AF65-F5344CB8AC3E}">
        <p14:creationId xmlns:p14="http://schemas.microsoft.com/office/powerpoint/2010/main" val="24208335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NARA</a:t>
            </a:r>
            <a:r>
              <a:rPr lang="en-US" baseline="0" dirty="0" smtClean="0"/>
              <a:t> is the federal government’s archive. Only a small portion of all the records created are considered to be permanently valuable because they </a:t>
            </a:r>
            <a:r>
              <a:rPr lang="en-US" sz="1200" b="0" i="0" kern="1200" dirty="0" smtClean="0">
                <a:solidFill>
                  <a:schemeClr val="tx1"/>
                </a:solidFill>
                <a:effectLst/>
                <a:latin typeface="Times New Roman" pitchFamily="18" charset="0"/>
                <a:ea typeface="+mn-ea"/>
                <a:cs typeface="+mn-cs"/>
              </a:rPr>
              <a:t>allow Americans to claim their rights of citizenship, hold their government accountable, and understand their history so they can participate more effectively in their government.</a:t>
            </a:r>
            <a:endParaRPr lang="en-US" i="0" dirty="0"/>
          </a:p>
        </p:txBody>
      </p:sp>
      <p:sp>
        <p:nvSpPr>
          <p:cNvPr id="4" name="Slide Number Placeholder 3"/>
          <p:cNvSpPr>
            <a:spLocks noGrp="1"/>
          </p:cNvSpPr>
          <p:nvPr>
            <p:ph type="sldNum" sz="quarter" idx="10"/>
          </p:nvPr>
        </p:nvSpPr>
        <p:spPr/>
        <p:txBody>
          <a:bodyPr/>
          <a:lstStyle/>
          <a:p>
            <a:fld id="{1DCC565E-2360-4915-97B0-71F10C96A27E}" type="slidenum">
              <a:rPr lang="en-US" smtClean="0"/>
              <a:pPr/>
              <a:t>2</a:t>
            </a:fld>
            <a:endParaRPr lang="en-US"/>
          </a:p>
        </p:txBody>
      </p:sp>
    </p:spTree>
    <p:extLst>
      <p:ext uri="{BB962C8B-B14F-4D97-AF65-F5344CB8AC3E}">
        <p14:creationId xmlns:p14="http://schemas.microsoft.com/office/powerpoint/2010/main" val="37689650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Records officers in agencies are</a:t>
            </a:r>
            <a:r>
              <a:rPr lang="en-US" baseline="0" dirty="0" smtClean="0"/>
              <a:t> responsible for creating schedules for all records that are created in their agencies. Disposition instructions provide legal guidance for how long an agency needs to </a:t>
            </a:r>
            <a:r>
              <a:rPr lang="en-US" baseline="0" dirty="0" err="1" smtClean="0"/>
              <a:t>maintin</a:t>
            </a:r>
            <a:r>
              <a:rPr lang="en-US" baseline="0" dirty="0" smtClean="0"/>
              <a:t> their records and if and when they need to transfer the records to NARA. It is suggested that agency records officers create a records inventory.</a:t>
            </a:r>
            <a:endParaRPr lang="en-US" dirty="0"/>
          </a:p>
        </p:txBody>
      </p:sp>
      <p:sp>
        <p:nvSpPr>
          <p:cNvPr id="4" name="Slide Number Placeholder 3"/>
          <p:cNvSpPr>
            <a:spLocks noGrp="1"/>
          </p:cNvSpPr>
          <p:nvPr>
            <p:ph type="sldNum" sz="quarter" idx="10"/>
          </p:nvPr>
        </p:nvSpPr>
        <p:spPr/>
        <p:txBody>
          <a:bodyPr/>
          <a:lstStyle/>
          <a:p>
            <a:fld id="{1DCC565E-2360-4915-97B0-71F10C96A27E}" type="slidenum">
              <a:rPr lang="en-US" smtClean="0"/>
              <a:pPr/>
              <a:t>3</a:t>
            </a:fld>
            <a:endParaRPr lang="en-US"/>
          </a:p>
        </p:txBody>
      </p:sp>
    </p:spTree>
    <p:extLst>
      <p:ext uri="{BB962C8B-B14F-4D97-AF65-F5344CB8AC3E}">
        <p14:creationId xmlns:p14="http://schemas.microsoft.com/office/powerpoint/2010/main" val="8708607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1A7437-FB54-4151-9976-64A2328A4C0F}" type="slidenum">
              <a:rPr lang="en-US"/>
              <a:pPr/>
              <a:t>4</a:t>
            </a:fld>
            <a:endParaRPr lang="en-US"/>
          </a:p>
        </p:txBody>
      </p:sp>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smtClean="0"/>
              <a:t>This</a:t>
            </a:r>
            <a:r>
              <a:rPr lang="en-US" baseline="0" dirty="0" smtClean="0"/>
              <a:t> is a part of the scheduling process. Agencies and NARA create schedules as business objects within ERA. For records to be transferred, the agency and NARA create transfer requests in ERA. </a:t>
            </a:r>
            <a:endParaRPr lang="en-US" dirty="0" smtClean="0"/>
          </a:p>
          <a:p>
            <a:endParaRPr lang="en-US" dirty="0"/>
          </a:p>
        </p:txBody>
      </p:sp>
    </p:spTree>
    <p:extLst>
      <p:ext uri="{BB962C8B-B14F-4D97-AF65-F5344CB8AC3E}">
        <p14:creationId xmlns:p14="http://schemas.microsoft.com/office/powerpoint/2010/main" val="42767190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is a sample list of some of the schedules for</a:t>
            </a:r>
            <a:r>
              <a:rPr lang="en-US" baseline="0" dirty="0" smtClean="0"/>
              <a:t> geospatial records. The agencies included above are the U.S. Fish and Wildlife Service, the Bureau of the Census, the Bureau of Land Management, the US Geological Survey, Bureau of Indian Affairs,  Bonneville Power Administration and the Federal Railroad Administration.</a:t>
            </a:r>
            <a:endParaRPr lang="en-US" dirty="0"/>
          </a:p>
        </p:txBody>
      </p:sp>
      <p:sp>
        <p:nvSpPr>
          <p:cNvPr id="4" name="Slide Number Placeholder 3"/>
          <p:cNvSpPr>
            <a:spLocks noGrp="1"/>
          </p:cNvSpPr>
          <p:nvPr>
            <p:ph type="sldNum" sz="quarter" idx="10"/>
          </p:nvPr>
        </p:nvSpPr>
        <p:spPr/>
        <p:txBody>
          <a:bodyPr/>
          <a:lstStyle/>
          <a:p>
            <a:fld id="{1DCC565E-2360-4915-97B0-71F10C96A27E}" type="slidenum">
              <a:rPr lang="en-US" smtClean="0"/>
              <a:pPr/>
              <a:t>5</a:t>
            </a:fld>
            <a:endParaRPr lang="en-US"/>
          </a:p>
        </p:txBody>
      </p:sp>
    </p:spTree>
    <p:extLst>
      <p:ext uri="{BB962C8B-B14F-4D97-AF65-F5344CB8AC3E}">
        <p14:creationId xmlns:p14="http://schemas.microsoft.com/office/powerpoint/2010/main" val="38512404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NARA issued Bulletin</a:t>
            </a:r>
            <a:r>
              <a:rPr lang="en-US" baseline="0" dirty="0" smtClean="0"/>
              <a:t> 2014-04 in January 2014 and revised it in August 2018. </a:t>
            </a:r>
            <a:r>
              <a:rPr lang="en-US" sz="1200" b="0" i="0" kern="1200" dirty="0" smtClean="0">
                <a:solidFill>
                  <a:schemeClr val="tx1"/>
                </a:solidFill>
                <a:effectLst/>
                <a:latin typeface="Times New Roman" pitchFamily="18" charset="0"/>
                <a:ea typeface="+mn-ea"/>
                <a:cs typeface="+mn-cs"/>
              </a:rPr>
              <a:t>This bulletin specifies which file formats are acceptable when transferring permanent electronic records to NARA. You are looking at</a:t>
            </a:r>
            <a:r>
              <a:rPr lang="en-US" sz="1200" b="0" i="0" kern="1200" baseline="0" dirty="0" smtClean="0">
                <a:solidFill>
                  <a:schemeClr val="tx1"/>
                </a:solidFill>
                <a:effectLst/>
                <a:latin typeface="Times New Roman" pitchFamily="18" charset="0"/>
                <a:ea typeface="+mn-ea"/>
                <a:cs typeface="+mn-cs"/>
              </a:rPr>
              <a:t> the geospatial data section of the appendix t</a:t>
            </a:r>
            <a:r>
              <a:rPr lang="en-US" sz="1200" b="0" i="0" kern="1200" dirty="0" smtClean="0">
                <a:solidFill>
                  <a:schemeClr val="tx1"/>
                </a:solidFill>
                <a:effectLst/>
                <a:latin typeface="Times New Roman" pitchFamily="18" charset="0"/>
                <a:ea typeface="+mn-ea"/>
                <a:cs typeface="+mn-cs"/>
              </a:rPr>
              <a:t>hat includes acceptable formats and reflect the continual format changes in how agencies create and use electronic records. </a:t>
            </a:r>
            <a:endParaRPr lang="en-US" dirty="0"/>
          </a:p>
        </p:txBody>
      </p:sp>
      <p:sp>
        <p:nvSpPr>
          <p:cNvPr id="4" name="Slide Number Placeholder 3"/>
          <p:cNvSpPr>
            <a:spLocks noGrp="1"/>
          </p:cNvSpPr>
          <p:nvPr>
            <p:ph type="sldNum" sz="quarter" idx="10"/>
          </p:nvPr>
        </p:nvSpPr>
        <p:spPr/>
        <p:txBody>
          <a:bodyPr/>
          <a:lstStyle/>
          <a:p>
            <a:fld id="{1DCC565E-2360-4915-97B0-71F10C96A27E}" type="slidenum">
              <a:rPr lang="en-US" smtClean="0"/>
              <a:pPr/>
              <a:t>6</a:t>
            </a:fld>
            <a:endParaRPr lang="en-US"/>
          </a:p>
        </p:txBody>
      </p:sp>
    </p:spTree>
    <p:extLst>
      <p:ext uri="{BB962C8B-B14F-4D97-AF65-F5344CB8AC3E}">
        <p14:creationId xmlns:p14="http://schemas.microsoft.com/office/powerpoint/2010/main" val="33030531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C22682-16B2-4FEF-AD1B-FA3ED4213822}" type="slidenum">
              <a:rPr lang="en-US"/>
              <a:pPr/>
              <a:t>7</a:t>
            </a:fld>
            <a:endParaRPr lang="en-US"/>
          </a:p>
        </p:txBody>
      </p:sp>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p:txBody>
          <a:bodyPr/>
          <a:lstStyle/>
          <a:p>
            <a:r>
              <a:rPr lang="en-US" dirty="0" smtClean="0"/>
              <a:t>These</a:t>
            </a:r>
            <a:r>
              <a:rPr lang="en-US" baseline="0" dirty="0" smtClean="0"/>
              <a:t> are recommended formats for raster type geospatial records. </a:t>
            </a:r>
            <a:endParaRPr lang="en-US" dirty="0"/>
          </a:p>
        </p:txBody>
      </p:sp>
    </p:spTree>
    <p:extLst>
      <p:ext uri="{BB962C8B-B14F-4D97-AF65-F5344CB8AC3E}">
        <p14:creationId xmlns:p14="http://schemas.microsoft.com/office/powerpoint/2010/main" val="22816523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smtClean="0"/>
              <a:t>These</a:t>
            </a:r>
            <a:r>
              <a:rPr lang="en-US" baseline="0" dirty="0" smtClean="0"/>
              <a:t> are recommended formats for vector type geospatial records.  Some of these formats are used by agencies when creating their records but the biggest system in use is Geodatabase from ESRI</a:t>
            </a:r>
            <a:endParaRPr lang="en-US" dirty="0" smtClean="0"/>
          </a:p>
          <a:p>
            <a:endParaRPr lang="en-US" dirty="0"/>
          </a:p>
        </p:txBody>
      </p:sp>
      <p:sp>
        <p:nvSpPr>
          <p:cNvPr id="4" name="Slide Number Placeholder 3"/>
          <p:cNvSpPr>
            <a:spLocks noGrp="1"/>
          </p:cNvSpPr>
          <p:nvPr>
            <p:ph type="sldNum" sz="quarter" idx="10"/>
          </p:nvPr>
        </p:nvSpPr>
        <p:spPr/>
        <p:txBody>
          <a:bodyPr/>
          <a:lstStyle/>
          <a:p>
            <a:fld id="{1DCC565E-2360-4915-97B0-71F10C96A27E}" type="slidenum">
              <a:rPr lang="en-US" smtClean="0"/>
              <a:pPr/>
              <a:t>8</a:t>
            </a:fld>
            <a:endParaRPr lang="en-US"/>
          </a:p>
        </p:txBody>
      </p:sp>
    </p:spTree>
    <p:extLst>
      <p:ext uri="{BB962C8B-B14F-4D97-AF65-F5344CB8AC3E}">
        <p14:creationId xmlns:p14="http://schemas.microsoft.com/office/powerpoint/2010/main" val="32075877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smtClean="0"/>
              <a:t>These</a:t>
            </a:r>
            <a:r>
              <a:rPr lang="en-US" baseline="0" dirty="0" smtClean="0"/>
              <a:t> are some of the notable challenges </a:t>
            </a:r>
            <a:r>
              <a:rPr lang="en-US" baseline="0" smtClean="0"/>
              <a:t>we face.</a:t>
            </a:r>
            <a:endParaRPr lang="en-US" dirty="0" smtClean="0"/>
          </a:p>
          <a:p>
            <a:endParaRPr lang="en-US" dirty="0"/>
          </a:p>
        </p:txBody>
      </p:sp>
      <p:sp>
        <p:nvSpPr>
          <p:cNvPr id="4" name="Slide Number Placeholder 3"/>
          <p:cNvSpPr>
            <a:spLocks noGrp="1"/>
          </p:cNvSpPr>
          <p:nvPr>
            <p:ph type="sldNum" sz="quarter" idx="10"/>
          </p:nvPr>
        </p:nvSpPr>
        <p:spPr/>
        <p:txBody>
          <a:bodyPr/>
          <a:lstStyle/>
          <a:p>
            <a:fld id="{1DCC565E-2360-4915-97B0-71F10C96A27E}" type="slidenum">
              <a:rPr lang="en-US" smtClean="0"/>
              <a:pPr/>
              <a:t>9</a:t>
            </a:fld>
            <a:endParaRPr lang="en-US"/>
          </a:p>
        </p:txBody>
      </p:sp>
    </p:spTree>
    <p:extLst>
      <p:ext uri="{BB962C8B-B14F-4D97-AF65-F5344CB8AC3E}">
        <p14:creationId xmlns:p14="http://schemas.microsoft.com/office/powerpoint/2010/main" val="1430871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16 Nov 10</a:t>
            </a:r>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19BF3F4-3FDF-45C6-8837-566E793919E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16 Nov 10</a:t>
            </a:r>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1854C2A-5AF7-45A2-940D-9C3117F309FB}"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16 Nov 10</a:t>
            </a:r>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4BFB295-10A9-49AD-9727-1DF0A8B13CE1}"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endParaRPr lang="en-US"/>
          </a:p>
        </p:txBody>
      </p:sp>
      <p:sp>
        <p:nvSpPr>
          <p:cNvPr id="4" name="Date Placeholder 3"/>
          <p:cNvSpPr>
            <a:spLocks noGrp="1"/>
          </p:cNvSpPr>
          <p:nvPr>
            <p:ph type="dt" sz="half" idx="10"/>
          </p:nvPr>
        </p:nvSpPr>
        <p:spPr>
          <a:xfrm>
            <a:off x="685800" y="6248400"/>
            <a:ext cx="1905000" cy="457200"/>
          </a:xfrm>
        </p:spPr>
        <p:txBody>
          <a:bodyPr/>
          <a:lstStyle>
            <a:lvl1pPr>
              <a:defRPr/>
            </a:lvl1pPr>
          </a:lstStyle>
          <a:p>
            <a:r>
              <a:rPr lang="en-US" smtClean="0"/>
              <a:t>16 Nov 10</a:t>
            </a:r>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fld id="{BB2F4740-20CD-4293-900D-69255B5F8882}"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4366362-1C36-4379-8E41-0BC63F20F568}" type="datetime1">
              <a:rPr lang="en-US" smtClean="0">
                <a:solidFill>
                  <a:prstClr val="black">
                    <a:tint val="75000"/>
                  </a:prstClr>
                </a:solidFill>
              </a:rPr>
              <a:pPr/>
              <a:t>4/23/2019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0BDADC1-4F48-44E4-B2E3-B660C348BBA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65412191"/>
      </p:ext>
    </p:extLst>
  </p:cSld>
  <p:clrMapOvr>
    <a:masterClrMapping/>
  </p:clrMapOvr>
  <p:transition spd="slow">
    <p:wip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2EC3C7-747D-4E35-BD72-65B6B0DB7773}" type="datetime1">
              <a:rPr lang="en-US" smtClean="0">
                <a:solidFill>
                  <a:prstClr val="black">
                    <a:tint val="75000"/>
                  </a:prstClr>
                </a:solidFill>
              </a:rPr>
              <a:pPr/>
              <a:t>4/23/2019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0BDADC1-4F48-44E4-B2E3-B660C348BBA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1571078"/>
      </p:ext>
    </p:extLst>
  </p:cSld>
  <p:clrMapOvr>
    <a:masterClrMapping/>
  </p:clrMapOvr>
  <p:transition spd="slow">
    <p:wip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3"/>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8"/>
            <a:ext cx="7886700" cy="1500187"/>
          </a:xfrm>
        </p:spPr>
        <p:txBody>
          <a:bodyPr/>
          <a:lstStyle>
            <a:lvl1pPr marL="0" indent="0">
              <a:buNone/>
              <a:defRPr sz="1800">
                <a:solidFill>
                  <a:schemeClr val="tx1">
                    <a:tint val="75000"/>
                  </a:schemeClr>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5"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8" indent="0">
              <a:buNone/>
              <a:defRPr sz="1200">
                <a:solidFill>
                  <a:schemeClr val="tx1">
                    <a:tint val="75000"/>
                  </a:schemeClr>
                </a:solidFill>
              </a:defRPr>
            </a:lvl7pPr>
            <a:lvl8pPr marL="2400240" indent="0">
              <a:buNone/>
              <a:defRPr sz="1200">
                <a:solidFill>
                  <a:schemeClr val="tx1">
                    <a:tint val="75000"/>
                  </a:schemeClr>
                </a:solidFill>
              </a:defRPr>
            </a:lvl8pPr>
            <a:lvl9pPr marL="2743132"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BB3E52-5757-4C38-B07B-FEF0641D1B37}" type="datetime1">
              <a:rPr lang="en-US" smtClean="0">
                <a:solidFill>
                  <a:prstClr val="black">
                    <a:tint val="75000"/>
                  </a:prstClr>
                </a:solidFill>
              </a:rPr>
              <a:pPr/>
              <a:t>4/23/2019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0BDADC1-4F48-44E4-B2E3-B660C348BBA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28279848"/>
      </p:ext>
    </p:extLst>
  </p:cSld>
  <p:clrMapOvr>
    <a:masterClrMapping/>
  </p:clrMapOvr>
  <p:transition spd="slow">
    <p:wip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0A28660-B0C6-49C1-A6A8-59DFEF3F7B5F}" type="datetime1">
              <a:rPr lang="en-US" smtClean="0">
                <a:solidFill>
                  <a:prstClr val="black">
                    <a:tint val="75000"/>
                  </a:prstClr>
                </a:solidFill>
              </a:rPr>
              <a:pPr/>
              <a:t>4/23/2019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0BDADC1-4F48-44E4-B2E3-B660C348BBA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07225566"/>
      </p:ext>
    </p:extLst>
  </p:cSld>
  <p:clrMapOvr>
    <a:masterClrMapping/>
  </p:clrMapOvr>
  <p:transition spd="slow">
    <p:wip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9"/>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2" y="1681163"/>
            <a:ext cx="3887391"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2"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964FF6B-03AD-4C43-8C1A-479212A74EA2}" type="datetime1">
              <a:rPr lang="en-US" smtClean="0">
                <a:solidFill>
                  <a:prstClr val="black">
                    <a:tint val="75000"/>
                  </a:prstClr>
                </a:solidFill>
              </a:rPr>
              <a:pPr/>
              <a:t>4/23/2019</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00BDADC1-4F48-44E4-B2E3-B660C348BBA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1839508"/>
      </p:ext>
    </p:extLst>
  </p:cSld>
  <p:clrMapOvr>
    <a:masterClrMapping/>
  </p:clrMapOvr>
  <p:transition spd="slow">
    <p:wip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B7DCCE-C80C-48D8-A437-602F049D973B}" type="datetime1">
              <a:rPr lang="en-US" smtClean="0">
                <a:solidFill>
                  <a:prstClr val="black">
                    <a:tint val="75000"/>
                  </a:prstClr>
                </a:solidFill>
              </a:rPr>
              <a:pPr/>
              <a:t>4/23/2019</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0BDADC1-4F48-44E4-B2E3-B660C348BBA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23908937"/>
      </p:ext>
    </p:extLst>
  </p:cSld>
  <p:clrMapOvr>
    <a:masterClrMapping/>
  </p:clrMapOvr>
  <p:transition spd="slow">
    <p:wip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4ACED6-3379-47BD-BE52-FCA64D3960EC}" type="datetime1">
              <a:rPr lang="en-US" smtClean="0">
                <a:solidFill>
                  <a:prstClr val="black">
                    <a:tint val="75000"/>
                  </a:prstClr>
                </a:solidFill>
              </a:rPr>
              <a:pPr/>
              <a:t>4/23/2019</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00BDADC1-4F48-44E4-B2E3-B660C348BBA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64801904"/>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16 Nov 10</a:t>
            </a:r>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72ADD85-6326-4B29-809E-F0CAF3AF196A}"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30"/>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994ED5-EED3-4581-AF59-D46E995F4B85}" type="datetime1">
              <a:rPr lang="en-US" smtClean="0">
                <a:solidFill>
                  <a:prstClr val="black">
                    <a:tint val="75000"/>
                  </a:prstClr>
                </a:solidFill>
              </a:rPr>
              <a:pPr/>
              <a:t>4/23/2019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0BDADC1-4F48-44E4-B2E3-B660C348BBA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958797"/>
      </p:ext>
    </p:extLst>
  </p:cSld>
  <p:clrMapOvr>
    <a:masterClrMapping/>
  </p:clrMapOvr>
  <p:transition spd="slow">
    <p:wip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30"/>
            <a:ext cx="4629150" cy="4873625"/>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6BBE26-1E13-40FA-994C-F98CABA83C0A}" type="datetime1">
              <a:rPr lang="en-US" smtClean="0">
                <a:solidFill>
                  <a:prstClr val="black">
                    <a:tint val="75000"/>
                  </a:prstClr>
                </a:solidFill>
              </a:rPr>
              <a:pPr/>
              <a:t>4/23/2019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0BDADC1-4F48-44E4-B2E3-B660C348BBA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6788708"/>
      </p:ext>
    </p:extLst>
  </p:cSld>
  <p:clrMapOvr>
    <a:masterClrMapping/>
  </p:clrMapOvr>
  <p:transition spd="slow">
    <p:wip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2930AD-A41C-4D93-9F69-F9B77301E050}" type="datetime1">
              <a:rPr lang="en-US" smtClean="0">
                <a:solidFill>
                  <a:prstClr val="black">
                    <a:tint val="75000"/>
                  </a:prstClr>
                </a:solidFill>
              </a:rPr>
              <a:pPr/>
              <a:t>4/23/2019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0BDADC1-4F48-44E4-B2E3-B660C348BBA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29331357"/>
      </p:ext>
    </p:extLst>
  </p:cSld>
  <p:clrMapOvr>
    <a:masterClrMapping/>
  </p:clrMapOvr>
  <p:transition spd="slow">
    <p:wip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077110-9C2F-4B27-9322-4F7744D3A592}" type="datetime1">
              <a:rPr lang="en-US" smtClean="0">
                <a:solidFill>
                  <a:prstClr val="black">
                    <a:tint val="75000"/>
                  </a:prstClr>
                </a:solidFill>
              </a:rPr>
              <a:pPr/>
              <a:t>4/23/2019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0BDADC1-4F48-44E4-B2E3-B660C348BBA3}"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49427516"/>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16 Nov 10</a:t>
            </a:r>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7096708-3377-4F64-92DA-C14AFFFCC34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16 Nov 10</a:t>
            </a:r>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6A4F268-663A-49D4-9E22-BC39F360BBD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16 Nov 10</a:t>
            </a:r>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D0AD90E8-531C-4801-B5F9-DD076F9FFC3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16 Nov 10</a:t>
            </a:r>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12320D6-12B0-46CB-9FDF-BDAD05B78AF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16 Nov 10</a:t>
            </a:r>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D4CFCAA5-3AE1-4116-B2CA-79D91639309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16 Nov 10</a:t>
            </a:r>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BE2D948-1689-49C0-81CF-E1AA5D0C6A1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16 Nov 10</a:t>
            </a:r>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ACBB6FE-B93B-43B5-BCA4-EF04E54F366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25400">
            <a:solidFill>
              <a:schemeClr val="accent2"/>
            </a:solid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r>
              <a:rPr lang="en-US" smtClean="0"/>
              <a:t>16 Nov 10</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fld id="{9A739DD9-0C04-4AEF-AA84-8033A4A5B873}"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eaLnBrk="1" fontAlgn="auto" hangingPunct="1">
              <a:spcBef>
                <a:spcPts val="0"/>
              </a:spcBef>
              <a:spcAft>
                <a:spcPts val="0"/>
              </a:spcAft>
            </a:pPr>
            <a:fld id="{0DE4F52A-8BFD-41D8-992E-1FB892DA14CA}" type="datetime1">
              <a:rPr lang="en-US" smtClean="0">
                <a:solidFill>
                  <a:prstClr val="black">
                    <a:tint val="75000"/>
                  </a:prstClr>
                </a:solidFill>
                <a:latin typeface="Calibri"/>
              </a:rPr>
              <a:pPr eaLnBrk="1" fontAlgn="auto" hangingPunct="1">
                <a:spcBef>
                  <a:spcPts val="0"/>
                </a:spcBef>
                <a:spcAft>
                  <a:spcPts val="0"/>
                </a:spcAft>
              </a:pPr>
              <a:t>4/23/2019</a:t>
            </a:fld>
            <a:endParaRPr lang="en-US" dirty="0">
              <a:solidFill>
                <a:prstClr val="black">
                  <a:tint val="75000"/>
                </a:prstClr>
              </a:solidFill>
              <a:latin typeface="Calibri"/>
            </a:endParaRPr>
          </a:p>
        </p:txBody>
      </p:sp>
      <p:sp>
        <p:nvSpPr>
          <p:cNvPr id="5" name="Footer Placeholder 4"/>
          <p:cNvSpPr>
            <a:spLocks noGrp="1"/>
          </p:cNvSpPr>
          <p:nvPr>
            <p:ph type="ftr" sz="quarter" idx="3"/>
          </p:nvPr>
        </p:nvSpPr>
        <p:spPr>
          <a:xfrm>
            <a:off x="3028950" y="6356355"/>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eaLnBrk="1" fontAlgn="auto" hangingPunct="1">
              <a:spcBef>
                <a:spcPts val="0"/>
              </a:spcBef>
              <a:spcAft>
                <a:spcPts val="0"/>
              </a:spcAft>
            </a:pPr>
            <a:endParaRPr lang="en-US" dirty="0">
              <a:solidFill>
                <a:prstClr val="black">
                  <a:tint val="75000"/>
                </a:prstClr>
              </a:solidFill>
              <a:latin typeface="Calibri"/>
            </a:endParaRPr>
          </a:p>
        </p:txBody>
      </p:sp>
      <p:sp>
        <p:nvSpPr>
          <p:cNvPr id="6" name="Slide Number Placeholder 5"/>
          <p:cNvSpPr>
            <a:spLocks noGrp="1"/>
          </p:cNvSpPr>
          <p:nvPr>
            <p:ph type="sldNum" sz="quarter" idx="4"/>
          </p:nvPr>
        </p:nvSpPr>
        <p:spPr>
          <a:xfrm>
            <a:off x="6457950" y="6356355"/>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eaLnBrk="1" fontAlgn="auto" hangingPunct="1">
              <a:spcBef>
                <a:spcPts val="0"/>
              </a:spcBef>
              <a:spcAft>
                <a:spcPts val="0"/>
              </a:spcAft>
            </a:pPr>
            <a:fld id="{00BDADC1-4F48-44E4-B2E3-B660C348BBA3}" type="slidenum">
              <a:rPr lang="en-US" smtClean="0">
                <a:solidFill>
                  <a:prstClr val="black">
                    <a:tint val="75000"/>
                  </a:prstClr>
                </a:solidFill>
                <a:latin typeface="Calibri"/>
              </a:rPr>
              <a:pPr eaLnBrk="1" fontAlgn="auto" hangingPunct="1">
                <a:spcBef>
                  <a:spcPts val="0"/>
                </a:spcBef>
                <a:spcAft>
                  <a:spcPts val="0"/>
                </a:spcAft>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164209669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spd="slow">
    <p:wipe/>
  </p:transition>
  <p:hf hdr="0" ftr="0" dt="0"/>
  <p:txStyles>
    <p:titleStyle>
      <a:lvl1pPr algn="l" defTabSz="68578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37" indent="-171446"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28"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20"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www.archives.gov/files/records-mgmt/rcs/schedules/departments/department-of-the-interior/rg-0075/n1-075-06-010_sf115.pdf" TargetMode="External"/><Relationship Id="rId3" Type="http://schemas.openxmlformats.org/officeDocument/2006/relationships/hyperlink" Target="https://www.archives.gov/files/records-mgmt/rcs/schedules/departments/department-of-the-interior/rg-0022/n1-022-05-001_sf115.pdf" TargetMode="External"/><Relationship Id="rId7" Type="http://schemas.openxmlformats.org/officeDocument/2006/relationships/hyperlink" Target="https://www.archives.gov/files/records-mgmt/rcs/schedules/departments/department-of-the-interior/rg-0057/n1-057-08-005_sf115.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archives.gov/files/records-mgmt/rcs/schedules/departments/department-of-the-interior/rg-0049/n1-049-98-002_sf115.pdf" TargetMode="External"/><Relationship Id="rId5" Type="http://schemas.openxmlformats.org/officeDocument/2006/relationships/hyperlink" Target="https://www.archives.gov/files/records-mgmt/rcs/schedules/departments/department-of-the-interior/rg-0049/n1-049-94-001_sf115.pdf" TargetMode="External"/><Relationship Id="rId10" Type="http://schemas.openxmlformats.org/officeDocument/2006/relationships/hyperlink" Target="https://www.archives.gov/files/records-mgmt/rcs/schedules/departments/department-of-transportation/rg-0399/n1-399-08-011_sf115.pdf" TargetMode="External"/><Relationship Id="rId4" Type="http://schemas.openxmlformats.org/officeDocument/2006/relationships/hyperlink" Target="https://www.archives.gov/files/records-mgmt/rcs/schedules/departments/department-of-commerce/rg-0029/n1-029-10-005_sf115.pdf" TargetMode="External"/><Relationship Id="rId9" Type="http://schemas.openxmlformats.org/officeDocument/2006/relationships/hyperlink" Target="https://www.archives.gov/files/records-mgmt/rcs/schedules/departments/department-of-energy/rg-0305/n1-305-91-001_sf115.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0" y="0"/>
            <a:ext cx="3047999" cy="6858000"/>
          </a:xfrm>
          <a:prstGeom prst="rect">
            <a:avLst/>
          </a:prstGeom>
          <a:solidFill>
            <a:schemeClr val="bg2">
              <a:lumMod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endParaRPr lang="en-US" sz="1350" dirty="0">
              <a:solidFill>
                <a:prstClr val="white"/>
              </a:solidFill>
            </a:endParaRPr>
          </a:p>
        </p:txBody>
      </p:sp>
      <p:pic>
        <p:nvPicPr>
          <p:cNvPr id="14" name="NARA-logo-filtered.png"/>
          <p:cNvPicPr/>
          <p:nvPr/>
        </p:nvPicPr>
        <p:blipFill>
          <a:blip r:embed="rId3" cstate="print">
            <a:duotone>
              <a:prstClr val="black"/>
              <a:schemeClr val="tx2">
                <a:tint val="45000"/>
                <a:satMod val="400000"/>
              </a:schemeClr>
            </a:duotone>
            <a:lum bright="4000"/>
            <a:extLst>
              <a:ext uri="{BEBA8EAE-BF5A-486C-A8C5-ECC9F3942E4B}">
                <a14:imgProps xmlns:a14="http://schemas.microsoft.com/office/drawing/2010/main">
                  <a14:imgLayer r:embed="rId4">
                    <a14:imgEffect>
                      <a14:brightnessContrast bright="25000"/>
                    </a14:imgEffect>
                  </a14:imgLayer>
                </a14:imgProps>
              </a:ext>
            </a:extLst>
          </a:blip>
          <a:stretch>
            <a:fillRect/>
          </a:stretch>
        </p:blipFill>
        <p:spPr>
          <a:xfrm>
            <a:off x="460231" y="2091242"/>
            <a:ext cx="1754372" cy="1627931"/>
          </a:xfrm>
          <a:prstGeom prst="rect">
            <a:avLst/>
          </a:prstGeom>
          <a:ln w="12700">
            <a:miter lim="400000"/>
          </a:ln>
          <a:effectLst/>
        </p:spPr>
      </p:pic>
      <p:sp>
        <p:nvSpPr>
          <p:cNvPr id="19" name="TextBox 18"/>
          <p:cNvSpPr txBox="1"/>
          <p:nvPr/>
        </p:nvSpPr>
        <p:spPr>
          <a:xfrm>
            <a:off x="3381951" y="2489461"/>
            <a:ext cx="5396290" cy="3139321"/>
          </a:xfrm>
          <a:prstGeom prst="rect">
            <a:avLst/>
          </a:prstGeom>
          <a:noFill/>
        </p:spPr>
        <p:txBody>
          <a:bodyPr wrap="square" rtlCol="0">
            <a:spAutoFit/>
          </a:bodyPr>
          <a:lstStyle/>
          <a:p>
            <a:pPr algn="ctr" eaLnBrk="1" fontAlgn="auto" hangingPunct="1">
              <a:spcBef>
                <a:spcPts val="0"/>
              </a:spcBef>
              <a:spcAft>
                <a:spcPts val="0"/>
              </a:spcAft>
            </a:pPr>
            <a:r>
              <a:rPr lang="en-US" sz="2700" dirty="0">
                <a:solidFill>
                  <a:prstClr val="black"/>
                </a:solidFill>
                <a:latin typeface="Arial" panose="020B0604020202020204" pitchFamily="34" charset="0"/>
                <a:cs typeface="Arial" panose="020B0604020202020204" pitchFamily="34" charset="0"/>
              </a:rPr>
              <a:t>Formats for GIS &amp; Design Records at </a:t>
            </a:r>
            <a:r>
              <a:rPr lang="en-US" sz="2700" dirty="0" smtClean="0">
                <a:solidFill>
                  <a:prstClr val="black"/>
                </a:solidFill>
                <a:latin typeface="Arial" panose="020B0604020202020204" pitchFamily="34" charset="0"/>
                <a:cs typeface="Arial" panose="020B0604020202020204" pitchFamily="34" charset="0"/>
              </a:rPr>
              <a:t>NARA</a:t>
            </a:r>
          </a:p>
          <a:p>
            <a:pPr algn="ctr" eaLnBrk="1" fontAlgn="auto" hangingPunct="1">
              <a:spcBef>
                <a:spcPts val="0"/>
              </a:spcBef>
              <a:spcAft>
                <a:spcPts val="0"/>
              </a:spcAft>
            </a:pPr>
            <a:r>
              <a:rPr lang="en-US" dirty="0" smtClean="0">
                <a:solidFill>
                  <a:prstClr val="black"/>
                </a:solidFill>
                <a:latin typeface="Arial" panose="020B0604020202020204" pitchFamily="34" charset="0"/>
                <a:cs typeface="Arial" panose="020B0604020202020204" pitchFamily="34" charset="0"/>
              </a:rPr>
              <a:t/>
            </a:r>
            <a:br>
              <a:rPr lang="en-US" dirty="0" smtClean="0">
                <a:solidFill>
                  <a:prstClr val="black"/>
                </a:solidFill>
                <a:latin typeface="Arial" panose="020B0604020202020204" pitchFamily="34" charset="0"/>
                <a:cs typeface="Arial" panose="020B0604020202020204" pitchFamily="34" charset="0"/>
              </a:rPr>
            </a:br>
            <a:endParaRPr lang="en-US" dirty="0">
              <a:solidFill>
                <a:prstClr val="black"/>
              </a:solidFill>
              <a:latin typeface="Arial" panose="020B0604020202020204" pitchFamily="34" charset="0"/>
              <a:cs typeface="Arial" panose="020B0604020202020204" pitchFamily="34" charset="0"/>
            </a:endParaRPr>
          </a:p>
          <a:p>
            <a:pPr algn="ctr" eaLnBrk="1" fontAlgn="auto" hangingPunct="1">
              <a:spcBef>
                <a:spcPts val="0"/>
              </a:spcBef>
              <a:spcAft>
                <a:spcPts val="0"/>
              </a:spcAft>
            </a:pPr>
            <a:r>
              <a:rPr lang="en-US" dirty="0" smtClean="0">
                <a:solidFill>
                  <a:prstClr val="black"/>
                </a:solidFill>
                <a:latin typeface="Arial" panose="020B0604020202020204" pitchFamily="34" charset="0"/>
                <a:cs typeface="Arial" panose="020B0604020202020204" pitchFamily="34" charset="0"/>
              </a:rPr>
              <a:t>CEF </a:t>
            </a:r>
            <a:r>
              <a:rPr lang="en-US" dirty="0" err="1">
                <a:solidFill>
                  <a:prstClr val="black"/>
                </a:solidFill>
                <a:latin typeface="Arial" panose="020B0604020202020204" pitchFamily="34" charset="0"/>
                <a:cs typeface="Arial" panose="020B0604020202020204" pitchFamily="34" charset="0"/>
              </a:rPr>
              <a:t>eArchiving</a:t>
            </a:r>
            <a:r>
              <a:rPr lang="en-US" dirty="0">
                <a:solidFill>
                  <a:prstClr val="black"/>
                </a:solidFill>
                <a:latin typeface="Arial" panose="020B0604020202020204" pitchFamily="34" charset="0"/>
                <a:cs typeface="Arial" panose="020B0604020202020204" pitchFamily="34" charset="0"/>
              </a:rPr>
              <a:t> Building </a:t>
            </a:r>
            <a:r>
              <a:rPr lang="en-US" dirty="0" smtClean="0">
                <a:solidFill>
                  <a:prstClr val="black"/>
                </a:solidFill>
                <a:latin typeface="Arial" panose="020B0604020202020204" pitchFamily="34" charset="0"/>
                <a:cs typeface="Arial" panose="020B0604020202020204" pitchFamily="34" charset="0"/>
              </a:rPr>
              <a:t>Block</a:t>
            </a:r>
          </a:p>
          <a:p>
            <a:pPr algn="ctr" eaLnBrk="1" fontAlgn="auto" hangingPunct="1">
              <a:spcBef>
                <a:spcPts val="0"/>
              </a:spcBef>
              <a:spcAft>
                <a:spcPts val="0"/>
              </a:spcAft>
            </a:pPr>
            <a:r>
              <a:rPr lang="en-US" dirty="0">
                <a:solidFill>
                  <a:prstClr val="black"/>
                </a:solidFill>
                <a:latin typeface="Arial" panose="020B0604020202020204" pitchFamily="34" charset="0"/>
                <a:cs typeface="Arial" panose="020B0604020202020204" pitchFamily="34" charset="0"/>
              </a:rPr>
              <a:t> </a:t>
            </a:r>
            <a:r>
              <a:rPr lang="en-US" dirty="0" err="1" smtClean="0">
                <a:solidFill>
                  <a:prstClr val="black"/>
                </a:solidFill>
                <a:latin typeface="Arial" panose="020B0604020202020204" pitchFamily="34" charset="0"/>
                <a:cs typeface="Arial" panose="020B0604020202020204" pitchFamily="34" charset="0"/>
              </a:rPr>
              <a:t>Geopreservation</a:t>
            </a:r>
            <a:r>
              <a:rPr lang="en-US" dirty="0" smtClean="0">
                <a:solidFill>
                  <a:prstClr val="black"/>
                </a:solidFill>
                <a:latin typeface="Arial" panose="020B0604020202020204" pitchFamily="34" charset="0"/>
                <a:cs typeface="Arial" panose="020B0604020202020204" pitchFamily="34" charset="0"/>
              </a:rPr>
              <a:t> Conference</a:t>
            </a:r>
            <a:br>
              <a:rPr lang="en-US" dirty="0" smtClean="0">
                <a:solidFill>
                  <a:prstClr val="black"/>
                </a:solidFill>
                <a:latin typeface="Arial" panose="020B0604020202020204" pitchFamily="34" charset="0"/>
                <a:cs typeface="Arial" panose="020B0604020202020204" pitchFamily="34" charset="0"/>
              </a:rPr>
            </a:br>
            <a:r>
              <a:rPr lang="en-US" dirty="0">
                <a:solidFill>
                  <a:prstClr val="black"/>
                </a:solidFill>
                <a:latin typeface="Arial" panose="020B0604020202020204" pitchFamily="34" charset="0"/>
                <a:cs typeface="Arial" panose="020B0604020202020204" pitchFamily="34" charset="0"/>
              </a:rPr>
              <a:t>	</a:t>
            </a:r>
            <a:endParaRPr lang="en-US" dirty="0" smtClean="0">
              <a:solidFill>
                <a:prstClr val="black"/>
              </a:solidFill>
              <a:latin typeface="Arial" panose="020B0604020202020204" pitchFamily="34" charset="0"/>
              <a:cs typeface="Arial" panose="020B0604020202020204" pitchFamily="34" charset="0"/>
            </a:endParaRPr>
          </a:p>
          <a:p>
            <a:pPr algn="ctr" eaLnBrk="1" fontAlgn="auto" hangingPunct="1">
              <a:spcBef>
                <a:spcPts val="0"/>
              </a:spcBef>
              <a:spcAft>
                <a:spcPts val="0"/>
              </a:spcAft>
            </a:pPr>
            <a:r>
              <a:rPr lang="en-US" dirty="0" smtClean="0">
                <a:solidFill>
                  <a:prstClr val="black"/>
                </a:solidFill>
                <a:latin typeface="Arial" panose="020B0604020202020204" pitchFamily="34" charset="0"/>
                <a:cs typeface="Arial" panose="020B0604020202020204" pitchFamily="34" charset="0"/>
              </a:rPr>
              <a:t>May </a:t>
            </a:r>
            <a:r>
              <a:rPr lang="en-US" dirty="0">
                <a:solidFill>
                  <a:prstClr val="black"/>
                </a:solidFill>
                <a:latin typeface="Arial" panose="020B0604020202020204" pitchFamily="34" charset="0"/>
                <a:cs typeface="Arial" panose="020B0604020202020204" pitchFamily="34" charset="0"/>
              </a:rPr>
              <a:t>6-7, 2019</a:t>
            </a:r>
          </a:p>
        </p:txBody>
      </p:sp>
      <p:sp>
        <p:nvSpPr>
          <p:cNvPr id="22" name="TextBox 21"/>
          <p:cNvSpPr txBox="1"/>
          <p:nvPr/>
        </p:nvSpPr>
        <p:spPr>
          <a:xfrm>
            <a:off x="460231" y="4274890"/>
            <a:ext cx="2245604" cy="1546577"/>
          </a:xfrm>
          <a:prstGeom prst="rect">
            <a:avLst/>
          </a:prstGeom>
          <a:noFill/>
        </p:spPr>
        <p:txBody>
          <a:bodyPr wrap="square" rtlCol="0">
            <a:spAutoFit/>
          </a:bodyPr>
          <a:lstStyle/>
          <a:p>
            <a:r>
              <a:rPr lang="en-US" sz="1400" dirty="0">
                <a:solidFill>
                  <a:prstClr val="white"/>
                </a:solidFill>
                <a:latin typeface="Arial" panose="020B0604020202020204" pitchFamily="34" charset="0"/>
                <a:cs typeface="Arial" panose="020B0604020202020204" pitchFamily="34" charset="0"/>
              </a:rPr>
              <a:t>Brett Abrams</a:t>
            </a:r>
          </a:p>
          <a:p>
            <a:r>
              <a:rPr lang="en-US" sz="1400" dirty="0">
                <a:solidFill>
                  <a:prstClr val="white"/>
                </a:solidFill>
                <a:latin typeface="Arial" panose="020B0604020202020204" pitchFamily="34" charset="0"/>
                <a:cs typeface="Arial" panose="020B0604020202020204" pitchFamily="34" charset="0"/>
              </a:rPr>
              <a:t>Electronic Records Division, Processing </a:t>
            </a:r>
            <a:r>
              <a:rPr lang="en-US" sz="1400" dirty="0" smtClean="0">
                <a:solidFill>
                  <a:prstClr val="white"/>
                </a:solidFill>
                <a:latin typeface="Arial" panose="020B0604020202020204" pitchFamily="34" charset="0"/>
                <a:cs typeface="Arial" panose="020B0604020202020204" pitchFamily="34" charset="0"/>
              </a:rPr>
              <a:t>Branch</a:t>
            </a:r>
          </a:p>
          <a:p>
            <a:r>
              <a:rPr lang="en-US" sz="1400" dirty="0" smtClean="0">
                <a:solidFill>
                  <a:prstClr val="white"/>
                </a:solidFill>
                <a:latin typeface="Arial" panose="020B0604020202020204" pitchFamily="34" charset="0"/>
                <a:cs typeface="Arial" panose="020B0604020202020204" pitchFamily="34" charset="0"/>
              </a:rPr>
              <a:t>(301</a:t>
            </a:r>
            <a:r>
              <a:rPr lang="en-US" sz="1400" dirty="0">
                <a:solidFill>
                  <a:prstClr val="white"/>
                </a:solidFill>
                <a:latin typeface="Arial" panose="020B0604020202020204" pitchFamily="34" charset="0"/>
                <a:cs typeface="Arial" panose="020B0604020202020204" pitchFamily="34" charset="0"/>
              </a:rPr>
              <a:t>) 837-3674</a:t>
            </a:r>
          </a:p>
          <a:p>
            <a:r>
              <a:rPr lang="en-US" sz="1400" dirty="0">
                <a:solidFill>
                  <a:prstClr val="white"/>
                </a:solidFill>
                <a:latin typeface="Arial" panose="020B0604020202020204" pitchFamily="34" charset="0"/>
                <a:cs typeface="Arial" panose="020B0604020202020204" pitchFamily="34" charset="0"/>
              </a:rPr>
              <a:t>Brett.Abrams@nara.gov</a:t>
            </a:r>
            <a:endParaRPr lang="en-US" sz="2000" dirty="0">
              <a:solidFill>
                <a:prstClr val="white"/>
              </a:solidFill>
              <a:latin typeface="Arial" panose="020B0604020202020204" pitchFamily="34" charset="0"/>
              <a:cs typeface="Arial" panose="020B0604020202020204" pitchFamily="34" charset="0"/>
            </a:endParaRPr>
          </a:p>
          <a:p>
            <a:pPr eaLnBrk="1" fontAlgn="auto" hangingPunct="1">
              <a:spcBef>
                <a:spcPts val="0"/>
              </a:spcBef>
              <a:spcAft>
                <a:spcPts val="0"/>
              </a:spcAft>
            </a:pPr>
            <a:r>
              <a:rPr lang="en-US" sz="1050" dirty="0">
                <a:solidFill>
                  <a:prstClr val="white"/>
                </a:solidFill>
                <a:latin typeface="Calibri Light" panose="020F0302020204030204"/>
                <a:cs typeface="Times New Roman" panose="02020603050405020304" pitchFamily="18" charset="0"/>
              </a:rPr>
              <a:t>	</a:t>
            </a:r>
          </a:p>
        </p:txBody>
      </p:sp>
      <p:sp>
        <p:nvSpPr>
          <p:cNvPr id="23" name="Rectangle 22"/>
          <p:cNvSpPr/>
          <p:nvPr/>
        </p:nvSpPr>
        <p:spPr>
          <a:xfrm>
            <a:off x="460231" y="3979886"/>
            <a:ext cx="1754372" cy="3429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endParaRPr lang="en-US" sz="1350" dirty="0">
              <a:solidFill>
                <a:prstClr val="white"/>
              </a:solidFill>
            </a:endParaRPr>
          </a:p>
        </p:txBody>
      </p:sp>
    </p:spTree>
    <p:extLst>
      <p:ext uri="{BB962C8B-B14F-4D97-AF65-F5344CB8AC3E}">
        <p14:creationId xmlns:p14="http://schemas.microsoft.com/office/powerpoint/2010/main" val="3592448838"/>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Electronic Transfer </a:t>
            </a:r>
            <a:r>
              <a:rPr lang="en-US" sz="3200" dirty="0" smtClean="0"/>
              <a:t>Formats – </a:t>
            </a:r>
            <a:br>
              <a:rPr lang="en-US" sz="3200" dirty="0" smtClean="0"/>
            </a:br>
            <a:r>
              <a:rPr lang="en-US" sz="3200" dirty="0" smtClean="0"/>
              <a:t>Computer Aided Design</a:t>
            </a:r>
            <a:endParaRPr lang="en-US" sz="3200" dirty="0"/>
          </a:p>
        </p:txBody>
      </p:sp>
      <p:sp>
        <p:nvSpPr>
          <p:cNvPr id="5" name="Slide Number Placeholder 4"/>
          <p:cNvSpPr>
            <a:spLocks noGrp="1"/>
          </p:cNvSpPr>
          <p:nvPr>
            <p:ph type="sldNum" sz="quarter" idx="12"/>
          </p:nvPr>
        </p:nvSpPr>
        <p:spPr/>
        <p:txBody>
          <a:bodyPr/>
          <a:lstStyle/>
          <a:p>
            <a:fld id="{A72ADD85-6326-4B29-809E-F0CAF3AF196A}" type="slidenum">
              <a:rPr lang="en-US" smtClean="0">
                <a:solidFill>
                  <a:srgbClr val="000000"/>
                </a:solidFill>
              </a:rPr>
              <a:pPr/>
              <a:t>10</a:t>
            </a:fld>
            <a:endParaRPr lang="en-US">
              <a:solidFill>
                <a:srgbClr val="000000"/>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2521595430"/>
              </p:ext>
            </p:extLst>
          </p:nvPr>
        </p:nvGraphicFramePr>
        <p:xfrm>
          <a:off x="685800" y="1981198"/>
          <a:ext cx="8010024" cy="4038600"/>
        </p:xfrm>
        <a:graphic>
          <a:graphicData uri="http://schemas.openxmlformats.org/drawingml/2006/table">
            <a:tbl>
              <a:tblPr>
                <a:tableStyleId>{5940675A-B579-460E-94D1-54222C63F5DA}</a:tableStyleId>
              </a:tblPr>
              <a:tblGrid>
                <a:gridCol w="1600200"/>
                <a:gridCol w="1752600"/>
                <a:gridCol w="4657224"/>
              </a:tblGrid>
              <a:tr h="563797">
                <a:tc gridSpan="3">
                  <a:txBody>
                    <a:bodyPr/>
                    <a:lstStyle/>
                    <a:p>
                      <a:pPr algn="ctr" fontAlgn="b"/>
                      <a:r>
                        <a:rPr lang="en-US" sz="1800" b="1" u="none" strike="noStrike" dirty="0">
                          <a:effectLst/>
                        </a:rPr>
                        <a:t>Digital Format</a:t>
                      </a:r>
                      <a:endParaRPr lang="en-US" sz="1800" b="1" i="0" u="none" strike="noStrike" dirty="0">
                        <a:solidFill>
                          <a:srgbClr val="000000"/>
                        </a:solidFill>
                        <a:effectLst/>
                        <a:latin typeface="Times New Roman" panose="02020603050405020304" pitchFamily="18" charset="0"/>
                      </a:endParaRPr>
                    </a:p>
                  </a:txBody>
                  <a:tcPr marL="7144" marR="7144" marT="7144" marB="0" anchor="b"/>
                </a:tc>
                <a:tc hMerge="1">
                  <a:txBody>
                    <a:bodyPr/>
                    <a:lstStyle/>
                    <a:p>
                      <a:endParaRPr lang="en-US"/>
                    </a:p>
                  </a:txBody>
                  <a:tcPr/>
                </a:tc>
                <a:tc hMerge="1">
                  <a:txBody>
                    <a:bodyPr/>
                    <a:lstStyle/>
                    <a:p>
                      <a:endParaRPr lang="en-US"/>
                    </a:p>
                  </a:txBody>
                  <a:tcPr/>
                </a:tc>
              </a:tr>
              <a:tr h="563797">
                <a:tc rowSpan="5">
                  <a:txBody>
                    <a:bodyPr/>
                    <a:lstStyle/>
                    <a:p>
                      <a:pPr algn="ctr" fontAlgn="ctr"/>
                      <a:r>
                        <a:rPr lang="en-US" sz="1800" b="0" i="0" kern="1200" dirty="0" smtClean="0">
                          <a:solidFill>
                            <a:schemeClr val="tx1"/>
                          </a:solidFill>
                          <a:effectLst/>
                          <a:latin typeface="+mn-lt"/>
                          <a:ea typeface="+mn-ea"/>
                          <a:cs typeface="+mn-cs"/>
                        </a:rPr>
                        <a:t>Computer aided design (CAD)</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ctr"/>
                </a:tc>
                <a:tc rowSpan="2">
                  <a:txBody>
                    <a:bodyPr/>
                    <a:lstStyle/>
                    <a:p>
                      <a:pPr algn="ctr" fontAlgn="ctr"/>
                      <a:r>
                        <a:rPr lang="en-US" sz="1800" b="1" u="none" strike="noStrike" dirty="0">
                          <a:solidFill>
                            <a:srgbClr val="00B050"/>
                          </a:solidFill>
                          <a:effectLst/>
                          <a:latin typeface="Arial" panose="020B0604020202020204" pitchFamily="34" charset="0"/>
                          <a:cs typeface="Arial" panose="020B0604020202020204" pitchFamily="34" charset="0"/>
                        </a:rPr>
                        <a:t>Preferred</a:t>
                      </a:r>
                      <a:endParaRPr lang="en-US" sz="1800" b="1" i="0" u="none" strike="noStrike" dirty="0">
                        <a:solidFill>
                          <a:srgbClr val="00B050"/>
                        </a:solidFill>
                        <a:effectLst/>
                        <a:latin typeface="Arial" panose="020B0604020202020204" pitchFamily="34" charset="0"/>
                        <a:cs typeface="Arial" panose="020B0604020202020204" pitchFamily="34" charset="0"/>
                      </a:endParaRPr>
                    </a:p>
                  </a:txBody>
                  <a:tcPr marL="7144" marR="7144" marT="7144" marB="0" anchor="ctr">
                    <a:lnB w="12700" cap="flat" cmpd="sng" algn="ctr">
                      <a:solidFill>
                        <a:schemeClr val="tx1"/>
                      </a:solidFill>
                      <a:prstDash val="solid"/>
                      <a:round/>
                      <a:headEnd type="none" w="med" len="med"/>
                      <a:tailEnd type="none" w="med" len="med"/>
                    </a:lnB>
                  </a:tcPr>
                </a:tc>
                <a:tc>
                  <a:txBody>
                    <a:bodyPr/>
                    <a:lstStyle/>
                    <a:p>
                      <a:pPr algn="l" fontAlgn="b"/>
                      <a:r>
                        <a:rPr lang="en-US" sz="1800" b="0" i="0" kern="1200" dirty="0" smtClean="0">
                          <a:solidFill>
                            <a:schemeClr val="tx1"/>
                          </a:solidFill>
                          <a:effectLst/>
                          <a:latin typeface="+mn-lt"/>
                          <a:ea typeface="+mn-ea"/>
                          <a:cs typeface="+mn-cs"/>
                        </a:rPr>
                        <a:t>Extensible 3D (X3D)</a:t>
                      </a:r>
                      <a:endParaRPr lang="en-US" sz="1500" b="0" i="0" u="none" strike="noStrike" dirty="0">
                        <a:solidFill>
                          <a:srgbClr val="00B050"/>
                        </a:solidFill>
                        <a:effectLst/>
                        <a:latin typeface="Arial" panose="020B0604020202020204" pitchFamily="34" charset="0"/>
                        <a:cs typeface="Arial" panose="020B0604020202020204" pitchFamily="34" charset="0"/>
                      </a:endParaRPr>
                    </a:p>
                  </a:txBody>
                  <a:tcPr marL="7144" marR="7144" marT="7144" marB="0" anchor="b"/>
                </a:tc>
              </a:tr>
              <a:tr h="993280">
                <a:tc vMerge="1">
                  <a:txBody>
                    <a:bodyPr/>
                    <a:lstStyle/>
                    <a:p>
                      <a:endParaRPr lang="en-US"/>
                    </a:p>
                  </a:txBody>
                  <a:tcPr/>
                </a:tc>
                <a:tc vMerge="1">
                  <a:txBody>
                    <a:bodyPr/>
                    <a:lstStyle/>
                    <a:p>
                      <a:endParaRPr lang="en-US"/>
                    </a:p>
                  </a:txBody>
                  <a:tcPr/>
                </a:tc>
                <a:tc>
                  <a:txBody>
                    <a:bodyPr/>
                    <a:lstStyle/>
                    <a:p>
                      <a:pPr algn="l" fontAlgn="b"/>
                      <a:r>
                        <a:rPr lang="en-US" sz="1800" b="0" i="0" kern="1200" dirty="0" smtClean="0">
                          <a:solidFill>
                            <a:schemeClr val="tx1"/>
                          </a:solidFill>
                          <a:effectLst/>
                          <a:latin typeface="+mn-lt"/>
                          <a:ea typeface="+mn-ea"/>
                          <a:cs typeface="+mn-cs"/>
                        </a:rPr>
                        <a:t>Standard for the Exchange of Product Model Data (STEP)</a:t>
                      </a:r>
                      <a:endParaRPr lang="en-US" sz="1500" b="0" i="0" u="none" strike="noStrike" dirty="0">
                        <a:solidFill>
                          <a:srgbClr val="00B050"/>
                        </a:solidFill>
                        <a:effectLst/>
                        <a:latin typeface="Arial" panose="020B0604020202020204" pitchFamily="34" charset="0"/>
                        <a:cs typeface="Arial" panose="020B0604020202020204" pitchFamily="34" charset="0"/>
                      </a:endParaRPr>
                    </a:p>
                  </a:txBody>
                  <a:tcPr marL="7144" marR="7144" marT="7144" marB="0" anchor="b"/>
                </a:tc>
              </a:tr>
              <a:tr h="790132">
                <a:tc vMerge="1">
                  <a:txBody>
                    <a:bodyPr/>
                    <a:lstStyle/>
                    <a:p>
                      <a:endParaRPr lang="en-US"/>
                    </a:p>
                  </a:txBody>
                  <a:tcPr/>
                </a:tc>
                <a:tc rowSpan="3">
                  <a:txBody>
                    <a:bodyPr/>
                    <a:lstStyle/>
                    <a:p>
                      <a:pPr algn="ctr" fontAlgn="ctr"/>
                      <a:r>
                        <a:rPr lang="en-US" sz="1800" b="1" u="none" strike="noStrike" dirty="0">
                          <a:solidFill>
                            <a:schemeClr val="tx1"/>
                          </a:solidFill>
                          <a:effectLst/>
                          <a:latin typeface="Arial" panose="020B0604020202020204" pitchFamily="34" charset="0"/>
                          <a:cs typeface="Arial" panose="020B0604020202020204" pitchFamily="34" charset="0"/>
                        </a:rPr>
                        <a:t>Acceptable</a:t>
                      </a:r>
                      <a:endParaRPr lang="en-US" sz="1800" b="1" i="0" u="none" strike="noStrike" dirty="0">
                        <a:solidFill>
                          <a:schemeClr val="tx1"/>
                        </a:solidFill>
                        <a:effectLst/>
                        <a:latin typeface="Arial" panose="020B0604020202020204" pitchFamily="34" charset="0"/>
                        <a:cs typeface="Arial" panose="020B0604020202020204" pitchFamily="34" charset="0"/>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800" b="0" i="0" kern="1200" dirty="0" smtClean="0">
                          <a:solidFill>
                            <a:schemeClr val="tx1"/>
                          </a:solidFill>
                          <a:effectLst/>
                          <a:latin typeface="+mn-lt"/>
                          <a:ea typeface="+mn-ea"/>
                          <a:cs typeface="+mn-cs"/>
                        </a:rPr>
                        <a:t>Portable Document Format/Engineering (PDF/E)</a:t>
                      </a:r>
                      <a:endParaRPr lang="en-US" sz="1500" b="0"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b">
                    <a:lnL w="12700" cap="flat" cmpd="sng" algn="ctr">
                      <a:solidFill>
                        <a:schemeClr val="tx1"/>
                      </a:solidFill>
                      <a:prstDash val="solid"/>
                      <a:round/>
                      <a:headEnd type="none" w="med" len="med"/>
                      <a:tailEnd type="none" w="med" len="med"/>
                    </a:lnL>
                  </a:tcPr>
                </a:tc>
              </a:tr>
              <a:tr h="563797">
                <a:tc vMerge="1">
                  <a:txBody>
                    <a:bodyPr/>
                    <a:lstStyle/>
                    <a:p>
                      <a:endParaRPr lang="en-US"/>
                    </a:p>
                  </a:txBody>
                  <a:tcPr/>
                </a:tc>
                <a:tc vMerge="1">
                  <a:txBody>
                    <a:bodyPr/>
                    <a:lstStyle/>
                    <a:p>
                      <a:endParaRPr lang="en-US"/>
                    </a:p>
                  </a:txBody>
                  <a:tcPr/>
                </a:tc>
                <a:tc>
                  <a:txBody>
                    <a:bodyPr/>
                    <a:lstStyle/>
                    <a:p>
                      <a:pPr algn="l" fontAlgn="b"/>
                      <a:r>
                        <a:rPr lang="en-US" sz="1800" b="0" i="0" kern="1200" dirty="0" smtClean="0">
                          <a:solidFill>
                            <a:schemeClr val="tx1"/>
                          </a:solidFill>
                          <a:effectLst/>
                          <a:latin typeface="+mn-lt"/>
                          <a:ea typeface="+mn-ea"/>
                          <a:cs typeface="+mn-cs"/>
                        </a:rPr>
                        <a:t>Universal 3D (U3D)</a:t>
                      </a:r>
                      <a:endParaRPr lang="en-US" sz="1500" b="0"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b">
                    <a:lnL w="12700" cap="flat" cmpd="sng" algn="ctr">
                      <a:solidFill>
                        <a:schemeClr val="tx1"/>
                      </a:solidFill>
                      <a:prstDash val="solid"/>
                      <a:round/>
                      <a:headEnd type="none" w="med" len="med"/>
                      <a:tailEnd type="none" w="med" len="med"/>
                    </a:lnL>
                  </a:tcPr>
                </a:tc>
              </a:tr>
              <a:tr h="563797">
                <a:tc vMerge="1">
                  <a:txBody>
                    <a:bodyPr/>
                    <a:lstStyle/>
                    <a:p>
                      <a:endParaRPr lang="en-US"/>
                    </a:p>
                  </a:txBody>
                  <a:tcPr/>
                </a:tc>
                <a:tc vMerge="1">
                  <a:txBody>
                    <a:bodyPr/>
                    <a:lstStyle/>
                    <a:p>
                      <a:endParaRPr lang="en-US"/>
                    </a:p>
                  </a:txBody>
                  <a:tcPr/>
                </a:tc>
                <a:tc>
                  <a:txBody>
                    <a:bodyPr/>
                    <a:lstStyle/>
                    <a:p>
                      <a:pPr algn="l" fontAlgn="b"/>
                      <a:r>
                        <a:rPr lang="en-US" sz="1800" b="0" i="0" kern="1200" dirty="0" smtClean="0">
                          <a:solidFill>
                            <a:schemeClr val="tx1"/>
                          </a:solidFill>
                          <a:effectLst/>
                          <a:latin typeface="+mn-lt"/>
                          <a:ea typeface="+mn-ea"/>
                          <a:cs typeface="+mn-cs"/>
                        </a:rPr>
                        <a:t>Product Representation Compact (PRC)</a:t>
                      </a:r>
                      <a:endParaRPr lang="en-US" sz="1500" b="0"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b">
                    <a:lnL w="12700" cap="flat" cmpd="sng" algn="ctr">
                      <a:solidFill>
                        <a:schemeClr val="tx1"/>
                      </a:solidFill>
                      <a:prstDash val="solid"/>
                      <a:round/>
                      <a:headEnd type="none" w="med" len="med"/>
                      <a:tailEnd type="none" w="med" len="med"/>
                    </a:lnL>
                  </a:tcPr>
                </a:tc>
              </a:tr>
            </a:tbl>
          </a:graphicData>
        </a:graphic>
      </p:graphicFrame>
    </p:spTree>
    <p:extLst>
      <p:ext uri="{BB962C8B-B14F-4D97-AF65-F5344CB8AC3E}">
        <p14:creationId xmlns:p14="http://schemas.microsoft.com/office/powerpoint/2010/main" val="27696645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latin typeface="Arial" panose="020B0604020202020204" pitchFamily="34" charset="0"/>
                <a:cs typeface="Arial" panose="020B0604020202020204" pitchFamily="34" charset="0"/>
              </a:rPr>
              <a:t>Research Services</a:t>
            </a:r>
            <a:br>
              <a:rPr lang="en-US" sz="3200"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 </a:t>
            </a:r>
            <a:r>
              <a:rPr lang="en-US" sz="3200" dirty="0">
                <a:solidFill>
                  <a:srgbClr val="3333CC"/>
                </a:solidFill>
                <a:latin typeface="Arial" panose="020B0604020202020204" pitchFamily="34" charset="0"/>
                <a:cs typeface="Arial" panose="020B0604020202020204" pitchFamily="34" charset="0"/>
              </a:rPr>
              <a:t>Computer Aided Design</a:t>
            </a:r>
            <a:endParaRPr lang="en-US" sz="3200" dirty="0"/>
          </a:p>
        </p:txBody>
      </p:sp>
      <p:sp>
        <p:nvSpPr>
          <p:cNvPr id="3" name="Content Placeholder 2"/>
          <p:cNvSpPr>
            <a:spLocks noGrp="1"/>
          </p:cNvSpPr>
          <p:nvPr>
            <p:ph idx="1"/>
          </p:nvPr>
        </p:nvSpPr>
        <p:spPr>
          <a:xfrm>
            <a:off x="685800" y="2286000"/>
            <a:ext cx="7467600" cy="2590800"/>
          </a:xfrm>
        </p:spPr>
        <p:txBody>
          <a:bodyPr/>
          <a:lstStyle/>
          <a:p>
            <a:r>
              <a:rPr lang="en-US" sz="2800" dirty="0" smtClean="0"/>
              <a:t>Agencies use proprietary systems and software</a:t>
            </a:r>
          </a:p>
          <a:p>
            <a:r>
              <a:rPr lang="en-US" sz="2800" dirty="0" smtClean="0"/>
              <a:t>Resources to convert records</a:t>
            </a:r>
          </a:p>
          <a:p>
            <a:r>
              <a:rPr lang="en-US" sz="2800" dirty="0" smtClean="0"/>
              <a:t>Potential loss during conversion</a:t>
            </a:r>
          </a:p>
          <a:p>
            <a:r>
              <a:rPr lang="en-US" sz="2800" dirty="0" smtClean="0"/>
              <a:t>Such as NPS LiDAR for historic buildings</a:t>
            </a:r>
          </a:p>
        </p:txBody>
      </p:sp>
      <p:sp>
        <p:nvSpPr>
          <p:cNvPr id="5" name="Slide Number Placeholder 4"/>
          <p:cNvSpPr>
            <a:spLocks noGrp="1"/>
          </p:cNvSpPr>
          <p:nvPr>
            <p:ph type="sldNum" sz="quarter" idx="12"/>
          </p:nvPr>
        </p:nvSpPr>
        <p:spPr/>
        <p:txBody>
          <a:bodyPr/>
          <a:lstStyle/>
          <a:p>
            <a:fld id="{A72ADD85-6326-4B29-809E-F0CAF3AF196A}" type="slidenum">
              <a:rPr lang="en-US" smtClean="0"/>
              <a:pPr/>
              <a:t>11</a:t>
            </a:fld>
            <a:endParaRPr lang="en-US"/>
          </a:p>
        </p:txBody>
      </p:sp>
    </p:spTree>
    <p:extLst>
      <p:ext uri="{BB962C8B-B14F-4D97-AF65-F5344CB8AC3E}">
        <p14:creationId xmlns:p14="http://schemas.microsoft.com/office/powerpoint/2010/main" val="12854813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26B4F0D-57CE-4C68-B652-63929A727D79}" type="slidenum">
              <a:rPr lang="en-US"/>
              <a:pPr/>
              <a:t>12</a:t>
            </a:fld>
            <a:endParaRPr lang="en-US"/>
          </a:p>
        </p:txBody>
      </p:sp>
      <p:sp>
        <p:nvSpPr>
          <p:cNvPr id="81922" name="Rectangle 1026"/>
          <p:cNvSpPr>
            <a:spLocks noGrp="1" noChangeArrowheads="1"/>
          </p:cNvSpPr>
          <p:nvPr>
            <p:ph type="title"/>
          </p:nvPr>
        </p:nvSpPr>
        <p:spPr>
          <a:xfrm>
            <a:off x="685800" y="152400"/>
            <a:ext cx="7772400" cy="1143000"/>
          </a:xfrm>
          <a:ln/>
        </p:spPr>
        <p:txBody>
          <a:bodyPr/>
          <a:lstStyle/>
          <a:p>
            <a:pPr>
              <a:lnSpc>
                <a:spcPct val="90000"/>
              </a:lnSpc>
            </a:pPr>
            <a:r>
              <a:rPr lang="en-US" sz="3200" dirty="0" smtClean="0">
                <a:latin typeface="Arial" panose="020B0604020202020204" pitchFamily="34" charset="0"/>
                <a:cs typeface="Arial" panose="020B0604020202020204" pitchFamily="34" charset="0"/>
              </a:rPr>
              <a:t>Research Services</a:t>
            </a:r>
            <a:r>
              <a:rPr lang="en-US" sz="3200" dirty="0">
                <a:latin typeface="Arial" panose="020B0604020202020204" pitchFamily="34" charset="0"/>
                <a:cs typeface="Arial" panose="020B0604020202020204" pitchFamily="34" charset="0"/>
              </a:rPr>
              <a:t/>
            </a:r>
            <a:br>
              <a:rPr lang="en-US" sz="3200" dirty="0">
                <a:latin typeface="Arial" panose="020B0604020202020204" pitchFamily="34" charset="0"/>
                <a:cs typeface="Arial" panose="020B0604020202020204" pitchFamily="34" charset="0"/>
              </a:rPr>
            </a:br>
            <a:r>
              <a:rPr lang="en-US" sz="3200" dirty="0" smtClean="0">
                <a:solidFill>
                  <a:srgbClr val="3333CC"/>
                </a:solidFill>
                <a:latin typeface="Arial" panose="020B0604020202020204" pitchFamily="34" charset="0"/>
                <a:cs typeface="Arial" panose="020B0604020202020204" pitchFamily="34" charset="0"/>
              </a:rPr>
              <a:t>Transfer Overview</a:t>
            </a:r>
            <a:endParaRPr lang="en-US" sz="3200" dirty="0">
              <a:solidFill>
                <a:srgbClr val="3333CC"/>
              </a:solidFill>
              <a:latin typeface="Arial" panose="020B0604020202020204" pitchFamily="34" charset="0"/>
              <a:cs typeface="Arial" panose="020B0604020202020204" pitchFamily="34" charset="0"/>
            </a:endParaRPr>
          </a:p>
        </p:txBody>
      </p:sp>
      <p:sp>
        <p:nvSpPr>
          <p:cNvPr id="81923" name="Rectangle 1027"/>
          <p:cNvSpPr>
            <a:spLocks noGrp="1" noChangeArrowheads="1"/>
          </p:cNvSpPr>
          <p:nvPr>
            <p:ph type="body" idx="1"/>
          </p:nvPr>
        </p:nvSpPr>
        <p:spPr>
          <a:xfrm>
            <a:off x="685800" y="1714500"/>
            <a:ext cx="6858000" cy="4152900"/>
          </a:xfrm>
        </p:spPr>
        <p:txBody>
          <a:bodyPr/>
          <a:lstStyle/>
          <a:p>
            <a:pPr>
              <a:lnSpc>
                <a:spcPct val="90000"/>
              </a:lnSpc>
            </a:pPr>
            <a:r>
              <a:rPr lang="en-US" sz="2400" dirty="0"/>
              <a:t>Reference:  </a:t>
            </a:r>
          </a:p>
          <a:p>
            <a:pPr lvl="1">
              <a:lnSpc>
                <a:spcPct val="90000"/>
              </a:lnSpc>
            </a:pPr>
            <a:r>
              <a:rPr lang="en-US" sz="2400" dirty="0"/>
              <a:t>36 CFR Part </a:t>
            </a:r>
            <a:r>
              <a:rPr lang="en-US" sz="2400" dirty="0" smtClean="0"/>
              <a:t>1235</a:t>
            </a:r>
            <a:endParaRPr lang="en-US" sz="2400" dirty="0"/>
          </a:p>
          <a:p>
            <a:pPr>
              <a:lnSpc>
                <a:spcPct val="90000"/>
              </a:lnSpc>
              <a:spcBef>
                <a:spcPts val="500"/>
              </a:spcBef>
              <a:spcAft>
                <a:spcPts val="500"/>
              </a:spcAft>
            </a:pPr>
            <a:r>
              <a:rPr lang="en-US" sz="2400" dirty="0"/>
              <a:t>4 Parts </a:t>
            </a:r>
          </a:p>
          <a:p>
            <a:pPr lvl="1">
              <a:lnSpc>
                <a:spcPct val="90000"/>
              </a:lnSpc>
            </a:pPr>
            <a:r>
              <a:rPr lang="en-US" sz="2400" dirty="0"/>
              <a:t>Approved Schedule</a:t>
            </a:r>
          </a:p>
          <a:p>
            <a:pPr lvl="1">
              <a:lnSpc>
                <a:spcPct val="90000"/>
              </a:lnSpc>
            </a:pPr>
            <a:r>
              <a:rPr lang="en-US" sz="2400" dirty="0"/>
              <a:t>Transfer Document</a:t>
            </a:r>
          </a:p>
          <a:p>
            <a:pPr lvl="1">
              <a:lnSpc>
                <a:spcPct val="90000"/>
              </a:lnSpc>
            </a:pPr>
            <a:r>
              <a:rPr lang="en-US" sz="2400" dirty="0"/>
              <a:t>Electronic File(s)</a:t>
            </a:r>
          </a:p>
          <a:p>
            <a:pPr lvl="2">
              <a:lnSpc>
                <a:spcPct val="90000"/>
              </a:lnSpc>
            </a:pPr>
            <a:r>
              <a:rPr lang="en-US" dirty="0"/>
              <a:t>Currently Acceptable Formats</a:t>
            </a:r>
          </a:p>
          <a:p>
            <a:pPr lvl="2">
              <a:lnSpc>
                <a:spcPct val="90000"/>
              </a:lnSpc>
            </a:pPr>
            <a:r>
              <a:rPr lang="en-US" dirty="0"/>
              <a:t>Transfer Media</a:t>
            </a:r>
          </a:p>
          <a:p>
            <a:pPr lvl="1">
              <a:lnSpc>
                <a:spcPct val="90000"/>
              </a:lnSpc>
            </a:pPr>
            <a:r>
              <a:rPr lang="en-US" sz="2400" dirty="0"/>
              <a:t>Documentation</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Audience</a:t>
            </a:r>
            <a:endParaRPr lang="en-US" sz="3200" dirty="0"/>
          </a:p>
        </p:txBody>
      </p:sp>
      <p:sp>
        <p:nvSpPr>
          <p:cNvPr id="3" name="Content Placeholder 2"/>
          <p:cNvSpPr>
            <a:spLocks noGrp="1"/>
          </p:cNvSpPr>
          <p:nvPr>
            <p:ph idx="1"/>
          </p:nvPr>
        </p:nvSpPr>
        <p:spPr/>
        <p:txBody>
          <a:bodyPr/>
          <a:lstStyle/>
          <a:p>
            <a:endParaRPr lang="en-US" dirty="0" smtClean="0"/>
          </a:p>
          <a:p>
            <a:endParaRPr lang="en-US" dirty="0"/>
          </a:p>
          <a:p>
            <a:pPr algn="ctr"/>
            <a:r>
              <a:rPr lang="en-US" smtClean="0"/>
              <a:t>Questions?</a:t>
            </a:r>
            <a:endParaRPr lang="en-US" dirty="0"/>
          </a:p>
        </p:txBody>
      </p:sp>
      <p:sp>
        <p:nvSpPr>
          <p:cNvPr id="5" name="Slide Number Placeholder 4"/>
          <p:cNvSpPr>
            <a:spLocks noGrp="1"/>
          </p:cNvSpPr>
          <p:nvPr>
            <p:ph type="sldNum" sz="quarter" idx="12"/>
          </p:nvPr>
        </p:nvSpPr>
        <p:spPr/>
        <p:txBody>
          <a:bodyPr/>
          <a:lstStyle/>
          <a:p>
            <a:fld id="{A72ADD85-6326-4B29-809E-F0CAF3AF196A}" type="slidenum">
              <a:rPr lang="en-US" smtClean="0"/>
              <a:pPr/>
              <a:t>13</a:t>
            </a:fld>
            <a:endParaRPr lang="en-US"/>
          </a:p>
        </p:txBody>
      </p:sp>
    </p:spTree>
    <p:extLst>
      <p:ext uri="{BB962C8B-B14F-4D97-AF65-F5344CB8AC3E}">
        <p14:creationId xmlns:p14="http://schemas.microsoft.com/office/powerpoint/2010/main" val="4079245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Who Is NARA?</a:t>
            </a:r>
            <a:endParaRPr lang="en-US" sz="3200" dirty="0"/>
          </a:p>
        </p:txBody>
      </p:sp>
      <p:sp>
        <p:nvSpPr>
          <p:cNvPr id="3" name="Content Placeholder 2"/>
          <p:cNvSpPr>
            <a:spLocks noGrp="1"/>
          </p:cNvSpPr>
          <p:nvPr>
            <p:ph idx="1"/>
          </p:nvPr>
        </p:nvSpPr>
        <p:spPr>
          <a:xfrm>
            <a:off x="685800" y="1981200"/>
            <a:ext cx="7772400" cy="4419600"/>
          </a:xfrm>
        </p:spPr>
        <p:txBody>
          <a:bodyPr/>
          <a:lstStyle/>
          <a:p>
            <a:endParaRPr lang="en-US" sz="2000" dirty="0" smtClean="0"/>
          </a:p>
          <a:p>
            <a:r>
              <a:rPr lang="en-US" sz="2400" dirty="0" smtClean="0"/>
              <a:t>The National Archives and Records Administration (NARA) is the United </a:t>
            </a:r>
            <a:r>
              <a:rPr lang="en-US" sz="2400" dirty="0"/>
              <a:t>States Federal </a:t>
            </a:r>
            <a:r>
              <a:rPr lang="en-US" sz="2400" dirty="0" smtClean="0"/>
              <a:t>government’s record keeper. </a:t>
            </a:r>
          </a:p>
          <a:p>
            <a:endParaRPr lang="en-US" sz="2400" dirty="0"/>
          </a:p>
          <a:p>
            <a:r>
              <a:rPr lang="en-US" sz="2400" dirty="0" smtClean="0"/>
              <a:t>Only 1%-3% are so important for legal or historical reasons that they are kept by us forever. </a:t>
            </a:r>
          </a:p>
          <a:p>
            <a:endParaRPr lang="en-US" sz="2400" dirty="0" smtClean="0"/>
          </a:p>
          <a:p>
            <a:r>
              <a:rPr lang="en-US" sz="2400" dirty="0" smtClean="0"/>
              <a:t>Those valuable records are preserved and are available to the public and to researchers.</a:t>
            </a:r>
          </a:p>
          <a:p>
            <a:pPr marL="0" indent="0">
              <a:buNone/>
            </a:pPr>
            <a:endParaRPr lang="en-US" dirty="0"/>
          </a:p>
        </p:txBody>
      </p:sp>
      <p:sp>
        <p:nvSpPr>
          <p:cNvPr id="5" name="Slide Number Placeholder 4"/>
          <p:cNvSpPr>
            <a:spLocks noGrp="1"/>
          </p:cNvSpPr>
          <p:nvPr>
            <p:ph type="sldNum" sz="quarter" idx="12"/>
          </p:nvPr>
        </p:nvSpPr>
        <p:spPr/>
        <p:txBody>
          <a:bodyPr/>
          <a:lstStyle/>
          <a:p>
            <a:fld id="{A72ADD85-6326-4B29-809E-F0CAF3AF196A}"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
            </a:r>
            <a:br>
              <a:rPr lang="en-US" sz="3200" dirty="0" smtClean="0"/>
            </a:br>
            <a:r>
              <a:rPr lang="en-US" sz="3200" dirty="0" smtClean="0"/>
              <a:t>Geospatial </a:t>
            </a:r>
            <a:r>
              <a:rPr lang="en-US" sz="3200" dirty="0"/>
              <a:t>Records - Identifying and Appraising </a:t>
            </a:r>
            <a:r>
              <a:rPr lang="en-US" dirty="0"/>
              <a:t/>
            </a:r>
            <a:br>
              <a:rPr lang="en-US" dirty="0"/>
            </a:br>
            <a:endParaRPr lang="en-US" dirty="0"/>
          </a:p>
        </p:txBody>
      </p:sp>
      <p:sp>
        <p:nvSpPr>
          <p:cNvPr id="3" name="Content Placeholder 2"/>
          <p:cNvSpPr>
            <a:spLocks noGrp="1"/>
          </p:cNvSpPr>
          <p:nvPr>
            <p:ph idx="1"/>
          </p:nvPr>
        </p:nvSpPr>
        <p:spPr>
          <a:xfrm>
            <a:off x="685800" y="1981200"/>
            <a:ext cx="4495800" cy="3962400"/>
          </a:xfrm>
        </p:spPr>
        <p:txBody>
          <a:bodyPr/>
          <a:lstStyle/>
          <a:p>
            <a:r>
              <a:rPr lang="en-US" sz="2000" dirty="0">
                <a:latin typeface="Arial" panose="020B0604020202020204" pitchFamily="34" charset="0"/>
                <a:cs typeface="Arial" panose="020B0604020202020204" pitchFamily="34" charset="0"/>
              </a:rPr>
              <a:t>Federal employees create records</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All records are scheduled</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Permanent records are identified for transfer to NARA</a:t>
            </a:r>
          </a:p>
          <a:p>
            <a:pPr marL="0" indent="0">
              <a:buFontTx/>
              <a:buNone/>
            </a:pPr>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Agencies transfer permanent records to NARA at specified intervals according to disposition instructions</a:t>
            </a:r>
          </a:p>
          <a:p>
            <a:endParaRPr lang="en-US" sz="2000" dirty="0"/>
          </a:p>
        </p:txBody>
      </p:sp>
      <p:sp>
        <p:nvSpPr>
          <p:cNvPr id="5" name="Slide Number Placeholder 4"/>
          <p:cNvSpPr>
            <a:spLocks noGrp="1"/>
          </p:cNvSpPr>
          <p:nvPr>
            <p:ph type="sldNum" sz="quarter" idx="12"/>
          </p:nvPr>
        </p:nvSpPr>
        <p:spPr/>
        <p:txBody>
          <a:bodyPr/>
          <a:lstStyle/>
          <a:p>
            <a:fld id="{A72ADD85-6326-4B29-809E-F0CAF3AF196A}" type="slidenum">
              <a:rPr lang="en-US" smtClean="0"/>
              <a:pPr/>
              <a:t>3</a:t>
            </a:fld>
            <a:endParaRPr lang="en-US"/>
          </a:p>
        </p:txBody>
      </p:sp>
      <p:pic>
        <p:nvPicPr>
          <p:cNvPr id="8" name="Picture 2" descr="Figure 1-2. The Records Life Cycle"/>
          <p:cNvPicPr>
            <a:picLocks noChangeAspect="1" noChangeArrowheads="1"/>
          </p:cNvPicPr>
          <p:nvPr/>
        </p:nvPicPr>
        <p:blipFill rotWithShape="1">
          <a:blip r:embed="rId3">
            <a:extLst>
              <a:ext uri="{28A0092B-C50C-407E-A947-70E740481C1C}">
                <a14:useLocalDpi xmlns:a14="http://schemas.microsoft.com/office/drawing/2010/main" val="0"/>
              </a:ext>
            </a:extLst>
          </a:blip>
          <a:srcRect l="5656" r="5935" b="13385"/>
          <a:stretch/>
        </p:blipFill>
        <p:spPr bwMode="auto">
          <a:xfrm>
            <a:off x="5181600" y="2590800"/>
            <a:ext cx="3377374" cy="2481729"/>
          </a:xfrm>
          <a:prstGeom prst="rect">
            <a:avLst/>
          </a:prstGeom>
          <a:noFill/>
        </p:spPr>
      </p:pic>
    </p:spTree>
    <p:extLst>
      <p:ext uri="{BB962C8B-B14F-4D97-AF65-F5344CB8AC3E}">
        <p14:creationId xmlns:p14="http://schemas.microsoft.com/office/powerpoint/2010/main" val="635517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3977CE7-493F-4471-8A90-0EAE748763B0}" type="slidenum">
              <a:rPr lang="en-US"/>
              <a:pPr/>
              <a:t>4</a:t>
            </a:fld>
            <a:endParaRPr lang="en-US"/>
          </a:p>
        </p:txBody>
      </p:sp>
      <p:sp>
        <p:nvSpPr>
          <p:cNvPr id="111618" name="Rectangle 2"/>
          <p:cNvSpPr>
            <a:spLocks noGrp="1" noChangeArrowheads="1"/>
          </p:cNvSpPr>
          <p:nvPr>
            <p:ph type="title"/>
          </p:nvPr>
        </p:nvSpPr>
        <p:spPr>
          <a:xfrm>
            <a:off x="685800" y="152400"/>
            <a:ext cx="7772400" cy="1143000"/>
          </a:xfrm>
          <a:ln/>
        </p:spPr>
        <p:txBody>
          <a:bodyPr/>
          <a:lstStyle/>
          <a:p>
            <a:r>
              <a:rPr lang="en-US" sz="3200" dirty="0" smtClean="0">
                <a:latin typeface="Arial" panose="020B0604020202020204" pitchFamily="34" charset="0"/>
                <a:cs typeface="Arial" panose="020B0604020202020204" pitchFamily="34" charset="0"/>
              </a:rPr>
              <a:t>Agency </a:t>
            </a:r>
            <a:r>
              <a:rPr lang="en-US" sz="3200" dirty="0">
                <a:latin typeface="Arial" panose="020B0604020202020204" pitchFamily="34" charset="0"/>
                <a:cs typeface="Arial" panose="020B0604020202020204" pitchFamily="34" charset="0"/>
              </a:rPr>
              <a:t>Services</a:t>
            </a:r>
            <a:br>
              <a:rPr lang="en-US" sz="3200" dirty="0">
                <a:latin typeface="Arial" panose="020B0604020202020204" pitchFamily="34" charset="0"/>
                <a:cs typeface="Arial" panose="020B0604020202020204" pitchFamily="34" charset="0"/>
              </a:rPr>
            </a:br>
            <a:r>
              <a:rPr lang="en-US" sz="3200" dirty="0">
                <a:solidFill>
                  <a:srgbClr val="3333CC"/>
                </a:solidFill>
                <a:latin typeface="Arial" panose="020B0604020202020204" pitchFamily="34" charset="0"/>
                <a:cs typeface="Arial" panose="020B0604020202020204" pitchFamily="34" charset="0"/>
              </a:rPr>
              <a:t>Approved Schedule</a:t>
            </a:r>
          </a:p>
        </p:txBody>
      </p:sp>
      <p:sp>
        <p:nvSpPr>
          <p:cNvPr id="111619" name="Rectangle 3"/>
          <p:cNvSpPr>
            <a:spLocks noGrp="1" noChangeArrowheads="1"/>
          </p:cNvSpPr>
          <p:nvPr>
            <p:ph type="body" idx="1"/>
          </p:nvPr>
        </p:nvSpPr>
        <p:spPr>
          <a:xfrm>
            <a:off x="685800" y="1295400"/>
            <a:ext cx="8229600" cy="4648200"/>
          </a:xfrm>
        </p:spPr>
        <p:txBody>
          <a:bodyPr/>
          <a:lstStyle/>
          <a:p>
            <a:pPr marL="609600" indent="-609600">
              <a:buFontTx/>
              <a:buNone/>
            </a:pPr>
            <a:endParaRPr lang="en-US" sz="2000" dirty="0"/>
          </a:p>
          <a:p>
            <a:pPr marL="609600" indent="-609600"/>
            <a:r>
              <a:rPr lang="en-US" sz="2400" dirty="0"/>
              <a:t>Agency Records Disposition </a:t>
            </a:r>
            <a:r>
              <a:rPr lang="en-US" sz="2400" dirty="0" smtClean="0"/>
              <a:t>Manuals</a:t>
            </a:r>
          </a:p>
          <a:p>
            <a:pPr marL="609600" indent="-609600"/>
            <a:endParaRPr lang="en-US" sz="2400" dirty="0" smtClean="0"/>
          </a:p>
          <a:p>
            <a:pPr marL="609600" indent="-609600"/>
            <a:r>
              <a:rPr lang="en-US" sz="2400" dirty="0" smtClean="0"/>
              <a:t>Legacy and New Schedules business objects in Electronic Records Archives</a:t>
            </a:r>
          </a:p>
          <a:p>
            <a:pPr marL="609600" indent="-609600"/>
            <a:endParaRPr lang="en-US" sz="2400" dirty="0"/>
          </a:p>
          <a:p>
            <a:pPr marL="609600" indent="-609600"/>
            <a:r>
              <a:rPr lang="en-US" sz="2400" dirty="0" smtClean="0"/>
              <a:t>Less than 30 schedules with imagery as considered historically permanent</a:t>
            </a:r>
          </a:p>
          <a:p>
            <a:pPr marL="609600" indent="-609600"/>
            <a:endParaRPr lang="en-US" sz="2400" dirty="0"/>
          </a:p>
          <a:p>
            <a:pPr marL="609600" indent="-609600"/>
            <a:r>
              <a:rPr lang="en-US" sz="2400" dirty="0" smtClean="0"/>
              <a:t>National Oceanic and Atmospheric Administration has 12; U.S. </a:t>
            </a:r>
            <a:r>
              <a:rPr lang="en-US" sz="2400" dirty="0"/>
              <a:t>Geological Survey has </a:t>
            </a:r>
            <a:r>
              <a:rPr lang="en-US" sz="2400" dirty="0" smtClean="0"/>
              <a:t>5</a:t>
            </a:r>
            <a:endParaRPr lang="en-US" sz="3200" dirty="0"/>
          </a:p>
          <a:p>
            <a:pPr marL="609600" indent="-609600"/>
            <a:endParaRPr lang="en-US" sz="3600" dirty="0"/>
          </a:p>
          <a:p>
            <a:pPr marL="990600" lvl="1" indent="-533400">
              <a:buFontTx/>
              <a:buNone/>
            </a:pPr>
            <a:endParaRPr lang="en-US" dirty="0"/>
          </a:p>
          <a:p>
            <a:pPr marL="990600" lvl="1" indent="-533400">
              <a:buFontTx/>
              <a:buNone/>
            </a:pPr>
            <a:endParaRPr lang="en-US" dirty="0"/>
          </a:p>
          <a:p>
            <a:pPr marL="609600" indent="-609600"/>
            <a:endParaRPr lang="en-US" dirty="0"/>
          </a:p>
          <a:p>
            <a:pPr marL="609600" indent="-609600"/>
            <a:endParaRPr lang="en-US" dirty="0"/>
          </a:p>
          <a:p>
            <a:pPr marL="990600" lvl="1" indent="-533400"/>
            <a:endParaRPr lang="en-US" sz="4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85800"/>
          </a:xfrm>
        </p:spPr>
        <p:txBody>
          <a:bodyPr/>
          <a:lstStyle/>
          <a:p>
            <a:r>
              <a:rPr lang="en-US" sz="3200" dirty="0" smtClean="0"/>
              <a:t>GIS Schedules</a:t>
            </a:r>
            <a:endParaRPr lang="en-US" sz="32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82117443"/>
              </p:ext>
            </p:extLst>
          </p:nvPr>
        </p:nvGraphicFramePr>
        <p:xfrm>
          <a:off x="1365250" y="1447801"/>
          <a:ext cx="6584994" cy="4640757"/>
        </p:xfrm>
        <a:graphic>
          <a:graphicData uri="http://schemas.openxmlformats.org/drawingml/2006/table">
            <a:tbl>
              <a:tblPr/>
              <a:tblGrid>
                <a:gridCol w="1073829"/>
                <a:gridCol w="939165"/>
                <a:gridCol w="4572000"/>
              </a:tblGrid>
              <a:tr h="533399">
                <a:tc>
                  <a:txBody>
                    <a:bodyPr/>
                    <a:lstStyle/>
                    <a:p>
                      <a:pPr algn="ctr" fontAlgn="b"/>
                      <a:r>
                        <a:rPr lang="en-US" sz="1400" b="1" dirty="0">
                          <a:solidFill>
                            <a:srgbClr val="000000"/>
                          </a:solidFill>
                          <a:effectLst/>
                          <a:latin typeface="+mn-lt"/>
                        </a:rPr>
                        <a:t>Schedule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1" dirty="0">
                          <a:solidFill>
                            <a:srgbClr val="000000"/>
                          </a:solidFill>
                          <a:effectLst/>
                          <a:latin typeface="+mn-lt"/>
                        </a:rPr>
                        <a:t>Item</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fontAlgn="b"/>
                      <a:r>
                        <a:rPr lang="en-US" sz="1400" b="1" dirty="0">
                          <a:solidFill>
                            <a:srgbClr val="000000"/>
                          </a:solidFill>
                          <a:effectLst/>
                          <a:latin typeface="+mn-lt"/>
                        </a:rPr>
                        <a:t>Item title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632638">
                <a:tc>
                  <a:txBody>
                    <a:bodyPr/>
                    <a:lstStyle/>
                    <a:p>
                      <a:pPr algn="ctr" fontAlgn="b"/>
                      <a:r>
                        <a:rPr lang="en-US" sz="1400">
                          <a:solidFill>
                            <a:schemeClr val="tx1"/>
                          </a:solidFill>
                          <a:effectLst/>
                          <a:latin typeface="+mn-lt"/>
                          <a:hlinkClick r:id="rId3"/>
                        </a:rPr>
                        <a:t>N1-022-05-001</a:t>
                      </a:r>
                      <a:endParaRPr lang="en-US" sz="1400">
                        <a:solidFill>
                          <a:schemeClr val="tx1"/>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dirty="0">
                          <a:solidFill>
                            <a:srgbClr val="000000"/>
                          </a:solidFill>
                          <a:effectLst/>
                          <a:latin typeface="+mn-lt"/>
                        </a:rPr>
                        <a:t>142-e and 142-f</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fontAlgn="b"/>
                      <a:r>
                        <a:rPr lang="en-US" sz="1400" dirty="0">
                          <a:solidFill>
                            <a:srgbClr val="000000"/>
                          </a:solidFill>
                          <a:effectLst/>
                          <a:latin typeface="+mn-lt"/>
                        </a:rPr>
                        <a:t>Historical Systems (GIS) and Documentation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61507">
                <a:tc>
                  <a:txBody>
                    <a:bodyPr/>
                    <a:lstStyle/>
                    <a:p>
                      <a:pPr algn="ctr" fontAlgn="b"/>
                      <a:r>
                        <a:rPr lang="en-US" sz="1400">
                          <a:solidFill>
                            <a:schemeClr val="tx1"/>
                          </a:solidFill>
                          <a:effectLst/>
                          <a:latin typeface="+mn-lt"/>
                          <a:hlinkClick r:id="rId4"/>
                        </a:rPr>
                        <a:t>N1-029-10-005</a:t>
                      </a:r>
                      <a:endParaRPr lang="en-US" sz="1400">
                        <a:solidFill>
                          <a:schemeClr val="tx1"/>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a:solidFill>
                            <a:srgbClr val="000000"/>
                          </a:solidFill>
                          <a:effectLst/>
                          <a:latin typeface="+mn-lt"/>
                        </a:rPr>
                        <a:t>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fontAlgn="b"/>
                      <a:r>
                        <a:rPr lang="en-US" sz="1400" dirty="0">
                          <a:solidFill>
                            <a:srgbClr val="000000"/>
                          </a:solidFill>
                          <a:effectLst/>
                          <a:latin typeface="+mn-lt"/>
                        </a:rPr>
                        <a:t>TIGER/Line Shapefiles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61507">
                <a:tc>
                  <a:txBody>
                    <a:bodyPr/>
                    <a:lstStyle/>
                    <a:p>
                      <a:pPr algn="ctr" fontAlgn="b"/>
                      <a:r>
                        <a:rPr lang="en-US" sz="1400">
                          <a:solidFill>
                            <a:schemeClr val="tx1"/>
                          </a:solidFill>
                          <a:effectLst/>
                          <a:latin typeface="+mn-lt"/>
                          <a:hlinkClick r:id="rId5"/>
                        </a:rPr>
                        <a:t>N1-049-94-001</a:t>
                      </a:r>
                      <a:endParaRPr lang="en-US" sz="1400">
                        <a:solidFill>
                          <a:schemeClr val="tx1"/>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a:solidFill>
                            <a:srgbClr val="000000"/>
                          </a:solidFill>
                          <a:effectLst/>
                          <a:latin typeface="+mn-lt"/>
                        </a:rPr>
                        <a:t>8-d1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fontAlgn="b"/>
                      <a:r>
                        <a:rPr lang="en-US" sz="1400" dirty="0">
                          <a:solidFill>
                            <a:srgbClr val="000000"/>
                          </a:solidFill>
                          <a:effectLst/>
                          <a:latin typeface="+mn-lt"/>
                        </a:rPr>
                        <a:t>Geographic Coordinate Data Base (GCDB) Master Data Files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61507">
                <a:tc>
                  <a:txBody>
                    <a:bodyPr/>
                    <a:lstStyle/>
                    <a:p>
                      <a:pPr algn="ctr" fontAlgn="b"/>
                      <a:r>
                        <a:rPr lang="en-US" sz="1400">
                          <a:solidFill>
                            <a:schemeClr val="tx1"/>
                          </a:solidFill>
                          <a:effectLst/>
                          <a:latin typeface="+mn-lt"/>
                          <a:hlinkClick r:id="rId6"/>
                        </a:rPr>
                        <a:t>N1-049-98-002</a:t>
                      </a:r>
                      <a:endParaRPr lang="en-US" sz="1400">
                        <a:solidFill>
                          <a:schemeClr val="tx1"/>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a:solidFill>
                            <a:srgbClr val="000000"/>
                          </a:solidFill>
                          <a:effectLst/>
                          <a:latin typeface="+mn-lt"/>
                        </a:rPr>
                        <a:t>52-b</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fontAlgn="b"/>
                      <a:r>
                        <a:rPr lang="en-US" sz="1400" dirty="0">
                          <a:solidFill>
                            <a:srgbClr val="000000"/>
                          </a:solidFill>
                          <a:effectLst/>
                          <a:latin typeface="+mn-lt"/>
                        </a:rPr>
                        <a:t>Geographic Information System</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61507">
                <a:tc>
                  <a:txBody>
                    <a:bodyPr/>
                    <a:lstStyle/>
                    <a:p>
                      <a:pPr algn="ctr" fontAlgn="b"/>
                      <a:r>
                        <a:rPr lang="en-US" sz="1400">
                          <a:solidFill>
                            <a:schemeClr val="tx1"/>
                          </a:solidFill>
                          <a:effectLst/>
                          <a:latin typeface="+mn-lt"/>
                          <a:hlinkClick r:id="rId7"/>
                        </a:rPr>
                        <a:t>N1-057-08-005</a:t>
                      </a:r>
                      <a:endParaRPr lang="en-US" sz="1400">
                        <a:solidFill>
                          <a:schemeClr val="tx1"/>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a:solidFill>
                            <a:srgbClr val="000000"/>
                          </a:solidFill>
                          <a:effectLst/>
                          <a:latin typeface="+mn-lt"/>
                        </a:rPr>
                        <a:t>1703-01c</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fontAlgn="b"/>
                      <a:r>
                        <a:rPr lang="en-US" sz="1400" dirty="0">
                          <a:solidFill>
                            <a:srgbClr val="000000"/>
                          </a:solidFill>
                          <a:effectLst/>
                          <a:latin typeface="+mn-lt"/>
                        </a:rPr>
                        <a:t>Geospatial Data Architecture (GDA) System - Master File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61507">
                <a:tc>
                  <a:txBody>
                    <a:bodyPr/>
                    <a:lstStyle/>
                    <a:p>
                      <a:pPr algn="ctr" fontAlgn="b"/>
                      <a:r>
                        <a:rPr lang="en-US" sz="1400">
                          <a:solidFill>
                            <a:schemeClr val="tx1"/>
                          </a:solidFill>
                          <a:effectLst/>
                          <a:latin typeface="+mn-lt"/>
                          <a:hlinkClick r:id="rId7"/>
                        </a:rPr>
                        <a:t>N1-057-08-005</a:t>
                      </a:r>
                      <a:endParaRPr lang="en-US" sz="1400">
                        <a:solidFill>
                          <a:schemeClr val="tx1"/>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a:solidFill>
                            <a:srgbClr val="000000"/>
                          </a:solidFill>
                          <a:effectLst/>
                          <a:latin typeface="+mn-lt"/>
                        </a:rPr>
                        <a:t>1710-11b</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fontAlgn="b"/>
                      <a:r>
                        <a:rPr lang="en-US" sz="1400" dirty="0">
                          <a:solidFill>
                            <a:srgbClr val="000000"/>
                          </a:solidFill>
                          <a:effectLst/>
                          <a:latin typeface="+mn-lt"/>
                        </a:rPr>
                        <a:t>The National Atlas of the United States of America - Data Contained / Master File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61507">
                <a:tc>
                  <a:txBody>
                    <a:bodyPr/>
                    <a:lstStyle/>
                    <a:p>
                      <a:pPr algn="ctr" fontAlgn="b"/>
                      <a:r>
                        <a:rPr lang="en-US" sz="1400">
                          <a:solidFill>
                            <a:schemeClr val="tx1"/>
                          </a:solidFill>
                          <a:effectLst/>
                          <a:latin typeface="+mn-lt"/>
                          <a:hlinkClick r:id="rId8"/>
                        </a:rPr>
                        <a:t>N1-075-06-010</a:t>
                      </a:r>
                      <a:endParaRPr lang="en-US" sz="1400">
                        <a:solidFill>
                          <a:schemeClr val="tx1"/>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a:solidFill>
                            <a:srgbClr val="000000"/>
                          </a:solidFill>
                          <a:effectLst/>
                          <a:latin typeface="+mn-lt"/>
                        </a:rPr>
                        <a:t>1b and 1d</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fontAlgn="b"/>
                      <a:r>
                        <a:rPr lang="en-US" sz="1400" dirty="0">
                          <a:solidFill>
                            <a:srgbClr val="000000"/>
                          </a:solidFill>
                          <a:effectLst/>
                          <a:latin typeface="+mn-lt"/>
                        </a:rPr>
                        <a:t>Geographic Information System Master Data Files and Documentation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61507">
                <a:tc>
                  <a:txBody>
                    <a:bodyPr/>
                    <a:lstStyle/>
                    <a:p>
                      <a:pPr algn="ctr" fontAlgn="b"/>
                      <a:r>
                        <a:rPr lang="en-US" sz="1400">
                          <a:solidFill>
                            <a:schemeClr val="tx1"/>
                          </a:solidFill>
                          <a:effectLst/>
                          <a:latin typeface="+mn-lt"/>
                          <a:hlinkClick r:id="rId9"/>
                        </a:rPr>
                        <a:t>N1-305-91-001</a:t>
                      </a:r>
                      <a:endParaRPr lang="en-US" sz="1400">
                        <a:solidFill>
                          <a:schemeClr val="tx1"/>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a:solidFill>
                            <a:srgbClr val="000000"/>
                          </a:solidFill>
                          <a:effectLst/>
                          <a:latin typeface="+mn-lt"/>
                        </a:rPr>
                        <a:t>ED27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fontAlgn="b"/>
                      <a:r>
                        <a:rPr lang="en-US" sz="1400" dirty="0">
                          <a:solidFill>
                            <a:srgbClr val="000000"/>
                          </a:solidFill>
                          <a:effectLst/>
                          <a:latin typeface="+mn-lt"/>
                        </a:rPr>
                        <a:t>Geographic Information System (GIS)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61507">
                <a:tc>
                  <a:txBody>
                    <a:bodyPr/>
                    <a:lstStyle/>
                    <a:p>
                      <a:pPr algn="ctr" fontAlgn="b"/>
                      <a:r>
                        <a:rPr lang="en-US" sz="1400" dirty="0">
                          <a:solidFill>
                            <a:schemeClr val="tx1"/>
                          </a:solidFill>
                          <a:effectLst/>
                          <a:latin typeface="+mn-lt"/>
                          <a:hlinkClick r:id="rId10"/>
                        </a:rPr>
                        <a:t>N1-399-08-011</a:t>
                      </a:r>
                      <a:endParaRPr lang="en-US" sz="1400" dirty="0">
                        <a:solidFill>
                          <a:schemeClr val="tx1"/>
                        </a:solidFill>
                        <a:effectLst/>
                        <a:latin typeface="+mn-lt"/>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a:solidFill>
                            <a:srgbClr val="000000"/>
                          </a:solidFill>
                          <a:effectLst/>
                          <a:latin typeface="+mn-lt"/>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fontAlgn="b"/>
                      <a:r>
                        <a:rPr lang="en-US" sz="1400" dirty="0">
                          <a:solidFill>
                            <a:srgbClr val="000000"/>
                          </a:solidFill>
                          <a:effectLst/>
                          <a:latin typeface="+mn-lt"/>
                        </a:rPr>
                        <a:t>Master file - Primary Layer</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
        <p:nvSpPr>
          <p:cNvPr id="5" name="Slide Number Placeholder 4"/>
          <p:cNvSpPr>
            <a:spLocks noGrp="1"/>
          </p:cNvSpPr>
          <p:nvPr>
            <p:ph type="sldNum" sz="quarter" idx="12"/>
          </p:nvPr>
        </p:nvSpPr>
        <p:spPr/>
        <p:txBody>
          <a:bodyPr/>
          <a:lstStyle/>
          <a:p>
            <a:fld id="{A72ADD85-6326-4B29-809E-F0CAF3AF196A}" type="slidenum">
              <a:rPr lang="en-US" smtClean="0"/>
              <a:pPr/>
              <a:t>5</a:t>
            </a:fld>
            <a:endParaRPr lang="en-US"/>
          </a:p>
        </p:txBody>
      </p:sp>
    </p:spTree>
    <p:extLst>
      <p:ext uri="{BB962C8B-B14F-4D97-AF65-F5344CB8AC3E}">
        <p14:creationId xmlns:p14="http://schemas.microsoft.com/office/powerpoint/2010/main" val="3871541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Electronic Transfer Formats - Geospatial</a:t>
            </a:r>
          </a:p>
        </p:txBody>
      </p:sp>
      <p:sp>
        <p:nvSpPr>
          <p:cNvPr id="5" name="Slide Number Placeholder 4"/>
          <p:cNvSpPr>
            <a:spLocks noGrp="1"/>
          </p:cNvSpPr>
          <p:nvPr>
            <p:ph type="sldNum" sz="quarter" idx="12"/>
          </p:nvPr>
        </p:nvSpPr>
        <p:spPr/>
        <p:txBody>
          <a:bodyPr/>
          <a:lstStyle/>
          <a:p>
            <a:fld id="{A72ADD85-6326-4B29-809E-F0CAF3AF196A}" type="slidenum">
              <a:rPr lang="en-US" smtClean="0"/>
              <a:pPr/>
              <a:t>6</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384965756"/>
              </p:ext>
            </p:extLst>
          </p:nvPr>
        </p:nvGraphicFramePr>
        <p:xfrm>
          <a:off x="566988" y="2362200"/>
          <a:ext cx="8010024" cy="3555024"/>
        </p:xfrm>
        <a:graphic>
          <a:graphicData uri="http://schemas.openxmlformats.org/drawingml/2006/table">
            <a:tbl>
              <a:tblPr>
                <a:tableStyleId>{5940675A-B579-460E-94D1-54222C63F5DA}</a:tableStyleId>
              </a:tblPr>
              <a:tblGrid>
                <a:gridCol w="1758592"/>
                <a:gridCol w="1915178"/>
                <a:gridCol w="4336254"/>
              </a:tblGrid>
              <a:tr h="315470">
                <a:tc gridSpan="3">
                  <a:txBody>
                    <a:bodyPr/>
                    <a:lstStyle/>
                    <a:p>
                      <a:pPr algn="ctr" fontAlgn="b"/>
                      <a:r>
                        <a:rPr lang="en-US" sz="1800" b="1" u="none" strike="noStrike" dirty="0">
                          <a:effectLst/>
                        </a:rPr>
                        <a:t>Digital Format</a:t>
                      </a:r>
                      <a:endParaRPr lang="en-US" sz="1800" b="1" i="0" u="none" strike="noStrike" dirty="0">
                        <a:solidFill>
                          <a:srgbClr val="000000"/>
                        </a:solidFill>
                        <a:effectLst/>
                        <a:latin typeface="Times New Roman" panose="02020603050405020304" pitchFamily="18" charset="0"/>
                      </a:endParaRPr>
                    </a:p>
                  </a:txBody>
                  <a:tcPr marL="7144" marR="7144" marT="7144" marB="0" anchor="b"/>
                </a:tc>
                <a:tc hMerge="1">
                  <a:txBody>
                    <a:bodyPr/>
                    <a:lstStyle/>
                    <a:p>
                      <a:endParaRPr lang="en-US"/>
                    </a:p>
                  </a:txBody>
                  <a:tcPr/>
                </a:tc>
                <a:tc hMerge="1">
                  <a:txBody>
                    <a:bodyPr/>
                    <a:lstStyle/>
                    <a:p>
                      <a:endParaRPr lang="en-US"/>
                    </a:p>
                  </a:txBody>
                  <a:tcPr/>
                </a:tc>
              </a:tr>
              <a:tr h="315470">
                <a:tc rowSpan="9">
                  <a:txBody>
                    <a:bodyPr/>
                    <a:lstStyle/>
                    <a:p>
                      <a:pPr algn="ctr" fontAlgn="ctr"/>
                      <a:r>
                        <a:rPr lang="en-US" sz="1800" u="none" strike="noStrike" dirty="0">
                          <a:effectLst/>
                          <a:latin typeface="Arial" panose="020B0604020202020204" pitchFamily="34" charset="0"/>
                          <a:cs typeface="Arial" panose="020B0604020202020204" pitchFamily="34" charset="0"/>
                        </a:rPr>
                        <a:t>Geospatial data (digital cartographic data files and aerial photography)</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ctr"/>
                </a:tc>
                <a:tc rowSpan="4">
                  <a:txBody>
                    <a:bodyPr/>
                    <a:lstStyle/>
                    <a:p>
                      <a:pPr algn="ctr" fontAlgn="ctr"/>
                      <a:r>
                        <a:rPr lang="en-US" sz="1800" b="1" u="none" strike="noStrike" dirty="0">
                          <a:solidFill>
                            <a:srgbClr val="00B050"/>
                          </a:solidFill>
                          <a:effectLst/>
                          <a:latin typeface="Arial" panose="020B0604020202020204" pitchFamily="34" charset="0"/>
                          <a:cs typeface="Arial" panose="020B0604020202020204" pitchFamily="34" charset="0"/>
                        </a:rPr>
                        <a:t>Preferred</a:t>
                      </a:r>
                      <a:endParaRPr lang="en-US" sz="1800" b="1" i="0" u="none" strike="noStrike" dirty="0">
                        <a:solidFill>
                          <a:srgbClr val="00B050"/>
                        </a:solidFill>
                        <a:effectLst/>
                        <a:latin typeface="Arial" panose="020B0604020202020204" pitchFamily="34" charset="0"/>
                        <a:cs typeface="Arial" panose="020B0604020202020204" pitchFamily="34" charset="0"/>
                      </a:endParaRPr>
                    </a:p>
                  </a:txBody>
                  <a:tcPr marL="7144" marR="7144" marT="7144" marB="0" anchor="ctr">
                    <a:lnB w="12700" cap="flat" cmpd="sng" algn="ctr">
                      <a:solidFill>
                        <a:schemeClr val="tx1"/>
                      </a:solidFill>
                      <a:prstDash val="solid"/>
                      <a:round/>
                      <a:headEnd type="none" w="med" len="med"/>
                      <a:tailEnd type="none" w="med" len="med"/>
                    </a:lnB>
                  </a:tcPr>
                </a:tc>
                <a:tc>
                  <a:txBody>
                    <a:bodyPr/>
                    <a:lstStyle/>
                    <a:p>
                      <a:pPr algn="l" fontAlgn="b"/>
                      <a:r>
                        <a:rPr lang="en-US" sz="1500" u="none" strike="noStrike" dirty="0">
                          <a:effectLst/>
                          <a:latin typeface="Arial" panose="020B0604020202020204" pitchFamily="34" charset="0"/>
                          <a:cs typeface="Arial" panose="020B0604020202020204" pitchFamily="34" charset="0"/>
                        </a:rPr>
                        <a:t>Geospatial Tagged Image File </a:t>
                      </a:r>
                      <a:r>
                        <a:rPr lang="en-US" sz="1500" u="none" strike="noStrike" dirty="0" smtClean="0">
                          <a:effectLst/>
                          <a:latin typeface="Arial" panose="020B0604020202020204" pitchFamily="34" charset="0"/>
                          <a:cs typeface="Arial" panose="020B0604020202020204" pitchFamily="34" charset="0"/>
                        </a:rPr>
                        <a:t>Format (GeoTIFF)</a:t>
                      </a:r>
                      <a:endParaRPr lang="en-US" sz="1500" b="0" i="0" u="none" strike="noStrike" dirty="0">
                        <a:solidFill>
                          <a:srgbClr val="00B050"/>
                        </a:solidFill>
                        <a:effectLst/>
                        <a:latin typeface="Arial" panose="020B0604020202020204" pitchFamily="34" charset="0"/>
                        <a:cs typeface="Arial" panose="020B0604020202020204" pitchFamily="34" charset="0"/>
                      </a:endParaRPr>
                    </a:p>
                  </a:txBody>
                  <a:tcPr marL="7144" marR="7144" marT="7144" marB="0" anchor="b"/>
                </a:tc>
              </a:tr>
              <a:tr h="315470">
                <a:tc vMerge="1">
                  <a:txBody>
                    <a:bodyPr/>
                    <a:lstStyle/>
                    <a:p>
                      <a:endParaRPr lang="en-US"/>
                    </a:p>
                  </a:txBody>
                  <a:tcPr/>
                </a:tc>
                <a:tc vMerge="1">
                  <a:txBody>
                    <a:bodyPr/>
                    <a:lstStyle/>
                    <a:p>
                      <a:endParaRPr lang="en-US"/>
                    </a:p>
                  </a:txBody>
                  <a:tcPr/>
                </a:tc>
                <a:tc>
                  <a:txBody>
                    <a:bodyPr/>
                    <a:lstStyle/>
                    <a:p>
                      <a:pPr algn="l" fontAlgn="b"/>
                      <a:r>
                        <a:rPr lang="en-US" sz="1500" u="none" strike="noStrike" dirty="0">
                          <a:effectLst/>
                          <a:latin typeface="Arial" panose="020B0604020202020204" pitchFamily="34" charset="0"/>
                          <a:cs typeface="Arial" panose="020B0604020202020204" pitchFamily="34" charset="0"/>
                        </a:rPr>
                        <a:t>Geographic Markup </a:t>
                      </a:r>
                      <a:r>
                        <a:rPr lang="en-US" sz="1500" u="none" strike="noStrike" dirty="0" smtClean="0">
                          <a:effectLst/>
                          <a:latin typeface="Arial" panose="020B0604020202020204" pitchFamily="34" charset="0"/>
                          <a:cs typeface="Arial" panose="020B0604020202020204" pitchFamily="34" charset="0"/>
                        </a:rPr>
                        <a:t>Language (GML)</a:t>
                      </a:r>
                      <a:endParaRPr lang="en-US" sz="1500" b="0" i="0" u="none" strike="noStrike" dirty="0">
                        <a:solidFill>
                          <a:srgbClr val="00B050"/>
                        </a:solidFill>
                        <a:effectLst/>
                        <a:latin typeface="Arial" panose="020B0604020202020204" pitchFamily="34" charset="0"/>
                        <a:cs typeface="Arial" panose="020B0604020202020204" pitchFamily="34" charset="0"/>
                      </a:endParaRPr>
                    </a:p>
                  </a:txBody>
                  <a:tcPr marL="7144" marR="7144" marT="7144" marB="0" anchor="b"/>
                </a:tc>
              </a:tr>
              <a:tr h="464344">
                <a:tc vMerge="1">
                  <a:txBody>
                    <a:bodyPr/>
                    <a:lstStyle/>
                    <a:p>
                      <a:endParaRPr lang="en-US"/>
                    </a:p>
                  </a:txBody>
                  <a:tcPr/>
                </a:tc>
                <a:tc vMerge="1">
                  <a:txBody>
                    <a:bodyPr/>
                    <a:lstStyle/>
                    <a:p>
                      <a:endParaRPr lang="en-US"/>
                    </a:p>
                  </a:txBody>
                  <a:tcPr/>
                </a:tc>
                <a:tc>
                  <a:txBody>
                    <a:bodyPr/>
                    <a:lstStyle/>
                    <a:p>
                      <a:pPr algn="l" fontAlgn="b"/>
                      <a:r>
                        <a:rPr lang="en-US" sz="1500" u="none" strike="noStrike" dirty="0">
                          <a:effectLst/>
                          <a:latin typeface="Arial" panose="020B0604020202020204" pitchFamily="34" charset="0"/>
                          <a:cs typeface="Arial" panose="020B0604020202020204" pitchFamily="34" charset="0"/>
                        </a:rPr>
                        <a:t>Topologically Integrated Geographic Encoding and Referencing (TIGER) Files</a:t>
                      </a:r>
                      <a:endParaRPr lang="en-US" sz="1500" b="0" i="0" u="none" strike="noStrike" dirty="0">
                        <a:solidFill>
                          <a:srgbClr val="00B050"/>
                        </a:solidFill>
                        <a:effectLst/>
                        <a:latin typeface="Arial" panose="020B0604020202020204" pitchFamily="34" charset="0"/>
                        <a:cs typeface="Arial" panose="020B0604020202020204" pitchFamily="34" charset="0"/>
                      </a:endParaRPr>
                    </a:p>
                  </a:txBody>
                  <a:tcPr marL="7144" marR="7144" marT="7144" marB="0" anchor="b"/>
                </a:tc>
              </a:tr>
              <a:tr h="418046">
                <a:tc vMerge="1">
                  <a:txBody>
                    <a:bodyPr/>
                    <a:lstStyle/>
                    <a:p>
                      <a:endParaRPr lang="en-US"/>
                    </a:p>
                  </a:txBody>
                  <a:tcPr/>
                </a:tc>
                <a:tc vMerge="1">
                  <a:txBody>
                    <a:bodyPr/>
                    <a:lstStyle/>
                    <a:p>
                      <a:endParaRPr lang="en-US"/>
                    </a:p>
                  </a:txBody>
                  <a:tcPr/>
                </a:tc>
                <a:tc>
                  <a:txBody>
                    <a:bodyPr/>
                    <a:lstStyle/>
                    <a:p>
                      <a:pPr algn="l" fontAlgn="b"/>
                      <a:r>
                        <a:rPr lang="en-US" sz="1500" u="none" strike="noStrike" dirty="0">
                          <a:effectLst/>
                          <a:latin typeface="Arial" panose="020B0604020202020204" pitchFamily="34" charset="0"/>
                          <a:cs typeface="Arial" panose="020B0604020202020204" pitchFamily="34" charset="0"/>
                        </a:rPr>
                        <a:t>Keyhole Markup </a:t>
                      </a:r>
                      <a:r>
                        <a:rPr lang="en-US" sz="1500" u="none" strike="noStrike" dirty="0" smtClean="0">
                          <a:effectLst/>
                          <a:latin typeface="Arial" panose="020B0604020202020204" pitchFamily="34" charset="0"/>
                          <a:cs typeface="Arial" panose="020B0604020202020204" pitchFamily="34" charset="0"/>
                        </a:rPr>
                        <a:t>Language (KML)</a:t>
                      </a:r>
                      <a:endParaRPr lang="en-US" sz="1500" b="0" i="0" u="none" strike="noStrike" dirty="0">
                        <a:solidFill>
                          <a:srgbClr val="00B050"/>
                        </a:solidFill>
                        <a:effectLst/>
                        <a:latin typeface="Arial" panose="020B0604020202020204" pitchFamily="34" charset="0"/>
                        <a:cs typeface="Arial" panose="020B0604020202020204" pitchFamily="34" charset="0"/>
                      </a:endParaRPr>
                    </a:p>
                  </a:txBody>
                  <a:tcPr marL="7144" marR="7144" marT="7144" marB="0" anchor="b"/>
                </a:tc>
              </a:tr>
              <a:tr h="315470">
                <a:tc vMerge="1">
                  <a:txBody>
                    <a:bodyPr/>
                    <a:lstStyle/>
                    <a:p>
                      <a:endParaRPr lang="en-US"/>
                    </a:p>
                  </a:txBody>
                  <a:tcPr/>
                </a:tc>
                <a:tc rowSpan="4">
                  <a:txBody>
                    <a:bodyPr/>
                    <a:lstStyle/>
                    <a:p>
                      <a:pPr algn="ctr" fontAlgn="ctr"/>
                      <a:r>
                        <a:rPr lang="en-US" sz="1800" b="1" u="none" strike="noStrike" dirty="0">
                          <a:solidFill>
                            <a:schemeClr val="tx1"/>
                          </a:solidFill>
                          <a:effectLst/>
                          <a:latin typeface="Arial" panose="020B0604020202020204" pitchFamily="34" charset="0"/>
                          <a:cs typeface="Arial" panose="020B0604020202020204" pitchFamily="34" charset="0"/>
                        </a:rPr>
                        <a:t>Acceptable</a:t>
                      </a:r>
                      <a:endParaRPr lang="en-US" sz="1800" b="1" i="0" u="none" strike="noStrike" dirty="0">
                        <a:solidFill>
                          <a:schemeClr val="tx1"/>
                        </a:solidFill>
                        <a:effectLst/>
                        <a:latin typeface="Arial" panose="020B0604020202020204" pitchFamily="34" charset="0"/>
                        <a:cs typeface="Arial" panose="020B0604020202020204" pitchFamily="34" charset="0"/>
                      </a:endParaRPr>
                    </a:p>
                  </a:txBody>
                  <a:tcPr marL="7144" marR="7144" marT="714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500" u="none" strike="noStrike" dirty="0">
                          <a:effectLst/>
                          <a:latin typeface="Arial" panose="020B0604020202020204" pitchFamily="34" charset="0"/>
                          <a:cs typeface="Arial" panose="020B0604020202020204" pitchFamily="34" charset="0"/>
                        </a:rPr>
                        <a:t>Vector Product Format</a:t>
                      </a:r>
                      <a:endParaRPr lang="en-US" sz="1500" b="0"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b">
                    <a:lnL w="12700" cap="flat" cmpd="sng" algn="ctr">
                      <a:solidFill>
                        <a:schemeClr val="tx1"/>
                      </a:solidFill>
                      <a:prstDash val="solid"/>
                      <a:round/>
                      <a:headEnd type="none" w="med" len="med"/>
                      <a:tailEnd type="none" w="med" len="med"/>
                    </a:lnL>
                  </a:tcPr>
                </a:tc>
              </a:tr>
              <a:tr h="315470">
                <a:tc vMerge="1">
                  <a:txBody>
                    <a:bodyPr/>
                    <a:lstStyle/>
                    <a:p>
                      <a:endParaRPr lang="en-US"/>
                    </a:p>
                  </a:txBody>
                  <a:tcPr/>
                </a:tc>
                <a:tc vMerge="1">
                  <a:txBody>
                    <a:bodyPr/>
                    <a:lstStyle/>
                    <a:p>
                      <a:endParaRPr lang="en-US"/>
                    </a:p>
                  </a:txBody>
                  <a:tcPr/>
                </a:tc>
                <a:tc>
                  <a:txBody>
                    <a:bodyPr/>
                    <a:lstStyle/>
                    <a:p>
                      <a:pPr algn="l" fontAlgn="b"/>
                      <a:r>
                        <a:rPr lang="en-US" sz="1500" u="none" strike="noStrike" dirty="0">
                          <a:effectLst/>
                          <a:latin typeface="Arial" panose="020B0604020202020204" pitchFamily="34" charset="0"/>
                          <a:cs typeface="Arial" panose="020B0604020202020204" pitchFamily="34" charset="0"/>
                        </a:rPr>
                        <a:t>ESRI ARC/INFO Interchange File Format</a:t>
                      </a:r>
                      <a:endParaRPr lang="en-US" sz="1500" b="0"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b">
                    <a:lnL w="12700" cap="flat" cmpd="sng" algn="ctr">
                      <a:solidFill>
                        <a:schemeClr val="tx1"/>
                      </a:solidFill>
                      <a:prstDash val="solid"/>
                      <a:round/>
                      <a:headEnd type="none" w="med" len="med"/>
                      <a:tailEnd type="none" w="med" len="med"/>
                    </a:lnL>
                  </a:tcPr>
                </a:tc>
              </a:tr>
              <a:tr h="315470">
                <a:tc vMerge="1">
                  <a:txBody>
                    <a:bodyPr/>
                    <a:lstStyle/>
                    <a:p>
                      <a:endParaRPr lang="en-US"/>
                    </a:p>
                  </a:txBody>
                  <a:tcPr/>
                </a:tc>
                <a:tc vMerge="1">
                  <a:txBody>
                    <a:bodyPr/>
                    <a:lstStyle/>
                    <a:p>
                      <a:endParaRPr lang="en-US"/>
                    </a:p>
                  </a:txBody>
                  <a:tcPr/>
                </a:tc>
                <a:tc>
                  <a:txBody>
                    <a:bodyPr/>
                    <a:lstStyle/>
                    <a:p>
                      <a:pPr algn="l" fontAlgn="b"/>
                      <a:r>
                        <a:rPr lang="en-US" sz="1500" u="none" strike="noStrike" dirty="0">
                          <a:effectLst/>
                          <a:latin typeface="Arial" panose="020B0604020202020204" pitchFamily="34" charset="0"/>
                          <a:cs typeface="Arial" panose="020B0604020202020204" pitchFamily="34" charset="0"/>
                        </a:rPr>
                        <a:t>TerraGo Geospatial PDF</a:t>
                      </a:r>
                      <a:endParaRPr lang="en-US" sz="1500" b="0"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b">
                    <a:lnL w="12700" cap="flat" cmpd="sng" algn="ctr">
                      <a:solidFill>
                        <a:schemeClr val="tx1"/>
                      </a:solidFill>
                      <a:prstDash val="solid"/>
                      <a:round/>
                      <a:headEnd type="none" w="med" len="med"/>
                      <a:tailEnd type="none" w="med" len="med"/>
                    </a:lnL>
                  </a:tcPr>
                </a:tc>
              </a:tr>
              <a:tr h="315470">
                <a:tc vMerge="1">
                  <a:txBody>
                    <a:bodyPr/>
                    <a:lstStyle/>
                    <a:p>
                      <a:endParaRPr lang="en-US"/>
                    </a:p>
                  </a:txBody>
                  <a:tcPr/>
                </a:tc>
                <a:tc vMerge="1">
                  <a:txBody>
                    <a:bodyPr/>
                    <a:lstStyle/>
                    <a:p>
                      <a:endParaRPr lang="en-US"/>
                    </a:p>
                  </a:txBody>
                  <a:tcPr/>
                </a:tc>
                <a:tc>
                  <a:txBody>
                    <a:bodyPr/>
                    <a:lstStyle/>
                    <a:p>
                      <a:pPr algn="l" fontAlgn="b"/>
                      <a:r>
                        <a:rPr lang="en-US" sz="1500" u="none" strike="noStrike" dirty="0">
                          <a:effectLst/>
                          <a:latin typeface="Arial" panose="020B0604020202020204" pitchFamily="34" charset="0"/>
                          <a:cs typeface="Arial" panose="020B0604020202020204" pitchFamily="34" charset="0"/>
                        </a:rPr>
                        <a:t>ESRI Shapefile (Compound</a:t>
                      </a:r>
                      <a:r>
                        <a:rPr lang="en-US" sz="1500" u="none" strike="noStrike" dirty="0" smtClean="0">
                          <a:effectLst/>
                          <a:latin typeface="Arial" panose="020B0604020202020204" pitchFamily="34" charset="0"/>
                          <a:cs typeface="Arial" panose="020B0604020202020204" pitchFamily="34" charset="0"/>
                        </a:rPr>
                        <a:t>) (SHP)</a:t>
                      </a:r>
                      <a:endParaRPr lang="en-US" sz="1500" b="0"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b">
                    <a:lnL w="12700" cap="flat" cmpd="sng" algn="ctr">
                      <a:solidFill>
                        <a:schemeClr val="tx1"/>
                      </a:solidFill>
                      <a:prstDash val="solid"/>
                      <a:round/>
                      <a:headEnd type="none" w="med" len="med"/>
                      <a:tailEnd type="none" w="med" len="med"/>
                    </a:lnL>
                  </a:tcPr>
                </a:tc>
              </a:tr>
              <a:tr h="464344">
                <a:tc vMerge="1">
                  <a:txBody>
                    <a:bodyPr/>
                    <a:lstStyle/>
                    <a:p>
                      <a:endParaRPr lang="en-US"/>
                    </a:p>
                  </a:txBody>
                  <a:tcPr/>
                </a:tc>
                <a:tc>
                  <a:txBody>
                    <a:bodyPr/>
                    <a:lstStyle/>
                    <a:p>
                      <a:pPr algn="ctr" fontAlgn="b"/>
                      <a:r>
                        <a:rPr lang="en-US" sz="1500" b="1" u="none" strike="noStrike" dirty="0">
                          <a:solidFill>
                            <a:schemeClr val="bg1">
                              <a:lumMod val="50000"/>
                            </a:schemeClr>
                          </a:solidFill>
                          <a:effectLst/>
                          <a:latin typeface="Arial" panose="020B0604020202020204" pitchFamily="34" charset="0"/>
                          <a:cs typeface="Arial" panose="020B0604020202020204" pitchFamily="34" charset="0"/>
                        </a:rPr>
                        <a:t>Acceptable Imminent Transfer</a:t>
                      </a:r>
                      <a:endParaRPr lang="en-US" sz="1500" b="1" i="0" u="none" strike="noStrike" dirty="0">
                        <a:solidFill>
                          <a:schemeClr val="bg1">
                            <a:lumMod val="50000"/>
                          </a:schemeClr>
                        </a:solidFill>
                        <a:effectLst/>
                        <a:latin typeface="Arial" panose="020B0604020202020204" pitchFamily="34" charset="0"/>
                        <a:cs typeface="Arial" panose="020B0604020202020204" pitchFamily="34" charset="0"/>
                      </a:endParaRPr>
                    </a:p>
                  </a:txBody>
                  <a:tcPr marL="7144" marR="7144" marT="7144" marB="0" anchor="b">
                    <a:lnT w="12700" cap="flat" cmpd="sng" algn="ctr">
                      <a:solidFill>
                        <a:schemeClr val="tx1"/>
                      </a:solidFill>
                      <a:prstDash val="solid"/>
                      <a:round/>
                      <a:headEnd type="none" w="med" len="med"/>
                      <a:tailEnd type="none" w="med" len="med"/>
                    </a:lnT>
                  </a:tcPr>
                </a:tc>
                <a:tc>
                  <a:txBody>
                    <a:bodyPr/>
                    <a:lstStyle/>
                    <a:p>
                      <a:pPr algn="l" fontAlgn="b"/>
                      <a:r>
                        <a:rPr lang="en-US" sz="1500" u="none" strike="noStrike" dirty="0">
                          <a:effectLst/>
                          <a:latin typeface="Arial" panose="020B0604020202020204" pitchFamily="34" charset="0"/>
                          <a:cs typeface="Arial" panose="020B0604020202020204" pitchFamily="34" charset="0"/>
                        </a:rPr>
                        <a:t>Spatial Data Transfer Standard (SDTS)</a:t>
                      </a:r>
                      <a:endParaRPr lang="en-US" sz="1500" b="0" i="0" u="none" strike="noStrike" dirty="0">
                        <a:solidFill>
                          <a:srgbClr val="000000"/>
                        </a:solidFill>
                        <a:effectLst/>
                        <a:latin typeface="Arial" panose="020B0604020202020204" pitchFamily="34" charset="0"/>
                        <a:cs typeface="Arial" panose="020B0604020202020204" pitchFamily="34" charset="0"/>
                      </a:endParaRPr>
                    </a:p>
                  </a:txBody>
                  <a:tcPr marL="7144" marR="7144" marT="7144" marB="0" anchor="b"/>
                </a:tc>
              </a:tr>
            </a:tbl>
          </a:graphicData>
        </a:graphic>
      </p:graphicFrame>
    </p:spTree>
    <p:extLst>
      <p:ext uri="{BB962C8B-B14F-4D97-AF65-F5344CB8AC3E}">
        <p14:creationId xmlns:p14="http://schemas.microsoft.com/office/powerpoint/2010/main" val="2110235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588B01D-9BC8-459C-84E4-4BCCB9C8CACA}" type="slidenum">
              <a:rPr lang="en-US"/>
              <a:pPr/>
              <a:t>7</a:t>
            </a:fld>
            <a:endParaRPr lang="en-US"/>
          </a:p>
        </p:txBody>
      </p:sp>
      <p:sp>
        <p:nvSpPr>
          <p:cNvPr id="30723" name="Rectangle 3"/>
          <p:cNvSpPr>
            <a:spLocks noGrp="1" noChangeArrowheads="1"/>
          </p:cNvSpPr>
          <p:nvPr>
            <p:ph type="body" idx="1"/>
          </p:nvPr>
        </p:nvSpPr>
        <p:spPr>
          <a:xfrm>
            <a:off x="685800" y="1524000"/>
            <a:ext cx="7772400" cy="4114800"/>
          </a:xfrm>
        </p:spPr>
        <p:txBody>
          <a:bodyPr/>
          <a:lstStyle/>
          <a:p>
            <a:pPr marL="0" indent="0">
              <a:buNone/>
            </a:pPr>
            <a:endParaRPr lang="en-US" dirty="0" smtClean="0"/>
          </a:p>
          <a:p>
            <a:r>
              <a:rPr lang="en-US" sz="2400" dirty="0" smtClean="0"/>
              <a:t>Geo PDF </a:t>
            </a:r>
          </a:p>
          <a:p>
            <a:r>
              <a:rPr lang="en-US" sz="2400" dirty="0" smtClean="0"/>
              <a:t>Geo TIFF</a:t>
            </a:r>
            <a:endParaRPr lang="en-US" sz="2400" dirty="0"/>
          </a:p>
          <a:p>
            <a:r>
              <a:rPr lang="en-US" sz="2400" dirty="0" smtClean="0"/>
              <a:t>JPEG2000</a:t>
            </a:r>
          </a:p>
          <a:p>
            <a:r>
              <a:rPr lang="en-US" sz="2400" dirty="0" smtClean="0"/>
              <a:t>Raster </a:t>
            </a:r>
            <a:r>
              <a:rPr lang="en-US" sz="2400" dirty="0"/>
              <a:t>Product Format </a:t>
            </a:r>
            <a:r>
              <a:rPr lang="en-US" sz="2400" dirty="0" smtClean="0"/>
              <a:t>(RPF)</a:t>
            </a:r>
          </a:p>
          <a:p>
            <a:r>
              <a:rPr lang="en-US" sz="2400" dirty="0"/>
              <a:t>Documentation</a:t>
            </a:r>
          </a:p>
          <a:p>
            <a:pPr lvl="1"/>
            <a:r>
              <a:rPr lang="en-US" sz="2400" dirty="0"/>
              <a:t>Metadata on the GIS records (Federal Geographic Data Committee</a:t>
            </a:r>
            <a:r>
              <a:rPr lang="en-US" sz="2400" dirty="0" smtClean="0"/>
              <a:t>)</a:t>
            </a:r>
            <a:endParaRPr lang="en-US" sz="2400" dirty="0"/>
          </a:p>
        </p:txBody>
      </p:sp>
      <p:sp>
        <p:nvSpPr>
          <p:cNvPr id="30724" name="Rectangle 4"/>
          <p:cNvSpPr>
            <a:spLocks noGrp="1" noChangeArrowheads="1"/>
          </p:cNvSpPr>
          <p:nvPr>
            <p:ph type="title"/>
          </p:nvPr>
        </p:nvSpPr>
        <p:spPr>
          <a:xfrm>
            <a:off x="685800" y="152400"/>
            <a:ext cx="7772400" cy="1143000"/>
          </a:xfrm>
          <a:noFill/>
          <a:ln/>
        </p:spPr>
        <p:txBody>
          <a:bodyPr/>
          <a:lstStyle/>
          <a:p>
            <a:r>
              <a:rPr lang="en-US" sz="3200" dirty="0"/>
              <a:t>Agency Services</a:t>
            </a:r>
            <a:r>
              <a:rPr lang="en-US" sz="3200" dirty="0">
                <a:latin typeface="Arial" panose="020B0604020202020204" pitchFamily="34" charset="0"/>
                <a:cs typeface="Arial" panose="020B0604020202020204" pitchFamily="34" charset="0"/>
              </a:rPr>
              <a:t/>
            </a:r>
            <a:br>
              <a:rPr lang="en-US" sz="3200"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 </a:t>
            </a:r>
            <a:r>
              <a:rPr lang="en-US" sz="3200" dirty="0" smtClean="0">
                <a:solidFill>
                  <a:srgbClr val="3333CC"/>
                </a:solidFill>
                <a:latin typeface="Arial" panose="020B0604020202020204" pitchFamily="34" charset="0"/>
                <a:cs typeface="Arial" panose="020B0604020202020204" pitchFamily="34" charset="0"/>
              </a:rPr>
              <a:t>Raster Formats</a:t>
            </a:r>
            <a:endParaRPr lang="en-US" sz="3200" dirty="0">
              <a:solidFill>
                <a:srgbClr val="3333CC"/>
              </a:solidFill>
              <a:latin typeface="Arial" panose="020B0604020202020204" pitchFamily="34" charset="0"/>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Agency Services</a:t>
            </a:r>
            <a:r>
              <a:rPr lang="en-US" sz="3200" dirty="0">
                <a:latin typeface="Arial" panose="020B0604020202020204" pitchFamily="34" charset="0"/>
                <a:cs typeface="Arial" panose="020B0604020202020204" pitchFamily="34" charset="0"/>
              </a:rPr>
              <a:t/>
            </a:r>
            <a:br>
              <a:rPr lang="en-US" sz="3200"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 </a:t>
            </a:r>
            <a:r>
              <a:rPr lang="en-US" sz="3200" dirty="0" smtClean="0">
                <a:solidFill>
                  <a:srgbClr val="3333CC"/>
                </a:solidFill>
                <a:latin typeface="Arial" panose="020B0604020202020204" pitchFamily="34" charset="0"/>
                <a:cs typeface="Arial" panose="020B0604020202020204" pitchFamily="34" charset="0"/>
              </a:rPr>
              <a:t>Vector </a:t>
            </a:r>
            <a:r>
              <a:rPr lang="en-US" sz="3200" dirty="0">
                <a:solidFill>
                  <a:srgbClr val="3333CC"/>
                </a:solidFill>
                <a:latin typeface="Arial" panose="020B0604020202020204" pitchFamily="34" charset="0"/>
                <a:cs typeface="Arial" panose="020B0604020202020204" pitchFamily="34" charset="0"/>
              </a:rPr>
              <a:t>Formats</a:t>
            </a:r>
            <a:endParaRPr lang="en-US" sz="3200" dirty="0"/>
          </a:p>
        </p:txBody>
      </p:sp>
      <p:sp>
        <p:nvSpPr>
          <p:cNvPr id="3" name="Content Placeholder 2"/>
          <p:cNvSpPr>
            <a:spLocks noGrp="1"/>
          </p:cNvSpPr>
          <p:nvPr>
            <p:ph idx="1"/>
          </p:nvPr>
        </p:nvSpPr>
        <p:spPr/>
        <p:txBody>
          <a:bodyPr/>
          <a:lstStyle/>
          <a:p>
            <a:endParaRPr lang="en-US" sz="2400" dirty="0" smtClean="0"/>
          </a:p>
          <a:p>
            <a:r>
              <a:rPr lang="en-US" sz="2400" dirty="0"/>
              <a:t>Shape Files</a:t>
            </a:r>
          </a:p>
          <a:p>
            <a:pPr fontAlgn="b"/>
            <a:r>
              <a:rPr lang="en-US" sz="2400" dirty="0" smtClean="0">
                <a:latin typeface="Arial" panose="020B0604020202020204" pitchFamily="34" charset="0"/>
                <a:cs typeface="Arial" panose="020B0604020202020204" pitchFamily="34" charset="0"/>
              </a:rPr>
              <a:t>Geographic </a:t>
            </a:r>
            <a:r>
              <a:rPr lang="en-US" sz="2400" dirty="0">
                <a:latin typeface="Arial" panose="020B0604020202020204" pitchFamily="34" charset="0"/>
                <a:cs typeface="Arial" panose="020B0604020202020204" pitchFamily="34" charset="0"/>
              </a:rPr>
              <a:t>Markup Language (GML</a:t>
            </a:r>
            <a:r>
              <a:rPr lang="en-US" sz="2400" dirty="0" smtClean="0">
                <a:latin typeface="Arial" panose="020B0604020202020204" pitchFamily="34" charset="0"/>
                <a:cs typeface="Arial" panose="020B0604020202020204" pitchFamily="34" charset="0"/>
              </a:rPr>
              <a:t>)</a:t>
            </a:r>
          </a:p>
          <a:p>
            <a:pPr fontAlgn="b"/>
            <a:r>
              <a:rPr lang="en-US" sz="2400" dirty="0">
                <a:latin typeface="Arial" panose="020B0604020202020204" pitchFamily="34" charset="0"/>
                <a:cs typeface="Arial" panose="020B0604020202020204" pitchFamily="34" charset="0"/>
              </a:rPr>
              <a:t>Keyhole Markup Language (KML</a:t>
            </a:r>
            <a:r>
              <a:rPr lang="en-US" sz="2400" dirty="0" smtClean="0">
                <a:latin typeface="Arial" panose="020B0604020202020204" pitchFamily="34" charset="0"/>
                <a:cs typeface="Arial" panose="020B0604020202020204" pitchFamily="34" charset="0"/>
              </a:rPr>
              <a:t>)</a:t>
            </a:r>
            <a:endParaRPr lang="en-US" sz="2400" dirty="0">
              <a:solidFill>
                <a:srgbClr val="00B050"/>
              </a:solidFill>
              <a:latin typeface="Arial" panose="020B0604020202020204" pitchFamily="34" charset="0"/>
              <a:cs typeface="Arial" panose="020B0604020202020204" pitchFamily="34" charset="0"/>
            </a:endParaRPr>
          </a:p>
          <a:p>
            <a:r>
              <a:rPr lang="en-US" sz="2400" dirty="0" smtClean="0"/>
              <a:t>Vector </a:t>
            </a:r>
            <a:r>
              <a:rPr lang="en-US" sz="2400" dirty="0"/>
              <a:t>Product Format </a:t>
            </a:r>
            <a:r>
              <a:rPr lang="en-US" sz="2400" dirty="0" smtClean="0"/>
              <a:t>(VPF</a:t>
            </a:r>
            <a:r>
              <a:rPr lang="en-US" sz="2400" dirty="0"/>
              <a:t>)</a:t>
            </a:r>
          </a:p>
          <a:p>
            <a:r>
              <a:rPr lang="en-US" sz="2400" dirty="0"/>
              <a:t>Documentation</a:t>
            </a:r>
          </a:p>
          <a:p>
            <a:pPr lvl="1"/>
            <a:r>
              <a:rPr lang="en-US" sz="2400" dirty="0"/>
              <a:t>Metadata on the GIS records (Federal Geographic Data Committee)</a:t>
            </a:r>
          </a:p>
          <a:p>
            <a:endParaRPr lang="en-US" dirty="0"/>
          </a:p>
        </p:txBody>
      </p:sp>
      <p:sp>
        <p:nvSpPr>
          <p:cNvPr id="5" name="Slide Number Placeholder 4"/>
          <p:cNvSpPr>
            <a:spLocks noGrp="1"/>
          </p:cNvSpPr>
          <p:nvPr>
            <p:ph type="sldNum" sz="quarter" idx="12"/>
          </p:nvPr>
        </p:nvSpPr>
        <p:spPr/>
        <p:txBody>
          <a:bodyPr/>
          <a:lstStyle/>
          <a:p>
            <a:fld id="{A72ADD85-6326-4B29-809E-F0CAF3AF196A}" type="slidenum">
              <a:rPr lang="en-US" smtClean="0"/>
              <a:pPr/>
              <a:t>8</a:t>
            </a:fld>
            <a:endParaRPr lang="en-US"/>
          </a:p>
        </p:txBody>
      </p:sp>
    </p:spTree>
    <p:extLst>
      <p:ext uri="{BB962C8B-B14F-4D97-AF65-F5344CB8AC3E}">
        <p14:creationId xmlns:p14="http://schemas.microsoft.com/office/powerpoint/2010/main" val="30547683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latin typeface="Arial" panose="020B0604020202020204" pitchFamily="34" charset="0"/>
                <a:cs typeface="Arial" panose="020B0604020202020204" pitchFamily="34" charset="0"/>
              </a:rPr>
              <a:t>Research Services</a:t>
            </a:r>
            <a:br>
              <a:rPr lang="en-US" sz="3200"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 </a:t>
            </a:r>
            <a:r>
              <a:rPr lang="en-US" sz="3200" dirty="0" smtClean="0">
                <a:solidFill>
                  <a:srgbClr val="3333CC"/>
                </a:solidFill>
                <a:latin typeface="Arial" panose="020B0604020202020204" pitchFamily="34" charset="0"/>
                <a:cs typeface="Arial" panose="020B0604020202020204" pitchFamily="34" charset="0"/>
              </a:rPr>
              <a:t>Geospatial Records</a:t>
            </a:r>
            <a:endParaRPr lang="en-US" sz="3200" dirty="0"/>
          </a:p>
        </p:txBody>
      </p:sp>
      <p:sp>
        <p:nvSpPr>
          <p:cNvPr id="3" name="Content Placeholder 2"/>
          <p:cNvSpPr>
            <a:spLocks noGrp="1"/>
          </p:cNvSpPr>
          <p:nvPr>
            <p:ph idx="1"/>
          </p:nvPr>
        </p:nvSpPr>
        <p:spPr>
          <a:xfrm>
            <a:off x="685800" y="2286000"/>
            <a:ext cx="7467600" cy="2590800"/>
          </a:xfrm>
        </p:spPr>
        <p:txBody>
          <a:bodyPr/>
          <a:lstStyle/>
          <a:p>
            <a:r>
              <a:rPr lang="en-US" sz="2400" dirty="0" smtClean="0"/>
              <a:t>Agencies use proprietary systems and software</a:t>
            </a:r>
          </a:p>
          <a:p>
            <a:endParaRPr lang="en-US" sz="2400" dirty="0" smtClean="0"/>
          </a:p>
          <a:p>
            <a:r>
              <a:rPr lang="en-US" sz="2400" dirty="0" smtClean="0"/>
              <a:t>Resources to convert records</a:t>
            </a:r>
          </a:p>
          <a:p>
            <a:endParaRPr lang="en-US" sz="2400" dirty="0" smtClean="0"/>
          </a:p>
          <a:p>
            <a:r>
              <a:rPr lang="en-US" sz="2400" dirty="0" smtClean="0"/>
              <a:t>Potential loss during conversion</a:t>
            </a:r>
          </a:p>
        </p:txBody>
      </p:sp>
      <p:sp>
        <p:nvSpPr>
          <p:cNvPr id="5" name="Slide Number Placeholder 4"/>
          <p:cNvSpPr>
            <a:spLocks noGrp="1"/>
          </p:cNvSpPr>
          <p:nvPr>
            <p:ph type="sldNum" sz="quarter" idx="12"/>
          </p:nvPr>
        </p:nvSpPr>
        <p:spPr/>
        <p:txBody>
          <a:bodyPr/>
          <a:lstStyle/>
          <a:p>
            <a:fld id="{A72ADD85-6326-4B29-809E-F0CAF3AF196A}" type="slidenum">
              <a:rPr lang="en-US" smtClean="0"/>
              <a:pPr/>
              <a:t>9</a:t>
            </a:fld>
            <a:endParaRPr lang="en-US"/>
          </a:p>
        </p:txBody>
      </p:sp>
    </p:spTree>
    <p:extLst>
      <p:ext uri="{BB962C8B-B14F-4D97-AF65-F5344CB8AC3E}">
        <p14:creationId xmlns:p14="http://schemas.microsoft.com/office/powerpoint/2010/main" val="400644600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5225</TotalTime>
  <Words>912</Words>
  <Application>Microsoft Office PowerPoint</Application>
  <PresentationFormat>On-screen Show (4:3)</PresentationFormat>
  <Paragraphs>176</Paragraphs>
  <Slides>13</Slides>
  <Notes>12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13</vt:i4>
      </vt:variant>
    </vt:vector>
  </HeadingPairs>
  <TitlesOfParts>
    <vt:vector size="19" baseType="lpstr">
      <vt:lpstr>Arial</vt:lpstr>
      <vt:lpstr>Calibri</vt:lpstr>
      <vt:lpstr>Calibri Light</vt:lpstr>
      <vt:lpstr>Times New Roman</vt:lpstr>
      <vt:lpstr>Default Design</vt:lpstr>
      <vt:lpstr>1_Office Theme</vt:lpstr>
      <vt:lpstr>PowerPoint Presentation</vt:lpstr>
      <vt:lpstr>Who Is NARA?</vt:lpstr>
      <vt:lpstr> Geospatial Records - Identifying and Appraising  </vt:lpstr>
      <vt:lpstr>Agency Services Approved Schedule</vt:lpstr>
      <vt:lpstr>GIS Schedules</vt:lpstr>
      <vt:lpstr>Electronic Transfer Formats - Geospatial</vt:lpstr>
      <vt:lpstr>Agency Services  Raster Formats</vt:lpstr>
      <vt:lpstr>Agency Services  Vector Formats</vt:lpstr>
      <vt:lpstr>Research Services  Geospatial Records</vt:lpstr>
      <vt:lpstr>Electronic Transfer Formats –  Computer Aided Design</vt:lpstr>
      <vt:lpstr>Research Services  Computer Aided Design</vt:lpstr>
      <vt:lpstr>Research Services Transfer Overview</vt:lpstr>
      <vt:lpstr>Audience</vt:lpstr>
    </vt:vector>
  </TitlesOfParts>
  <Company>NARA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Transfer Media Classified Electronic Files</dc:title>
  <dc:creator>John Powell</dc:creator>
  <cp:lastModifiedBy>XA Profile</cp:lastModifiedBy>
  <cp:revision>243</cp:revision>
  <cp:lastPrinted>2003-06-18T14:17:10Z</cp:lastPrinted>
  <dcterms:created xsi:type="dcterms:W3CDTF">2001-08-14T20:12:02Z</dcterms:created>
  <dcterms:modified xsi:type="dcterms:W3CDTF">2019-04-23T15:38:21Z</dcterms:modified>
</cp:coreProperties>
</file>