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3" r:id="rId2"/>
  </p:sldMasterIdLst>
  <p:notesMasterIdLst>
    <p:notesMasterId r:id="rId11"/>
  </p:notesMasterIdLst>
  <p:sldIdLst>
    <p:sldId id="305" r:id="rId3"/>
    <p:sldId id="317" r:id="rId4"/>
    <p:sldId id="278" r:id="rId5"/>
    <p:sldId id="327" r:id="rId6"/>
    <p:sldId id="329" r:id="rId7"/>
    <p:sldId id="331" r:id="rId8"/>
    <p:sldId id="332" r:id="rId9"/>
    <p:sldId id="33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B38"/>
    <a:srgbClr val="739A28"/>
    <a:srgbClr val="4472C4"/>
    <a:srgbClr val="AC9C93"/>
    <a:srgbClr val="D4D1CF"/>
    <a:srgbClr val="297A2E"/>
    <a:srgbClr val="467F3B"/>
    <a:srgbClr val="3A7E36"/>
    <a:srgbClr val="43803B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 autoAdjust="0"/>
  </p:normalViewPr>
  <p:slideViewPr>
    <p:cSldViewPr snapToGrid="0">
      <p:cViewPr varScale="1">
        <p:scale>
          <a:sx n="61" d="100"/>
          <a:sy n="61" d="100"/>
        </p:scale>
        <p:origin x="67" y="581"/>
      </p:cViewPr>
      <p:guideLst/>
    </p:cSldViewPr>
  </p:slideViewPr>
  <p:outlineViewPr>
    <p:cViewPr>
      <p:scale>
        <a:sx n="33" d="100"/>
        <a:sy n="33" d="100"/>
      </p:scale>
      <p:origin x="0" y="-97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73"/>
    </p:cViewPr>
  </p:sorterViewPr>
  <p:notesViewPr>
    <p:cSldViewPr snapToGrid="0">
      <p:cViewPr varScale="1">
        <p:scale>
          <a:sx n="74" d="100"/>
          <a:sy n="74" d="100"/>
        </p:scale>
        <p:origin x="3480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11974-721D-4ADF-93B6-8F4C263641CB}" type="datetimeFigureOut">
              <a:rPr lang="sl-SI" smtClean="0"/>
              <a:t>6. 05. 2019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96723-84B9-418B-9436-146B04DD6E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154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10" y="6395905"/>
            <a:ext cx="1251022" cy="4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646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0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70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10" y="6395905"/>
            <a:ext cx="1251022" cy="4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98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10" y="6395905"/>
            <a:ext cx="1251022" cy="4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126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10" y="6395905"/>
            <a:ext cx="1251022" cy="4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89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10" y="6395905"/>
            <a:ext cx="1251022" cy="4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03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10" y="6395905"/>
            <a:ext cx="1251022" cy="4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8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10" y="6395905"/>
            <a:ext cx="1251022" cy="4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F11F0EC-4F60-4544-9956-271209A740FE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C7A5AD-5AEC-42D0-A3BE-F46B405763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87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3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F11F0EC-4F60-4544-9956-271209A740FE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EC7A5AD-5AEC-42D0-A3BE-F46B405763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2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68" y="857251"/>
            <a:ext cx="9148968" cy="41751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142491"/>
            <a:ext cx="9144000" cy="185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55436" y="343431"/>
            <a:ext cx="5633145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800" b="1" dirty="0" err="1"/>
              <a:t>References</a:t>
            </a:r>
            <a:endParaRPr lang="en-US" sz="2800" b="1" dirty="0"/>
          </a:p>
          <a:p>
            <a:pPr algn="ctr"/>
            <a:endParaRPr lang="en-US" sz="2800" dirty="0"/>
          </a:p>
          <a:p>
            <a:pPr algn="ctr"/>
            <a:r>
              <a:rPr lang="sl-SI" sz="2800" dirty="0" smtClean="0"/>
              <a:t>148/212 </a:t>
            </a:r>
            <a:r>
              <a:rPr lang="sl-SI" sz="2800" dirty="0" err="1" smtClean="0"/>
              <a:t>municipalities</a:t>
            </a:r>
            <a:r>
              <a:rPr lang="sl-SI" sz="2800" dirty="0" smtClean="0"/>
              <a:t> (70%)</a:t>
            </a:r>
            <a:endParaRPr lang="en-US" sz="2800" dirty="0"/>
          </a:p>
          <a:p>
            <a:pPr algn="ctr"/>
            <a:r>
              <a:rPr lang="sl-SI" sz="2800" dirty="0"/>
              <a:t>DARS </a:t>
            </a:r>
            <a:r>
              <a:rPr lang="sl-SI" sz="2800" dirty="0" err="1"/>
              <a:t>d.d</a:t>
            </a:r>
            <a:r>
              <a:rPr lang="sl-SI" sz="2800" dirty="0" smtClean="0"/>
              <a:t>.</a:t>
            </a:r>
            <a:endParaRPr lang="sl-SI" sz="2800" dirty="0"/>
          </a:p>
          <a:p>
            <a:pPr algn="ctr"/>
            <a:r>
              <a:rPr lang="sl-SI" sz="2800" dirty="0" err="1"/>
              <a:t>Ministry</a:t>
            </a:r>
            <a:r>
              <a:rPr lang="sl-SI" sz="2800" dirty="0"/>
              <a:t> </a:t>
            </a:r>
            <a:r>
              <a:rPr lang="sl-SI" sz="2800" dirty="0" err="1"/>
              <a:t>of</a:t>
            </a:r>
            <a:r>
              <a:rPr lang="sl-SI" sz="2800" dirty="0"/>
              <a:t> </a:t>
            </a:r>
            <a:r>
              <a:rPr lang="sl-SI" sz="2800" dirty="0" err="1" smtClean="0"/>
              <a:t>infrastructure</a:t>
            </a:r>
            <a:endParaRPr lang="en-US" sz="2800" dirty="0"/>
          </a:p>
          <a:p>
            <a:pPr algn="ctr"/>
            <a:r>
              <a:rPr lang="sl-SI" sz="2800" dirty="0" smtClean="0"/>
              <a:t>SEL</a:t>
            </a:r>
            <a:endParaRPr lang="sl-SI" sz="2800" dirty="0"/>
          </a:p>
          <a:p>
            <a:pPr algn="ctr"/>
            <a:r>
              <a:rPr lang="sl-SI" sz="2800" dirty="0"/>
              <a:t>Triglav </a:t>
            </a:r>
            <a:r>
              <a:rPr lang="sl-SI" sz="2800" dirty="0" err="1"/>
              <a:t>insurance</a:t>
            </a:r>
            <a:r>
              <a:rPr lang="sl-SI" sz="2800" dirty="0"/>
              <a:t> </a:t>
            </a:r>
            <a:r>
              <a:rPr lang="sl-SI" sz="2800" dirty="0" err="1"/>
              <a:t>company</a:t>
            </a:r>
            <a:endParaRPr lang="sl-SI" sz="2800" dirty="0"/>
          </a:p>
          <a:p>
            <a:pPr algn="ctr"/>
            <a:r>
              <a:rPr lang="sl-SI" sz="2800" dirty="0" err="1" smtClean="0"/>
              <a:t>SiDG</a:t>
            </a:r>
            <a:endParaRPr lang="sl-SI" sz="2800" dirty="0" smtClean="0"/>
          </a:p>
          <a:p>
            <a:pPr algn="ctr"/>
            <a:endParaRPr lang="sl-SI" sz="2800" dirty="0" smtClean="0"/>
          </a:p>
          <a:p>
            <a:pPr algn="ctr"/>
            <a:r>
              <a:rPr lang="en-US" sz="2800" dirty="0"/>
              <a:t>GDPR data security </a:t>
            </a:r>
            <a:r>
              <a:rPr lang="en-US" sz="2800" dirty="0" smtClean="0"/>
              <a:t>specialist</a:t>
            </a:r>
            <a:endParaRPr lang="en-US" sz="2800" dirty="0"/>
          </a:p>
          <a:p>
            <a:pPr algn="ctr"/>
            <a:r>
              <a:rPr lang="en-US" sz="2800" dirty="0"/>
              <a:t>Microsoft Gold Certified </a:t>
            </a:r>
            <a:r>
              <a:rPr lang="en-US" sz="2800" dirty="0" smtClean="0"/>
              <a:t>Partner</a:t>
            </a:r>
            <a:endParaRPr lang="en-US" sz="2800" dirty="0"/>
          </a:p>
          <a:p>
            <a:pPr algn="ctr"/>
            <a:r>
              <a:rPr lang="en-US" sz="2800" dirty="0"/>
              <a:t>TISA </a:t>
            </a:r>
            <a:r>
              <a:rPr lang="en-US" sz="2800" dirty="0" smtClean="0"/>
              <a:t>member</a:t>
            </a:r>
            <a:endParaRPr lang="en-US" sz="2800" dirty="0"/>
          </a:p>
          <a:p>
            <a:pPr algn="ctr"/>
            <a:r>
              <a:rPr lang="en-US" sz="2800" dirty="0"/>
              <a:t>Trusted partner for all our customers.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855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988324"/>
            <a:ext cx="9144000" cy="363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85926" y="212942"/>
            <a:ext cx="5211192" cy="6072448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sl-SI" sz="2800" b="1" dirty="0" smtClean="0"/>
              <a:t>www.piso.si </a:t>
            </a:r>
          </a:p>
          <a:p>
            <a:pPr marL="0" indent="0">
              <a:buNone/>
            </a:pPr>
            <a:r>
              <a:rPr lang="en-US" sz="2400" dirty="0" smtClean="0"/>
              <a:t>Complete GIS suite for municipalities </a:t>
            </a:r>
          </a:p>
          <a:p>
            <a:pPr marL="0" indent="0">
              <a:buNone/>
            </a:pPr>
            <a:r>
              <a:rPr lang="en-US" sz="2400" dirty="0" smtClean="0"/>
              <a:t>1</a:t>
            </a:r>
            <a:r>
              <a:rPr lang="sl-SI" sz="2400" dirty="0" smtClean="0"/>
              <a:t>0</a:t>
            </a:r>
            <a:r>
              <a:rPr lang="en-US" sz="2400" dirty="0" smtClean="0"/>
              <a:t>+ modules covering all areas of the municipality's work</a:t>
            </a:r>
          </a:p>
          <a:p>
            <a:pPr marL="0" indent="0">
              <a:buNone/>
            </a:pPr>
            <a:r>
              <a:rPr lang="en-US" sz="2400" dirty="0" smtClean="0"/>
              <a:t>Automatic data sync with </a:t>
            </a:r>
            <a:r>
              <a:rPr lang="sl-SI" sz="2400" dirty="0" smtClean="0"/>
              <a:t>                       </a:t>
            </a:r>
            <a:r>
              <a:rPr lang="en-US" sz="2400" dirty="0" smtClean="0"/>
              <a:t>state providers</a:t>
            </a:r>
          </a:p>
          <a:p>
            <a:pPr marL="0" indent="0">
              <a:buNone/>
            </a:pPr>
            <a:r>
              <a:rPr lang="en-US" sz="2400" dirty="0" smtClean="0"/>
              <a:t>Low cost solution, managed </a:t>
            </a:r>
            <a:r>
              <a:rPr lang="sl-SI" sz="2400" dirty="0" smtClean="0"/>
              <a:t>                    </a:t>
            </a:r>
            <a:r>
              <a:rPr lang="en-US" sz="2400" dirty="0" smtClean="0"/>
              <a:t>from a central location</a:t>
            </a:r>
          </a:p>
          <a:p>
            <a:pPr marL="0" indent="0">
              <a:buNone/>
            </a:pPr>
            <a:r>
              <a:rPr lang="en-US" sz="2400" dirty="0" smtClean="0"/>
              <a:t>Desktop, web &amp; mobile</a:t>
            </a:r>
          </a:p>
          <a:p>
            <a:pPr marL="0" indent="0">
              <a:buNone/>
            </a:pPr>
            <a:r>
              <a:rPr lang="en-US" sz="2400" dirty="0" smtClean="0"/>
              <a:t>GDPR</a:t>
            </a:r>
            <a:r>
              <a:rPr lang="sl-SI" sz="2400" dirty="0" smtClean="0"/>
              <a:t> </a:t>
            </a:r>
            <a:r>
              <a:rPr lang="sl-SI" sz="2400" dirty="0" err="1" smtClean="0"/>
              <a:t>covered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1</a:t>
            </a:r>
            <a:r>
              <a:rPr lang="sl-SI" sz="2400" dirty="0" smtClean="0">
                <a:solidFill>
                  <a:schemeClr val="tx1"/>
                </a:solidFill>
              </a:rPr>
              <a:t>8</a:t>
            </a:r>
            <a:r>
              <a:rPr lang="en-US" sz="2400" dirty="0" smtClean="0">
                <a:solidFill>
                  <a:schemeClr val="tx1"/>
                </a:solidFill>
              </a:rPr>
              <a:t>+ years in business</a:t>
            </a:r>
          </a:p>
          <a:p>
            <a:pPr marL="0" indent="0">
              <a:buNone/>
            </a:pPr>
            <a:r>
              <a:rPr lang="en-US" sz="2400" dirty="0" smtClean="0"/>
              <a:t>70% municipalities in SLO use PISO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Over 100.000 registered </a:t>
            </a:r>
            <a:r>
              <a:rPr lang="sl-SI" sz="2400" dirty="0" err="1" smtClean="0">
                <a:solidFill>
                  <a:schemeClr val="tx1"/>
                </a:solidFill>
              </a:rPr>
              <a:t>unique</a:t>
            </a:r>
            <a:r>
              <a:rPr lang="sl-SI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users</a:t>
            </a:r>
          </a:p>
          <a:p>
            <a:pPr marL="0" indent="0">
              <a:buNone/>
            </a:pPr>
            <a:endParaRPr lang="en-US" sz="2400" dirty="0" smtClean="0"/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941" y="1566788"/>
            <a:ext cx="4357737" cy="380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626303" y="665595"/>
            <a:ext cx="6179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sl-SI" sz="2400" b="1" dirty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Automatic data </a:t>
            </a:r>
            <a:r>
              <a:rPr lang="en-US" altLang="sl-SI" sz="2400" b="1" dirty="0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sync </a:t>
            </a:r>
            <a:r>
              <a:rPr lang="en-US" altLang="sl-SI" sz="2400" b="1" dirty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 state </a:t>
            </a:r>
            <a:r>
              <a:rPr lang="en-US" altLang="sl-SI" sz="2400" b="1" dirty="0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providers</a:t>
            </a:r>
            <a:r>
              <a:rPr lang="sl-SI" altLang="sl-SI" sz="2400" b="1" dirty="0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sl-SI" altLang="sl-SI" sz="2400" b="1" dirty="0" err="1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weekly</a:t>
            </a:r>
            <a:endParaRPr lang="sl-SI" altLang="sl-SI" sz="2400" b="1" dirty="0">
              <a:solidFill>
                <a:srgbClr val="99CB3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Group 140"/>
          <p:cNvGrpSpPr>
            <a:grpSpLocks/>
          </p:cNvGrpSpPr>
          <p:nvPr/>
        </p:nvGrpSpPr>
        <p:grpSpPr bwMode="auto">
          <a:xfrm>
            <a:off x="2112617" y="1362655"/>
            <a:ext cx="4302471" cy="2420540"/>
            <a:chOff x="3041830" y="1538790"/>
            <a:chExt cx="3987281" cy="3226972"/>
          </a:xfrm>
        </p:grpSpPr>
        <p:cxnSp>
          <p:nvCxnSpPr>
            <p:cNvPr id="114" name="Elbow Connector 113"/>
            <p:cNvCxnSpPr/>
            <p:nvPr/>
          </p:nvCxnSpPr>
          <p:spPr>
            <a:xfrm rot="16200000" flipH="1">
              <a:off x="3924363" y="1661014"/>
              <a:ext cx="2673006" cy="3536490"/>
            </a:xfrm>
            <a:prstGeom prst="bentConnector3">
              <a:avLst>
                <a:gd name="adj1" fmla="val 61401"/>
              </a:avLst>
            </a:prstGeom>
            <a:ln w="28575">
              <a:solidFill>
                <a:srgbClr val="4472C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16" name="Rectangle 27"/>
            <p:cNvSpPr>
              <a:spLocks noChangeArrowheads="1"/>
            </p:cNvSpPr>
            <p:nvPr/>
          </p:nvSpPr>
          <p:spPr bwMode="auto">
            <a:xfrm>
              <a:off x="3041830" y="1538790"/>
              <a:ext cx="1080000" cy="732017"/>
            </a:xfrm>
            <a:prstGeom prst="rect">
              <a:avLst/>
            </a:prstGeom>
            <a:solidFill>
              <a:srgbClr val="4472C4"/>
            </a:solidFill>
            <a:ln w="2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sl-SI" altLang="sl-SI" sz="525" b="1" dirty="0"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None/>
              </a:pPr>
              <a:r>
                <a:rPr lang="sl-SI" altLang="sl-SI" sz="1050" b="1" dirty="0" err="1">
                  <a:latin typeface="Calibri" panose="020F0502020204030204" pitchFamily="34" charset="0"/>
                </a:rPr>
                <a:t>Slovenian</a:t>
              </a:r>
              <a:r>
                <a:rPr lang="sl-SI" altLang="sl-SI" sz="1050" b="1" dirty="0">
                  <a:latin typeface="Calibri" panose="020F0502020204030204" pitchFamily="34" charset="0"/>
                </a:rPr>
                <a:t> Business Register</a:t>
              </a:r>
              <a:endParaRPr lang="en-US" altLang="sl-SI" sz="105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Group 141"/>
          <p:cNvGrpSpPr>
            <a:grpSpLocks/>
          </p:cNvGrpSpPr>
          <p:nvPr/>
        </p:nvGrpSpPr>
        <p:grpSpPr bwMode="auto">
          <a:xfrm>
            <a:off x="3392377" y="1362655"/>
            <a:ext cx="3210829" cy="2420540"/>
            <a:chOff x="4256965" y="1538790"/>
            <a:chExt cx="3022572" cy="3226972"/>
          </a:xfrm>
        </p:grpSpPr>
        <p:cxnSp>
          <p:nvCxnSpPr>
            <p:cNvPr id="102" name="Elbow Connector 101"/>
            <p:cNvCxnSpPr/>
            <p:nvPr/>
          </p:nvCxnSpPr>
          <p:spPr>
            <a:xfrm rot="16200000" flipH="1">
              <a:off x="4679072" y="2165297"/>
              <a:ext cx="2673006" cy="2527924"/>
            </a:xfrm>
            <a:prstGeom prst="bentConnector3">
              <a:avLst>
                <a:gd name="adj1" fmla="val 54275"/>
              </a:avLst>
            </a:prstGeom>
            <a:ln w="28575">
              <a:solidFill>
                <a:srgbClr val="CCFF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13" name="Rectangle 39"/>
            <p:cNvSpPr>
              <a:spLocks noChangeArrowheads="1"/>
            </p:cNvSpPr>
            <p:nvPr/>
          </p:nvSpPr>
          <p:spPr bwMode="auto">
            <a:xfrm>
              <a:off x="4256965" y="1538790"/>
              <a:ext cx="1065648" cy="1204149"/>
            </a:xfrm>
            <a:prstGeom prst="rect">
              <a:avLst/>
            </a:prstGeom>
            <a:solidFill>
              <a:srgbClr val="CCFF33"/>
            </a:solidFill>
            <a:ln w="2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sl-SI" altLang="sl-SI" sz="525" b="1" dirty="0"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None/>
              </a:pPr>
              <a:r>
                <a:rPr lang="en-US" altLang="sl-SI" sz="1050" b="1" dirty="0">
                  <a:latin typeface="Calibri" panose="020F0502020204030204" pitchFamily="34" charset="0"/>
                </a:rPr>
                <a:t>Ministry of Agriculture, Forestry and Food</a:t>
              </a:r>
            </a:p>
          </p:txBody>
        </p:sp>
      </p:grpSp>
      <p:grpSp>
        <p:nvGrpSpPr>
          <p:cNvPr id="4" name="Group 142"/>
          <p:cNvGrpSpPr>
            <a:grpSpLocks/>
          </p:cNvGrpSpPr>
          <p:nvPr/>
        </p:nvGrpSpPr>
        <p:grpSpPr bwMode="auto">
          <a:xfrm>
            <a:off x="4931288" y="1362654"/>
            <a:ext cx="1835040" cy="2430066"/>
            <a:chOff x="5472099" y="1538789"/>
            <a:chExt cx="2025225" cy="3240363"/>
          </a:xfrm>
        </p:grpSpPr>
        <p:cxnSp>
          <p:nvCxnSpPr>
            <p:cNvPr id="104" name="Elbow Connector 103"/>
            <p:cNvCxnSpPr>
              <a:stCxn id="36910" idx="2"/>
            </p:cNvCxnSpPr>
            <p:nvPr/>
          </p:nvCxnSpPr>
          <p:spPr>
            <a:xfrm rot="16200000" flipH="1">
              <a:off x="5736501" y="3018328"/>
              <a:ext cx="2035954" cy="1485693"/>
            </a:xfrm>
            <a:prstGeom prst="bentConnector3">
              <a:avLst>
                <a:gd name="adj1" fmla="val 30311"/>
              </a:avLst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10" name="Rectangle 36"/>
            <p:cNvSpPr>
              <a:spLocks noChangeArrowheads="1"/>
            </p:cNvSpPr>
            <p:nvPr/>
          </p:nvSpPr>
          <p:spPr bwMode="auto">
            <a:xfrm>
              <a:off x="5472099" y="1538789"/>
              <a:ext cx="1079064" cy="1204408"/>
            </a:xfrm>
            <a:prstGeom prst="rect">
              <a:avLst/>
            </a:prstGeom>
            <a:solidFill>
              <a:srgbClr val="00B0F0">
                <a:alpha val="50195"/>
              </a:srgbClr>
            </a:solidFill>
            <a:ln w="2">
              <a:solidFill>
                <a:srgbClr val="00008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sl-SI" altLang="sl-SI" sz="1050" b="1" dirty="0" err="1">
                  <a:latin typeface="Calibri" panose="020F0502020204030204" pitchFamily="34" charset="0"/>
                </a:rPr>
                <a:t>Environment</a:t>
              </a:r>
              <a:r>
                <a:rPr lang="sl-SI" altLang="sl-SI" sz="1050" b="1" dirty="0">
                  <a:latin typeface="Calibri" panose="020F0502020204030204" pitchFamily="34" charset="0"/>
                </a:rPr>
                <a:t> </a:t>
              </a:r>
              <a:r>
                <a:rPr lang="sl-SI" altLang="sl-SI" sz="1050" b="1" dirty="0" err="1" smtClean="0">
                  <a:latin typeface="Calibri" panose="020F0502020204030204" pitchFamily="34" charset="0"/>
                </a:rPr>
                <a:t>Agency</a:t>
              </a:r>
              <a:endParaRPr lang="sl-SI" altLang="sl-SI" sz="1050" b="1" dirty="0" smtClean="0"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None/>
              </a:pPr>
              <a:r>
                <a:rPr lang="sl-SI" altLang="sl-SI" sz="1050" b="1" dirty="0" err="1" smtClean="0">
                  <a:latin typeface="Calibri" panose="020F0502020204030204" pitchFamily="34" charset="0"/>
                </a:rPr>
                <a:t>Water</a:t>
              </a:r>
              <a:r>
                <a:rPr lang="sl-SI" altLang="sl-SI" sz="1050" b="1" dirty="0" smtClean="0">
                  <a:latin typeface="Calibri" panose="020F0502020204030204" pitchFamily="34" charset="0"/>
                </a:rPr>
                <a:t> </a:t>
              </a:r>
              <a:r>
                <a:rPr lang="sl-SI" altLang="sl-SI" sz="1050" b="1" dirty="0" err="1" smtClean="0">
                  <a:latin typeface="Calibri" panose="020F0502020204030204" pitchFamily="34" charset="0"/>
                </a:rPr>
                <a:t>Agency</a:t>
              </a:r>
              <a:endParaRPr lang="sl-SI" altLang="sl-SI" sz="1050" b="1" dirty="0" smtClean="0"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None/>
              </a:pPr>
              <a:r>
                <a:rPr lang="sl-SI" altLang="sl-SI" sz="1050" b="1" dirty="0" err="1">
                  <a:latin typeface="Calibri" panose="020F0502020204030204" pitchFamily="34" charset="0"/>
                </a:rPr>
                <a:t>Slovenia</a:t>
              </a:r>
              <a:r>
                <a:rPr lang="sl-SI" altLang="sl-SI" sz="1050" b="1" dirty="0">
                  <a:latin typeface="Calibri" panose="020F0502020204030204" pitchFamily="34" charset="0"/>
                </a:rPr>
                <a:t> </a:t>
              </a:r>
              <a:r>
                <a:rPr lang="sl-SI" altLang="sl-SI" sz="1050" b="1" dirty="0" err="1">
                  <a:latin typeface="Calibri" panose="020F0502020204030204" pitchFamily="34" charset="0"/>
                </a:rPr>
                <a:t>Forest</a:t>
              </a:r>
              <a:r>
                <a:rPr lang="sl-SI" altLang="sl-SI" sz="1050" b="1" dirty="0">
                  <a:latin typeface="Calibri" panose="020F0502020204030204" pitchFamily="34" charset="0"/>
                </a:rPr>
                <a:t> </a:t>
              </a:r>
              <a:r>
                <a:rPr lang="sl-SI" altLang="sl-SI" sz="1050" b="1" dirty="0" err="1">
                  <a:latin typeface="Calibri" panose="020F0502020204030204" pitchFamily="34" charset="0"/>
                </a:rPr>
                <a:t>Service</a:t>
              </a:r>
              <a:endParaRPr lang="sl-SI" altLang="sl-SI" sz="1050" b="1" dirty="0">
                <a:latin typeface="Calibri" panose="020F0502020204030204" pitchFamily="34" charset="0"/>
              </a:endParaRPr>
            </a:p>
          </p:txBody>
        </p:sp>
      </p:grpSp>
      <p:pic>
        <p:nvPicPr>
          <p:cNvPr id="3687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3744"/>
          <a:stretch/>
        </p:blipFill>
        <p:spPr bwMode="auto">
          <a:xfrm>
            <a:off x="5955507" y="4067736"/>
            <a:ext cx="1188244" cy="9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002871" y="4348785"/>
            <a:ext cx="2646645" cy="274841"/>
            <a:chOff x="4003828" y="5416474"/>
            <a:chExt cx="3528860" cy="366456"/>
          </a:xfrm>
        </p:grpSpPr>
        <p:sp>
          <p:nvSpPr>
            <p:cNvPr id="36867" name="Rectangle 6"/>
            <p:cNvSpPr>
              <a:spLocks noChangeArrowheads="1"/>
            </p:cNvSpPr>
            <p:nvPr/>
          </p:nvSpPr>
          <p:spPr bwMode="auto">
            <a:xfrm>
              <a:off x="4003828" y="5416474"/>
              <a:ext cx="1644855" cy="338556"/>
            </a:xfrm>
            <a:prstGeom prst="rect">
              <a:avLst/>
            </a:prstGeom>
            <a:solidFill>
              <a:srgbClr val="DBDBD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l-SI" altLang="sl-SI" sz="1050" b="1" dirty="0" err="1" smtClean="0">
                  <a:latin typeface="Calibri" panose="020F0502020204030204" pitchFamily="34" charset="0"/>
                </a:rPr>
                <a:t>User</a:t>
              </a:r>
              <a:r>
                <a:rPr lang="sl-SI" altLang="sl-SI" sz="1050" b="1" dirty="0" smtClean="0">
                  <a:latin typeface="Calibri" panose="020F0502020204030204" pitchFamily="34" charset="0"/>
                </a:rPr>
                <a:t> </a:t>
              </a:r>
              <a:r>
                <a:rPr lang="sl-SI" altLang="sl-SI" sz="1050" b="1" dirty="0" err="1" smtClean="0">
                  <a:latin typeface="Calibri" panose="020F0502020204030204" pitchFamily="34" charset="0"/>
                </a:rPr>
                <a:t>specific</a:t>
              </a:r>
              <a:r>
                <a:rPr lang="sl-SI" altLang="sl-SI" sz="1050" b="1" dirty="0" smtClean="0">
                  <a:latin typeface="Calibri" panose="020F0502020204030204" pitchFamily="34" charset="0"/>
                </a:rPr>
                <a:t> DATA</a:t>
              </a:r>
              <a:endParaRPr lang="sl-SI" altLang="sl-SI" sz="1050" b="1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Group 144"/>
            <p:cNvGrpSpPr>
              <a:grpSpLocks/>
            </p:cNvGrpSpPr>
            <p:nvPr/>
          </p:nvGrpSpPr>
          <p:grpSpPr bwMode="auto">
            <a:xfrm>
              <a:off x="5916613" y="5457814"/>
              <a:ext cx="1616075" cy="325116"/>
              <a:chOff x="4391980" y="5671157"/>
              <a:chExt cx="1617004" cy="324716"/>
            </a:xfrm>
          </p:grpSpPr>
          <p:cxnSp>
            <p:nvCxnSpPr>
              <p:cNvPr id="123" name="Straight Arrow Connector 122"/>
              <p:cNvCxnSpPr/>
              <p:nvPr/>
            </p:nvCxnSpPr>
            <p:spPr>
              <a:xfrm flipH="1">
                <a:off x="4391980" y="5671157"/>
                <a:ext cx="1617004" cy="760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>
              <a:xfrm>
                <a:off x="4436456" y="5994287"/>
                <a:ext cx="1572528" cy="158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139"/>
          <p:cNvGrpSpPr>
            <a:grpSpLocks/>
          </p:cNvGrpSpPr>
          <p:nvPr/>
        </p:nvGrpSpPr>
        <p:grpSpPr bwMode="auto">
          <a:xfrm>
            <a:off x="693096" y="1362655"/>
            <a:ext cx="5566021" cy="2430065"/>
            <a:chOff x="1736685" y="1538790"/>
            <a:chExt cx="5085565" cy="3240359"/>
          </a:xfrm>
        </p:grpSpPr>
        <p:sp>
          <p:nvSpPr>
            <p:cNvPr id="36898" name="Rectangle 16"/>
            <p:cNvSpPr>
              <a:spLocks noChangeArrowheads="1"/>
            </p:cNvSpPr>
            <p:nvPr/>
          </p:nvSpPr>
          <p:spPr bwMode="auto">
            <a:xfrm>
              <a:off x="1736685" y="1538790"/>
              <a:ext cx="1170010" cy="732172"/>
            </a:xfrm>
            <a:prstGeom prst="rect">
              <a:avLst/>
            </a:prstGeom>
            <a:solidFill>
              <a:srgbClr val="92D050"/>
            </a:solidFill>
            <a:ln w="2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sl-SI" altLang="sl-SI" sz="1050" b="1" dirty="0" err="1">
                  <a:latin typeface="Calibri" panose="020F0502020204030204" pitchFamily="34" charset="0"/>
                </a:rPr>
                <a:t>Surveying</a:t>
              </a:r>
              <a:r>
                <a:rPr lang="sl-SI" altLang="sl-SI" sz="1050" b="1" dirty="0">
                  <a:latin typeface="Calibri" panose="020F0502020204030204" pitchFamily="34" charset="0"/>
                </a:rPr>
                <a:t> </a:t>
              </a:r>
              <a:r>
                <a:rPr lang="sl-SI" altLang="sl-SI" sz="1050" b="1" dirty="0" err="1">
                  <a:latin typeface="Calibri" panose="020F0502020204030204" pitchFamily="34" charset="0"/>
                </a:rPr>
                <a:t>and</a:t>
              </a:r>
              <a:r>
                <a:rPr lang="sl-SI" altLang="sl-SI" sz="1050" b="1" dirty="0">
                  <a:latin typeface="Calibri" panose="020F0502020204030204" pitchFamily="34" charset="0"/>
                </a:rPr>
                <a:t> </a:t>
              </a:r>
              <a:r>
                <a:rPr lang="sl-SI" altLang="sl-SI" sz="1050" b="1" dirty="0" err="1">
                  <a:latin typeface="Calibri" panose="020F0502020204030204" pitchFamily="34" charset="0"/>
                </a:rPr>
                <a:t>Mapping</a:t>
              </a:r>
              <a:r>
                <a:rPr lang="sl-SI" altLang="sl-SI" sz="1050" b="1" dirty="0">
                  <a:latin typeface="Calibri" panose="020F0502020204030204" pitchFamily="34" charset="0"/>
                </a:rPr>
                <a:t> </a:t>
              </a:r>
              <a:r>
                <a:rPr lang="sl-SI" altLang="sl-SI" sz="1050" b="1" dirty="0" err="1">
                  <a:latin typeface="Calibri" panose="020F0502020204030204" pitchFamily="34" charset="0"/>
                </a:rPr>
                <a:t>Authority</a:t>
              </a:r>
              <a:r>
                <a:rPr lang="sl-SI" altLang="sl-SI" sz="1050" b="1" dirty="0">
                  <a:latin typeface="Calibri" panose="020F0502020204030204" pitchFamily="34" charset="0"/>
                </a:rPr>
                <a:t>(GURS)</a:t>
              </a:r>
              <a:endParaRPr lang="en-US" altLang="sl-SI" sz="1050" b="1" dirty="0">
                <a:latin typeface="Calibri" panose="020F0502020204030204" pitchFamily="34" charset="0"/>
              </a:endParaRPr>
            </a:p>
          </p:txBody>
        </p:sp>
        <p:cxnSp>
          <p:nvCxnSpPr>
            <p:cNvPr id="120" name="Elbow Connector 119"/>
            <p:cNvCxnSpPr/>
            <p:nvPr/>
          </p:nvCxnSpPr>
          <p:spPr>
            <a:xfrm rot="16200000" flipH="1">
              <a:off x="3266582" y="1223480"/>
              <a:ext cx="2673574" cy="4437763"/>
            </a:xfrm>
            <a:prstGeom prst="bentConnector3">
              <a:avLst>
                <a:gd name="adj1" fmla="val 67100"/>
              </a:avLst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00" name="Rectangle 22"/>
            <p:cNvSpPr>
              <a:spLocks noChangeArrowheads="1"/>
            </p:cNvSpPr>
            <p:nvPr/>
          </p:nvSpPr>
          <p:spPr bwMode="auto">
            <a:xfrm>
              <a:off x="1736685" y="2582614"/>
              <a:ext cx="1296988" cy="9918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000" tIns="54000" rIns="54000" bIns="540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l-SI" altLang="sl-SI" sz="825" dirty="0">
                  <a:solidFill>
                    <a:srgbClr val="000080"/>
                  </a:solidFill>
                  <a:latin typeface="Calibri" panose="020F0502020204030204" pitchFamily="34" charset="0"/>
                </a:rPr>
                <a:t>Zemljiški kataster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l-SI" altLang="sl-SI" sz="825" dirty="0">
                  <a:solidFill>
                    <a:srgbClr val="000080"/>
                  </a:solidFill>
                  <a:latin typeface="Calibri" panose="020F0502020204030204" pitchFamily="34" charset="0"/>
                </a:rPr>
                <a:t>Kataster stavb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l-SI" altLang="sl-SI" sz="825" dirty="0">
                  <a:solidFill>
                    <a:srgbClr val="000080"/>
                  </a:solidFill>
                  <a:latin typeface="Calibri" panose="020F0502020204030204" pitchFamily="34" charset="0"/>
                </a:rPr>
                <a:t>Register prost. enot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l-SI" altLang="sl-SI" sz="825" dirty="0">
                  <a:solidFill>
                    <a:srgbClr val="000080"/>
                  </a:solidFill>
                  <a:latin typeface="Calibri" panose="020F0502020204030204" pitchFamily="34" charset="0"/>
                </a:rPr>
                <a:t>REN, GJI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l-SI" altLang="sl-SI" sz="825" dirty="0">
                  <a:solidFill>
                    <a:srgbClr val="000080"/>
                  </a:solidFill>
                  <a:latin typeface="Calibri" panose="020F0502020204030204" pitchFamily="34" charset="0"/>
                </a:rPr>
                <a:t>DOF 050, karte…</a:t>
              </a:r>
            </a:p>
          </p:txBody>
        </p:sp>
      </p:grpSp>
      <p:grpSp>
        <p:nvGrpSpPr>
          <p:cNvPr id="8" name="Group 143"/>
          <p:cNvGrpSpPr>
            <a:grpSpLocks/>
          </p:cNvGrpSpPr>
          <p:nvPr/>
        </p:nvGrpSpPr>
        <p:grpSpPr bwMode="auto">
          <a:xfrm>
            <a:off x="6157913" y="1362655"/>
            <a:ext cx="810816" cy="2430065"/>
            <a:chOff x="6687235" y="1538790"/>
            <a:chExt cx="1080000" cy="3240363"/>
          </a:xfrm>
        </p:grpSpPr>
        <p:sp>
          <p:nvSpPr>
            <p:cNvPr id="36895" name="Rectangle 36"/>
            <p:cNvSpPr>
              <a:spLocks noChangeArrowheads="1"/>
            </p:cNvSpPr>
            <p:nvPr/>
          </p:nvSpPr>
          <p:spPr bwMode="auto">
            <a:xfrm>
              <a:off x="6687235" y="1538790"/>
              <a:ext cx="1080000" cy="881691"/>
            </a:xfrm>
            <a:prstGeom prst="rect">
              <a:avLst/>
            </a:prstGeom>
            <a:solidFill>
              <a:srgbClr val="FFCCFF"/>
            </a:solidFill>
            <a:ln w="2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sl-SI" altLang="sl-SI" sz="750" dirty="0">
                <a:solidFill>
                  <a:srgbClr val="005392"/>
                </a:solidFill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None/>
              </a:pPr>
              <a:r>
                <a:rPr lang="sl-SI" altLang="sl-SI" sz="1050" b="1" dirty="0" err="1">
                  <a:latin typeface="Calibri" panose="020F0502020204030204" pitchFamily="34" charset="0"/>
                </a:rPr>
                <a:t>Ministry</a:t>
              </a:r>
              <a:r>
                <a:rPr lang="sl-SI" altLang="sl-SI" sz="1050" b="1" dirty="0">
                  <a:latin typeface="Calibri" panose="020F0502020204030204" pitchFamily="34" charset="0"/>
                </a:rPr>
                <a:t> </a:t>
              </a:r>
              <a:r>
                <a:rPr lang="sl-SI" altLang="sl-SI" sz="1050" b="1" dirty="0" err="1">
                  <a:latin typeface="Calibri" panose="020F0502020204030204" pitchFamily="34" charset="0"/>
                </a:rPr>
                <a:t>of</a:t>
              </a:r>
              <a:r>
                <a:rPr lang="sl-SI" altLang="sl-SI" sz="1050" b="1" dirty="0">
                  <a:latin typeface="Calibri" panose="020F0502020204030204" pitchFamily="34" charset="0"/>
                </a:rPr>
                <a:t> </a:t>
              </a:r>
              <a:r>
                <a:rPr lang="sl-SI" altLang="sl-SI" sz="1050" b="1" dirty="0" err="1">
                  <a:latin typeface="Calibri" panose="020F0502020204030204" pitchFamily="34" charset="0"/>
                </a:rPr>
                <a:t>Culture</a:t>
              </a:r>
              <a:endParaRPr lang="en-US" altLang="sl-SI" sz="1050" b="1" dirty="0">
                <a:latin typeface="Calibri" panose="020F0502020204030204" pitchFamily="34" charset="0"/>
              </a:endParaRPr>
            </a:p>
          </p:txBody>
        </p:sp>
        <p:cxnSp>
          <p:nvCxnSpPr>
            <p:cNvPr id="63" name="Elbow Connector 62"/>
            <p:cNvCxnSpPr>
              <a:stCxn id="36895" idx="2"/>
            </p:cNvCxnSpPr>
            <p:nvPr/>
          </p:nvCxnSpPr>
          <p:spPr bwMode="auto">
            <a:xfrm rot="16200000" flipH="1">
              <a:off x="6272701" y="3375015"/>
              <a:ext cx="2358672" cy="449603"/>
            </a:xfrm>
            <a:prstGeom prst="bentConnector3">
              <a:avLst>
                <a:gd name="adj1" fmla="val 32936"/>
              </a:avLst>
            </a:prstGeom>
            <a:ln w="28575">
              <a:solidFill>
                <a:srgbClr val="FF99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45"/>
          <p:cNvGrpSpPr>
            <a:grpSpLocks/>
          </p:cNvGrpSpPr>
          <p:nvPr/>
        </p:nvGrpSpPr>
        <p:grpSpPr bwMode="auto">
          <a:xfrm>
            <a:off x="7069931" y="1362653"/>
            <a:ext cx="1275281" cy="2430068"/>
            <a:chOff x="7902370" y="1538788"/>
            <a:chExt cx="1080000" cy="3240362"/>
          </a:xfrm>
        </p:grpSpPr>
        <p:sp>
          <p:nvSpPr>
            <p:cNvPr id="36885" name="Rectangle 36"/>
            <p:cNvSpPr>
              <a:spLocks noChangeArrowheads="1"/>
            </p:cNvSpPr>
            <p:nvPr/>
          </p:nvSpPr>
          <p:spPr bwMode="auto">
            <a:xfrm>
              <a:off x="7902370" y="1538788"/>
              <a:ext cx="1080000" cy="1035136"/>
            </a:xfrm>
            <a:prstGeom prst="rect">
              <a:avLst/>
            </a:prstGeom>
            <a:solidFill>
              <a:srgbClr val="FF3300"/>
            </a:solidFill>
            <a:ln w="2">
              <a:solidFill>
                <a:srgbClr val="00008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sl-SI" sz="1050" b="1" dirty="0">
                  <a:latin typeface="Calibri" panose="020F0502020204030204" pitchFamily="34" charset="0"/>
                </a:rPr>
                <a:t>Ministry of the Environment and Spatial Planning</a:t>
              </a:r>
            </a:p>
          </p:txBody>
        </p:sp>
        <p:cxnSp>
          <p:nvCxnSpPr>
            <p:cNvPr id="78" name="Elbow Connector 77"/>
            <p:cNvCxnSpPr>
              <a:stCxn id="36885" idx="2"/>
            </p:cNvCxnSpPr>
            <p:nvPr/>
          </p:nvCxnSpPr>
          <p:spPr bwMode="auto">
            <a:xfrm rot="5400000">
              <a:off x="7069758" y="3406537"/>
              <a:ext cx="2205226" cy="540000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145"/>
          <p:cNvGrpSpPr>
            <a:grpSpLocks/>
          </p:cNvGrpSpPr>
          <p:nvPr/>
        </p:nvGrpSpPr>
        <p:grpSpPr bwMode="auto">
          <a:xfrm>
            <a:off x="693094" y="3278079"/>
            <a:ext cx="4956425" cy="1604953"/>
            <a:chOff x="7906749" y="1875368"/>
            <a:chExt cx="1097871" cy="2242801"/>
          </a:xfrm>
        </p:grpSpPr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7906749" y="1875368"/>
              <a:ext cx="676845" cy="566738"/>
            </a:xfrm>
            <a:prstGeom prst="rect">
              <a:avLst/>
            </a:prstGeom>
            <a:solidFill>
              <a:srgbClr val="FF00FF"/>
            </a:solidFill>
            <a:ln w="2">
              <a:solidFill>
                <a:srgbClr val="00008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sl-SI" altLang="sl-SI" sz="1050" b="1" dirty="0" err="1" smtClean="0">
                  <a:latin typeface="Calibri" panose="020F0502020204030204" pitchFamily="34" charset="0"/>
                </a:rPr>
                <a:t>Statistics</a:t>
              </a:r>
              <a:r>
                <a:rPr lang="sl-SI" altLang="sl-SI" sz="1050" b="1" dirty="0" smtClean="0">
                  <a:latin typeface="Calibri" panose="020F0502020204030204" pitchFamily="34" charset="0"/>
                </a:rPr>
                <a:t>, </a:t>
              </a:r>
              <a:r>
                <a:rPr lang="sl-SI" altLang="sl-SI" sz="1050" b="1" dirty="0" err="1" smtClean="0">
                  <a:latin typeface="Calibri" panose="020F0502020204030204" pitchFamily="34" charset="0"/>
                </a:rPr>
                <a:t>Geology</a:t>
              </a:r>
              <a:r>
                <a:rPr lang="sl-SI" altLang="sl-SI" sz="1050" b="1" dirty="0" smtClean="0">
                  <a:latin typeface="Calibri" panose="020F0502020204030204" pitchFamily="34" charset="0"/>
                </a:rPr>
                <a:t>, </a:t>
              </a:r>
              <a:r>
                <a:rPr lang="sl-SI" altLang="sl-SI" sz="1050" b="1" dirty="0" err="1" smtClean="0">
                  <a:latin typeface="Calibri" panose="020F0502020204030204" pitchFamily="34" charset="0"/>
                </a:rPr>
                <a:t>Electric</a:t>
              </a:r>
              <a:r>
                <a:rPr lang="sl-SI" altLang="sl-SI" sz="1050" b="1" dirty="0" smtClean="0">
                  <a:latin typeface="Calibri" panose="020F0502020204030204" pitchFamily="34" charset="0"/>
                </a:rPr>
                <a:t> car </a:t>
              </a:r>
              <a:r>
                <a:rPr lang="sl-SI" altLang="sl-SI" sz="1050" b="1" dirty="0" err="1" smtClean="0">
                  <a:latin typeface="Calibri" panose="020F0502020204030204" pitchFamily="34" charset="0"/>
                </a:rPr>
                <a:t>charging</a:t>
              </a:r>
              <a:r>
                <a:rPr lang="sl-SI" altLang="sl-SI" sz="1050" b="1" dirty="0" smtClean="0">
                  <a:latin typeface="Calibri" panose="020F0502020204030204" pitchFamily="34" charset="0"/>
                </a:rPr>
                <a:t> </a:t>
              </a:r>
              <a:r>
                <a:rPr lang="sl-SI" altLang="sl-SI" sz="1050" b="1" dirty="0" err="1" smtClean="0">
                  <a:latin typeface="Calibri" panose="020F0502020204030204" pitchFamily="34" charset="0"/>
                </a:rPr>
                <a:t>stations</a:t>
              </a:r>
              <a:r>
                <a:rPr lang="sl-SI" altLang="sl-SI" sz="1050" b="1" dirty="0" smtClean="0">
                  <a:latin typeface="Calibri" panose="020F0502020204030204" pitchFamily="34" charset="0"/>
                </a:rPr>
                <a:t> …</a:t>
              </a:r>
              <a:endParaRPr lang="en-US" altLang="sl-SI" sz="1050" b="1" dirty="0">
                <a:latin typeface="Calibri" panose="020F0502020204030204" pitchFamily="34" charset="0"/>
              </a:endParaRPr>
            </a:p>
          </p:txBody>
        </p:sp>
        <p:cxnSp>
          <p:nvCxnSpPr>
            <p:cNvPr id="60" name="Elbow Connector 59"/>
            <p:cNvCxnSpPr>
              <a:stCxn id="59" idx="2"/>
            </p:cNvCxnSpPr>
            <p:nvPr/>
          </p:nvCxnSpPr>
          <p:spPr bwMode="auto">
            <a:xfrm rot="16200000" flipH="1">
              <a:off x="7786864" y="2900414"/>
              <a:ext cx="1676063" cy="759448"/>
            </a:xfrm>
            <a:prstGeom prst="bentConnector2">
              <a:avLst/>
            </a:prstGeom>
            <a:ln w="28575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2171162" y="5339718"/>
            <a:ext cx="6549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l-SI" altLang="sl-SI" sz="2400" b="1" dirty="0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Most </a:t>
            </a:r>
            <a:r>
              <a:rPr lang="sl-SI" altLang="sl-SI" sz="2400" b="1" dirty="0" err="1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</a:t>
            </a:r>
            <a:r>
              <a:rPr lang="sl-SI" altLang="sl-SI" sz="2400" b="1" dirty="0" err="1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</a:t>
            </a:r>
            <a:r>
              <a:rPr lang="sl-SI" altLang="sl-SI" sz="2400" b="1" dirty="0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l-SI" altLang="sl-SI" sz="2400" b="1" dirty="0" err="1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collection</a:t>
            </a:r>
            <a:r>
              <a:rPr lang="sl-SI" altLang="sl-SI" sz="2400" b="1" dirty="0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l-SI" altLang="sl-SI" sz="2400" b="1" dirty="0" err="1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sl-SI" altLang="sl-SI" sz="2400" b="1" dirty="0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l-SI" altLang="sl-SI" sz="2400" b="1" dirty="0" err="1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spatial</a:t>
            </a:r>
            <a:r>
              <a:rPr lang="sl-SI" altLang="sl-SI" sz="2400" b="1" dirty="0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data in </a:t>
            </a:r>
            <a:r>
              <a:rPr lang="sl-SI" altLang="sl-SI" sz="2400" b="1" dirty="0" err="1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Slovenia</a:t>
            </a:r>
            <a:r>
              <a:rPr lang="sl-SI" altLang="sl-SI" sz="2400" b="1" dirty="0" smtClean="0">
                <a:solidFill>
                  <a:srgbClr val="99CB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endParaRPr lang="sl-SI" altLang="sl-SI" sz="2400" b="1" dirty="0">
              <a:solidFill>
                <a:srgbClr val="99CB3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57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90"/>
            <a:ext cx="9144000" cy="513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5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621"/>
            <a:ext cx="9144000" cy="590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4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32"/>
            <a:ext cx="9144000" cy="5911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32"/>
            <a:ext cx="9144000" cy="59111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32"/>
            <a:ext cx="9144000" cy="5911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32"/>
            <a:ext cx="9144000" cy="5911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32"/>
            <a:ext cx="9144000" cy="5911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32"/>
            <a:ext cx="9144000" cy="5911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32"/>
            <a:ext cx="9144000" cy="5911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32"/>
            <a:ext cx="9144000" cy="5911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32"/>
            <a:ext cx="9144000" cy="591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2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68" y="857251"/>
            <a:ext cx="9148968" cy="41751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142491"/>
            <a:ext cx="9144000" cy="185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5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6836B0F-2395-43B9-BBEF-90A78CA70F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2237</TotalTime>
  <Words>168</Words>
  <Application>Microsoft Office PowerPoint</Application>
  <PresentationFormat>On-screen Show (4:3)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introduction</dc:title>
  <dc:creator>Aleksander Žagar</dc:creator>
  <cp:keywords/>
  <cp:lastModifiedBy>Jaka Šimnovec</cp:lastModifiedBy>
  <cp:revision>177</cp:revision>
  <dcterms:created xsi:type="dcterms:W3CDTF">2016-12-15T20:20:53Z</dcterms:created>
  <dcterms:modified xsi:type="dcterms:W3CDTF">2019-05-06T14:05:11Z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TC034180659991</vt:lpwstr>
  </property>
</Properties>
</file>