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sldIdLst>
    <p:sldId id="258" r:id="rId3"/>
    <p:sldId id="285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280" r:id="rId20"/>
    <p:sldId id="273" r:id="rId21"/>
    <p:sldId id="274" r:id="rId22"/>
    <p:sldId id="275" r:id="rId23"/>
    <p:sldId id="276" r:id="rId24"/>
    <p:sldId id="278" r:id="rId25"/>
    <p:sldId id="279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gi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 userDrawn="1">
            <p:ph type="ctrTitle"/>
          </p:nvPr>
        </p:nvSpPr>
        <p:spPr>
          <a:xfrm>
            <a:off x="584120" y="2881386"/>
            <a:ext cx="10998200" cy="735013"/>
          </a:xfrm>
        </p:spPr>
        <p:txBody>
          <a:bodyPr lIns="91440" tIns="45720"/>
          <a:lstStyle>
            <a:lvl1pPr algn="ctr">
              <a:defRPr sz="2800" b="1"/>
            </a:lvl1pPr>
          </a:lstStyle>
          <a:p>
            <a:pPr lvl="0"/>
            <a:r>
              <a:rPr lang="en-GB" noProof="0" dirty="0" smtClean="0"/>
              <a:t>TITEL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1828800" y="3631222"/>
            <a:ext cx="8534400" cy="587375"/>
          </a:xfrm>
        </p:spPr>
        <p:txBody>
          <a:bodyPr lIns="91440"/>
          <a:lstStyle>
            <a:lvl1pPr marL="0" indent="0" algn="ctr">
              <a:buFont typeface="Arial" charset="0"/>
              <a:buNone/>
              <a:defRPr sz="2000"/>
            </a:lvl1pPr>
          </a:lstStyle>
          <a:p>
            <a:pPr lvl="0"/>
            <a:r>
              <a:rPr lang="en-GB" noProof="0" dirty="0" smtClean="0"/>
              <a:t>SPREKER</a:t>
            </a:r>
          </a:p>
        </p:txBody>
      </p:sp>
      <p:pic>
        <p:nvPicPr>
          <p:cNvPr id="7" name="Picture 5" descr="Nlog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15" y="4254635"/>
            <a:ext cx="3348609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873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6225" y="675626"/>
            <a:ext cx="9061229" cy="324500"/>
          </a:xfrm>
        </p:spPr>
        <p:txBody>
          <a:bodyPr tIns="0"/>
          <a:lstStyle>
            <a:lvl1pPr marL="0" indent="0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276225" y="1198800"/>
            <a:ext cx="11689034" cy="53925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800"/>
            </a:lvl1pPr>
            <a:lvl2pPr marL="0" indent="0">
              <a:buNone/>
              <a:defRPr sz="2400"/>
            </a:lvl2pPr>
            <a:lvl3pPr marL="288000" indent="0">
              <a:buNone/>
              <a:defRPr sz="2000"/>
            </a:lvl3pPr>
            <a:lvl4pPr marL="576000" indent="-288000">
              <a:buClr>
                <a:srgbClr val="F58220"/>
              </a:buClr>
              <a:buFont typeface="Calibri" panose="020F0502020204030204" pitchFamily="34" charset="0"/>
              <a:buChar char="—"/>
              <a:defRPr sz="1800"/>
            </a:lvl4pPr>
            <a:lvl5pPr marL="5760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92" y="308626"/>
            <a:ext cx="553062" cy="55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78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225" y="1198800"/>
            <a:ext cx="5684309" cy="5392500"/>
          </a:xfr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 sz="2400"/>
            </a:lvl2pPr>
            <a:lvl3pPr marL="288000" indent="0">
              <a:buNone/>
              <a:defRPr sz="2000"/>
            </a:lvl3pPr>
            <a:lvl4pPr marL="576000" indent="-288000">
              <a:buClr>
                <a:srgbClr val="F58220"/>
              </a:buClr>
              <a:buFont typeface="Calibri" panose="020F0502020204030204" pitchFamily="34" charset="0"/>
              <a:buChar char="—"/>
              <a:defRPr sz="1800"/>
            </a:lvl4pPr>
            <a:lvl5pPr marL="576000" indent="0">
              <a:buNone/>
              <a:defRPr sz="14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3733" y="1198800"/>
            <a:ext cx="5790141" cy="5392500"/>
          </a:xfr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 sz="2400"/>
            </a:lvl2pPr>
            <a:lvl3pPr marL="288000" indent="0">
              <a:buNone/>
              <a:defRPr sz="2000"/>
            </a:lvl3pPr>
            <a:lvl4pPr marL="576000" indent="-288000">
              <a:buClr>
                <a:srgbClr val="F58220"/>
              </a:buClr>
              <a:buFont typeface="Calibri" panose="020F0502020204030204" pitchFamily="34" charset="0"/>
              <a:buChar char="—"/>
              <a:defRPr sz="1800"/>
            </a:lvl4pPr>
            <a:lvl5pPr marL="5760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6225" y="675626"/>
            <a:ext cx="10696575" cy="324500"/>
          </a:xfrm>
        </p:spPr>
        <p:txBody>
          <a:bodyPr tIns="0"/>
          <a:lstStyle>
            <a:lvl1pPr marL="0" indent="0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0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38F0FA-503B-447F-A02E-6BF1D880434F}" type="datetimeFigureOut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5-5-2019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EE7185-A582-4542-8FF0-969B3F80C0A5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74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276226" y="253903"/>
            <a:ext cx="9061229" cy="469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276226" y="675626"/>
            <a:ext cx="9061229" cy="3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/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5A5A5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276226" y="1198800"/>
            <a:ext cx="11689033" cy="53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lvl="0" indent="-228600" algn="l">
              <a:spcBef>
                <a:spcPts val="1200"/>
              </a:spcBef>
              <a:spcAft>
                <a:spcPts val="0"/>
              </a:spcAft>
              <a:buSzPts val="2800"/>
              <a:buNone/>
              <a:defRPr sz="2800"/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58220"/>
              </a:buClr>
              <a:buSzPts val="1800"/>
              <a:buFont typeface="Calibri"/>
              <a:buChar char="—"/>
              <a:defRPr sz="18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068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 userDrawn="1">
            <p:ph type="ctrTitle"/>
          </p:nvPr>
        </p:nvSpPr>
        <p:spPr>
          <a:xfrm>
            <a:off x="584119" y="2881386"/>
            <a:ext cx="10998200" cy="735013"/>
          </a:xfrm>
        </p:spPr>
        <p:txBody>
          <a:bodyPr lIns="91440" tIns="45720"/>
          <a:lstStyle>
            <a:lvl1pPr algn="ctr">
              <a:defRPr sz="2800" b="1"/>
            </a:lvl1pPr>
          </a:lstStyle>
          <a:p>
            <a:pPr lvl="0"/>
            <a:r>
              <a:rPr lang="en-GB" noProof="0" dirty="0" smtClean="0"/>
              <a:t>TITEL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1828800" y="3631222"/>
            <a:ext cx="8534400" cy="587375"/>
          </a:xfrm>
        </p:spPr>
        <p:txBody>
          <a:bodyPr lIns="91440"/>
          <a:lstStyle>
            <a:lvl1pPr marL="0" indent="0" algn="ctr">
              <a:buFont typeface="Arial" charset="0"/>
              <a:buNone/>
              <a:defRPr sz="2000"/>
            </a:lvl1pPr>
          </a:lstStyle>
          <a:p>
            <a:pPr lvl="0"/>
            <a:r>
              <a:rPr lang="en-GB" noProof="0" dirty="0" smtClean="0"/>
              <a:t>SPREKER</a:t>
            </a:r>
          </a:p>
        </p:txBody>
      </p:sp>
      <p:pic>
        <p:nvPicPr>
          <p:cNvPr id="7" name="Picture 5" descr="Nlog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07" y="4233420"/>
            <a:ext cx="3348609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38" y="4264906"/>
            <a:ext cx="1362067" cy="712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913" y="4200467"/>
            <a:ext cx="2411527" cy="87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08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6225" y="675626"/>
            <a:ext cx="10696575" cy="324500"/>
          </a:xfrm>
        </p:spPr>
        <p:txBody>
          <a:bodyPr tIns="0"/>
          <a:lstStyle>
            <a:lvl1pPr marL="0" indent="0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276225" y="1198800"/>
            <a:ext cx="11689034" cy="539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4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225" y="1198800"/>
            <a:ext cx="5684309" cy="539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3733" y="1198800"/>
            <a:ext cx="5790141" cy="539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6225" y="675626"/>
            <a:ext cx="10696575" cy="324500"/>
          </a:xfrm>
        </p:spPr>
        <p:txBody>
          <a:bodyPr tIns="0"/>
          <a:lstStyle>
            <a:lvl1pPr marL="0" indent="0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7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76225" y="253903"/>
            <a:ext cx="9061229" cy="46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80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6225" y="1199408"/>
            <a:ext cx="11699527" cy="495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pic>
        <p:nvPicPr>
          <p:cNvPr id="5" name="Picture 5" descr="Nlogo"/>
          <p:cNvPicPr>
            <a:picLocks noChangeAspect="1" noChangeArrowheads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454" y="259441"/>
            <a:ext cx="2638298" cy="69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57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rgbClr val="F58220"/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A92B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A92B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A92B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A92B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FA92B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FA92B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FA92B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FA92B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58220"/>
        </a:buClr>
        <a:buFont typeface="Arial" charset="0"/>
        <a:buChar char="■"/>
        <a:defRPr sz="28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400">
          <a:solidFill>
            <a:srgbClr val="F58220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58220"/>
        </a:buClr>
        <a:buFont typeface="Arial" charset="0"/>
        <a:buChar char="–"/>
        <a:defRPr sz="2000">
          <a:solidFill>
            <a:schemeClr val="bg2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Calibri" panose="020F0502020204030204" pitchFamily="34" charset="0"/>
        <a:buChar char="—"/>
        <a:defRPr sz="1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76225" y="253903"/>
            <a:ext cx="10696575" cy="46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80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6225" y="1199408"/>
            <a:ext cx="11699527" cy="495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863" y="209309"/>
            <a:ext cx="824889" cy="827088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780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rgbClr val="F58220"/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A92B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A92B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A92B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A92B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FA92B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FA92B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FA92B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FA92B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58220"/>
        </a:buClr>
        <a:buFont typeface="Arial" charset="0"/>
        <a:buChar char="■"/>
        <a:defRPr sz="28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400">
          <a:solidFill>
            <a:srgbClr val="F58220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58220"/>
        </a:buClr>
        <a:buFont typeface="Arial" charset="0"/>
        <a:buChar char="–"/>
        <a:defRPr sz="2000">
          <a:solidFill>
            <a:schemeClr val="bg2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Calibri" panose="020F0502020204030204" pitchFamily="34" charset="0"/>
        <a:buChar char="—"/>
        <a:defRPr sz="1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f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259" y="1363755"/>
            <a:ext cx="10998200" cy="735013"/>
          </a:xfrm>
        </p:spPr>
        <p:txBody>
          <a:bodyPr/>
          <a:lstStyle/>
          <a:p>
            <a:r>
              <a:rPr lang="en-US" dirty="0" err="1"/>
              <a:t>Geodata</a:t>
            </a:r>
            <a:r>
              <a:rPr lang="en-US" dirty="0"/>
              <a:t> as I</a:t>
            </a:r>
            <a:r>
              <a:rPr lang="en-US" dirty="0" smtClean="0"/>
              <a:t>nstrument</a:t>
            </a:r>
            <a:r>
              <a:rPr lang="en-US" dirty="0"/>
              <a:t>, </a:t>
            </a:r>
            <a:r>
              <a:rPr lang="en-US" dirty="0" smtClean="0"/>
              <a:t>Archival </a:t>
            </a:r>
            <a:r>
              <a:rPr lang="en-US" dirty="0"/>
              <a:t>matter and </a:t>
            </a:r>
            <a:r>
              <a:rPr lang="en-US" dirty="0" smtClean="0"/>
              <a:t>Connector </a:t>
            </a:r>
            <a:br>
              <a:rPr lang="en-US" dirty="0" smtClean="0"/>
            </a:b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0170" y="1731262"/>
            <a:ext cx="8534400" cy="587375"/>
          </a:xfrm>
        </p:spPr>
        <p:txBody>
          <a:bodyPr/>
          <a:lstStyle/>
          <a:p>
            <a:r>
              <a:rPr lang="en-US" i="1" dirty="0"/>
              <a:t>Experiences from Belgian State Archives and National Mapping </a:t>
            </a:r>
            <a:r>
              <a:rPr lang="en-US" i="1" dirty="0" smtClean="0"/>
              <a:t>Agency</a:t>
            </a:r>
          </a:p>
          <a:p>
            <a:endParaRPr lang="en-US" i="1" dirty="0"/>
          </a:p>
          <a:p>
            <a:endParaRPr lang="en-US" i="1" dirty="0" smtClean="0"/>
          </a:p>
          <a:p>
            <a:r>
              <a:rPr lang="en-US" sz="1400" b="1" i="1" dirty="0" smtClean="0"/>
              <a:t>Rink W. Kruk</a:t>
            </a:r>
          </a:p>
          <a:p>
            <a:r>
              <a:rPr lang="en-US" sz="1400" i="1" dirty="0" smtClean="0"/>
              <a:t>National Geographic Institute Belgium, State Archives of Belgium</a:t>
            </a:r>
            <a:endParaRPr lang="fr-BE" sz="1400" i="1" dirty="0"/>
          </a:p>
        </p:txBody>
      </p:sp>
    </p:spTree>
    <p:extLst>
      <p:ext uri="{BB962C8B-B14F-4D97-AF65-F5344CB8AC3E}">
        <p14:creationId xmlns:p14="http://schemas.microsoft.com/office/powerpoint/2010/main" val="298140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778" y="1188180"/>
            <a:ext cx="1730589" cy="627576"/>
          </a:xfrm>
          <a:prstGeom prst="rect">
            <a:avLst/>
          </a:prstGeom>
        </p:spPr>
      </p:pic>
      <p:pic>
        <p:nvPicPr>
          <p:cNvPr id="7" name="Media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5763" y="-100013"/>
            <a:ext cx="12577763" cy="7029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12" y="6526213"/>
            <a:ext cx="12180888" cy="369332"/>
          </a:xfrm>
          <a:prstGeom prst="rect">
            <a:avLst/>
          </a:prstGeom>
          <a:solidFill>
            <a:schemeClr val="accent3">
              <a:lumMod val="95000"/>
              <a:alpha val="6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Map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Africa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by Mercator, 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1595</a:t>
            </a:r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3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778" y="1188180"/>
            <a:ext cx="1730589" cy="62757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301625"/>
            <a:ext cx="12372975" cy="747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26213"/>
            <a:ext cx="11918829" cy="369332"/>
          </a:xfrm>
          <a:prstGeom prst="rect">
            <a:avLst/>
          </a:prstGeom>
          <a:solidFill>
            <a:schemeClr val="accent3">
              <a:lumMod val="95000"/>
              <a:alpha val="6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Batt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at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Antwerp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1616</a:t>
            </a:r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0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778" y="1188180"/>
            <a:ext cx="1730589" cy="62757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938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11362"/>
            <a:ext cx="12192000" cy="483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18275"/>
            <a:ext cx="12721167" cy="369332"/>
          </a:xfrm>
          <a:prstGeom prst="rect">
            <a:avLst/>
          </a:prstGeom>
          <a:solidFill>
            <a:schemeClr val="accent3">
              <a:lumMod val="95000"/>
              <a:alpha val="6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Aerial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imagery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. Overlay 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map.</a:t>
            </a:r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7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Online Access point to everything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Avoiding work, damage and confusion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3" descr="D:\Data\dossier\ebna\MICROFILM\AGR_09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506" y="1736842"/>
            <a:ext cx="6800051" cy="453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7022" y="1670431"/>
            <a:ext cx="2747985" cy="36933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l"/>
            <a:r>
              <a:rPr lang="fr-BE" sz="1800" dirty="0" smtClean="0">
                <a:solidFill>
                  <a:schemeClr val="tx1"/>
                </a:solidFill>
              </a:rPr>
              <a:t>A </a:t>
            </a:r>
            <a:r>
              <a:rPr lang="fr-BE" sz="1800" dirty="0" err="1" smtClean="0">
                <a:solidFill>
                  <a:schemeClr val="tx1"/>
                </a:solidFill>
              </a:rPr>
              <a:t>reading</a:t>
            </a:r>
            <a:r>
              <a:rPr lang="fr-BE" sz="1800" dirty="0" smtClean="0">
                <a:solidFill>
                  <a:schemeClr val="tx1"/>
                </a:solidFill>
              </a:rPr>
              <a:t> room 24/24h</a:t>
            </a:r>
            <a:endParaRPr lang="nl-BE" sz="1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9213" y="1670430"/>
            <a:ext cx="3413461" cy="64633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l"/>
            <a:r>
              <a:rPr lang="fr-BE" sz="1800" dirty="0" smtClean="0">
                <a:solidFill>
                  <a:schemeClr val="tx1"/>
                </a:solidFill>
              </a:rPr>
              <a:t>All the collections </a:t>
            </a:r>
            <a:r>
              <a:rPr lang="fr-BE" sz="1800" dirty="0" err="1" smtClean="0">
                <a:solidFill>
                  <a:schemeClr val="tx1"/>
                </a:solidFill>
              </a:rPr>
              <a:t>through</a:t>
            </a:r>
            <a:r>
              <a:rPr lang="fr-BE" sz="1800" dirty="0" smtClean="0">
                <a:solidFill>
                  <a:schemeClr val="tx1"/>
                </a:solidFill>
              </a:rPr>
              <a:t> one site</a:t>
            </a:r>
            <a:endParaRPr lang="nl-BE" sz="18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99442" y="5954731"/>
            <a:ext cx="2525511" cy="64633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l"/>
            <a:r>
              <a:rPr lang="fr-BE" sz="1800" dirty="0" err="1" smtClean="0">
                <a:solidFill>
                  <a:schemeClr val="tx1"/>
                </a:solidFill>
              </a:rPr>
              <a:t>Preserving</a:t>
            </a:r>
            <a:r>
              <a:rPr lang="fr-BE" sz="1800" dirty="0" smtClean="0">
                <a:solidFill>
                  <a:schemeClr val="tx1"/>
                </a:solidFill>
              </a:rPr>
              <a:t> the </a:t>
            </a:r>
            <a:r>
              <a:rPr lang="fr-BE" sz="1800" dirty="0" err="1" smtClean="0">
                <a:solidFill>
                  <a:schemeClr val="tx1"/>
                </a:solidFill>
              </a:rPr>
              <a:t>originals</a:t>
            </a:r>
            <a:endParaRPr lang="nl-BE" sz="1800" dirty="0">
              <a:solidFill>
                <a:schemeClr val="tx1"/>
              </a:solidFill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267870" y="5954731"/>
            <a:ext cx="2872145" cy="64633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l"/>
            <a:r>
              <a:rPr lang="fr-BE" sz="1800" dirty="0" smtClean="0">
                <a:solidFill>
                  <a:schemeClr val="tx1"/>
                </a:solidFill>
              </a:rPr>
              <a:t>Accessible for </a:t>
            </a:r>
            <a:r>
              <a:rPr lang="fr-BE" sz="1800" dirty="0" err="1" smtClean="0">
                <a:solidFill>
                  <a:schemeClr val="tx1"/>
                </a:solidFill>
              </a:rPr>
              <a:t>everybody</a:t>
            </a:r>
            <a:r>
              <a:rPr lang="fr-BE" sz="1800" dirty="0" smtClean="0">
                <a:solidFill>
                  <a:schemeClr val="tx1"/>
                </a:solidFill>
              </a:rPr>
              <a:t> at </a:t>
            </a:r>
            <a:r>
              <a:rPr lang="fr-BE" sz="1800" dirty="0" err="1" smtClean="0">
                <a:solidFill>
                  <a:schemeClr val="tx1"/>
                </a:solidFill>
              </a:rPr>
              <a:t>great</a:t>
            </a:r>
            <a:r>
              <a:rPr lang="fr-BE" sz="1800" dirty="0" smtClean="0">
                <a:solidFill>
                  <a:schemeClr val="tx1"/>
                </a:solidFill>
              </a:rPr>
              <a:t> </a:t>
            </a:r>
            <a:r>
              <a:rPr lang="fr-BE" sz="1800" dirty="0" err="1" smtClean="0">
                <a:solidFill>
                  <a:schemeClr val="tx1"/>
                </a:solidFill>
              </a:rPr>
              <a:t>detail</a:t>
            </a:r>
            <a:endParaRPr lang="nl-B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0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“Classical search” leads to confusion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Avoiding work, damage and confusion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488192" y="1961604"/>
            <a:ext cx="11215615" cy="499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58220"/>
              </a:buClr>
              <a:buFont typeface="Arial" charset="0"/>
              <a:buNone/>
              <a:defRPr sz="2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None/>
              <a:defRPr sz="2400">
                <a:solidFill>
                  <a:srgbClr val="F5822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2880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220"/>
              </a:buClr>
              <a:buFont typeface="Arial" charset="0"/>
              <a:buNone/>
              <a:defRPr sz="20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576000" indent="-28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8220"/>
              </a:buClr>
              <a:buFont typeface="Calibri" panose="020F0502020204030204" pitchFamily="34" charset="0"/>
              <a:buChar char="—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5760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fr-BE" kern="0" dirty="0" smtClean="0"/>
              <a:t>Variations in the </a:t>
            </a:r>
            <a:r>
              <a:rPr lang="fr-BE" kern="0" dirty="0" err="1" smtClean="0"/>
              <a:t>same</a:t>
            </a:r>
            <a:r>
              <a:rPr lang="fr-BE" kern="0" dirty="0" smtClean="0"/>
              <a:t> </a:t>
            </a:r>
            <a:r>
              <a:rPr lang="fr-BE" kern="0" dirty="0" err="1" smtClean="0"/>
              <a:t>language</a:t>
            </a:r>
            <a:endParaRPr lang="fr-BE" kern="0" dirty="0" smtClean="0"/>
          </a:p>
          <a:p>
            <a:pPr marL="457200" lvl="1">
              <a:defRPr/>
            </a:pPr>
            <a:r>
              <a:rPr lang="fr-BE" sz="1800" i="1" kern="0" dirty="0" smtClean="0"/>
              <a:t>Brussel, </a:t>
            </a:r>
            <a:r>
              <a:rPr lang="fr-BE" sz="1800" i="1" kern="0" dirty="0" err="1" smtClean="0"/>
              <a:t>Bruocsella</a:t>
            </a:r>
            <a:r>
              <a:rPr lang="fr-BE" sz="1800" i="1" kern="0" dirty="0" smtClean="0"/>
              <a:t>, </a:t>
            </a:r>
            <a:r>
              <a:rPr lang="fr-BE" sz="1800" i="1" kern="0" dirty="0" err="1" smtClean="0"/>
              <a:t>Brusella</a:t>
            </a:r>
            <a:r>
              <a:rPr lang="fr-BE" sz="1800" i="1" kern="0" dirty="0" smtClean="0"/>
              <a:t>, </a:t>
            </a:r>
            <a:r>
              <a:rPr lang="fr-BE" sz="1800" i="1" kern="0" dirty="0" err="1" smtClean="0"/>
              <a:t>Bruxelle</a:t>
            </a:r>
            <a:r>
              <a:rPr lang="fr-BE" sz="1800" i="1" kern="0" dirty="0" smtClean="0"/>
              <a:t>,..</a:t>
            </a:r>
            <a:br>
              <a:rPr lang="fr-BE" sz="1800" i="1" kern="0" dirty="0" smtClean="0"/>
            </a:br>
            <a:endParaRPr lang="fr-BE" sz="1800" i="1" kern="0" dirty="0" smtClean="0"/>
          </a:p>
          <a:p>
            <a:pPr>
              <a:defRPr/>
            </a:pPr>
            <a:r>
              <a:rPr lang="fr-BE" kern="0" dirty="0" smtClean="0"/>
              <a:t>Name in multiple </a:t>
            </a:r>
            <a:r>
              <a:rPr lang="fr-BE" kern="0" dirty="0" err="1" smtClean="0"/>
              <a:t>languages</a:t>
            </a:r>
            <a:endParaRPr lang="fr-BE" kern="0" dirty="0" smtClean="0"/>
          </a:p>
          <a:p>
            <a:pPr marL="457200" lvl="1">
              <a:defRPr/>
            </a:pPr>
            <a:r>
              <a:rPr lang="fr-BE" sz="1800" i="1" kern="0" dirty="0" smtClean="0"/>
              <a:t>Liège (FR), </a:t>
            </a:r>
            <a:r>
              <a:rPr lang="fr-BE" sz="1800" i="1" kern="0" dirty="0" err="1" smtClean="0"/>
              <a:t>Luik</a:t>
            </a:r>
            <a:r>
              <a:rPr lang="fr-BE" sz="1800" i="1" kern="0" dirty="0" smtClean="0"/>
              <a:t> (NL), </a:t>
            </a:r>
            <a:r>
              <a:rPr lang="fr-BE" sz="1800" i="1" kern="0" dirty="0" err="1" smtClean="0"/>
              <a:t>Lüttich</a:t>
            </a:r>
            <a:r>
              <a:rPr lang="fr-BE" sz="1800" i="1" kern="0" dirty="0" smtClean="0"/>
              <a:t> (DE), </a:t>
            </a:r>
          </a:p>
          <a:p>
            <a:pPr marL="457200" lvl="1">
              <a:defRPr/>
            </a:pPr>
            <a:r>
              <a:rPr lang="fr-BE" sz="1800" i="1" kern="0" dirty="0" err="1" smtClean="0"/>
              <a:t>Lieja</a:t>
            </a:r>
            <a:r>
              <a:rPr lang="fr-BE" sz="1800" i="1" kern="0" dirty="0" smtClean="0"/>
              <a:t> (ES), </a:t>
            </a:r>
            <a:r>
              <a:rPr lang="fr-BE" sz="1800" i="1" kern="0" dirty="0" err="1" smtClean="0"/>
              <a:t>Liegi</a:t>
            </a:r>
            <a:r>
              <a:rPr lang="fr-BE" sz="1800" i="1" kern="0" dirty="0" smtClean="0"/>
              <a:t> (ITA), </a:t>
            </a:r>
            <a:r>
              <a:rPr lang="fr-BE" sz="1800" i="1" kern="0" dirty="0" err="1" smtClean="0"/>
              <a:t>Leodium</a:t>
            </a:r>
            <a:r>
              <a:rPr lang="fr-BE" sz="1800" i="1" kern="0" dirty="0" smtClean="0"/>
              <a:t> (Latin), …</a:t>
            </a:r>
            <a:br>
              <a:rPr lang="fr-BE" sz="1800" i="1" kern="0" dirty="0" smtClean="0"/>
            </a:br>
            <a:endParaRPr lang="fr-BE" sz="1800" i="1" kern="0" dirty="0" smtClean="0"/>
          </a:p>
          <a:p>
            <a:pPr>
              <a:defRPr/>
            </a:pPr>
            <a:r>
              <a:rPr lang="fr-BE" kern="0" dirty="0" err="1" smtClean="0"/>
              <a:t>Difference</a:t>
            </a:r>
            <a:r>
              <a:rPr lang="fr-BE" kern="0" dirty="0" smtClean="0"/>
              <a:t> in </a:t>
            </a:r>
            <a:r>
              <a:rPr lang="fr-BE" kern="0" dirty="0" err="1" smtClean="0"/>
              <a:t>meaning</a:t>
            </a:r>
            <a:r>
              <a:rPr lang="fr-BE" kern="0" dirty="0" smtClean="0"/>
              <a:t> of the </a:t>
            </a:r>
            <a:r>
              <a:rPr lang="fr-BE" kern="0" dirty="0" err="1" smtClean="0"/>
              <a:t>same</a:t>
            </a:r>
            <a:r>
              <a:rPr lang="fr-BE" kern="0" dirty="0" smtClean="0"/>
              <a:t> place </a:t>
            </a:r>
            <a:r>
              <a:rPr lang="fr-BE" kern="0" dirty="0" err="1" smtClean="0"/>
              <a:t>name</a:t>
            </a:r>
            <a:endParaRPr lang="fr-BE" kern="0" dirty="0" smtClean="0"/>
          </a:p>
          <a:p>
            <a:pPr marL="457200" lvl="1">
              <a:defRPr/>
            </a:pPr>
            <a:r>
              <a:rPr lang="fr-BE" sz="1800" i="1" kern="0" dirty="0" smtClean="0"/>
              <a:t>Liège</a:t>
            </a:r>
            <a:r>
              <a:rPr lang="fr-BE" sz="1800" kern="0" dirty="0" smtClean="0"/>
              <a:t>: </a:t>
            </a:r>
            <a:r>
              <a:rPr lang="fr-BE" sz="1800" i="1" kern="0" dirty="0" smtClean="0"/>
              <a:t>ville, agglomération, province,  évêché, principauté</a:t>
            </a:r>
            <a:br>
              <a:rPr lang="fr-BE" sz="1800" i="1" kern="0" dirty="0" smtClean="0"/>
            </a:br>
            <a:endParaRPr lang="fr-BE" sz="1800" i="1" kern="0" dirty="0" smtClean="0"/>
          </a:p>
          <a:p>
            <a:pPr>
              <a:defRPr/>
            </a:pPr>
            <a:r>
              <a:rPr lang="fr-BE" kern="0" dirty="0" err="1" smtClean="0"/>
              <a:t>Different</a:t>
            </a:r>
            <a:r>
              <a:rPr lang="fr-BE" kern="0" dirty="0" smtClean="0"/>
              <a:t> places </a:t>
            </a:r>
            <a:r>
              <a:rPr lang="fr-BE" kern="0" dirty="0" err="1" smtClean="0"/>
              <a:t>with</a:t>
            </a:r>
            <a:r>
              <a:rPr lang="fr-BE" kern="0" dirty="0" smtClean="0"/>
              <a:t> the </a:t>
            </a:r>
            <a:r>
              <a:rPr lang="fr-BE" kern="0" dirty="0" err="1" smtClean="0"/>
              <a:t>same</a:t>
            </a:r>
            <a:r>
              <a:rPr lang="fr-BE" kern="0" dirty="0" smtClean="0"/>
              <a:t> </a:t>
            </a:r>
            <a:r>
              <a:rPr lang="fr-BE" kern="0" dirty="0" err="1" smtClean="0"/>
              <a:t>name</a:t>
            </a:r>
            <a:endParaRPr lang="fr-BE" kern="0" dirty="0" smtClean="0"/>
          </a:p>
          <a:p>
            <a:pPr marL="457200" lvl="1">
              <a:defRPr/>
            </a:pPr>
            <a:r>
              <a:rPr lang="fr-BE" sz="1800" i="1" kern="0" dirty="0" smtClean="0"/>
              <a:t>Bergen, Nazareth, Châteauneuf</a:t>
            </a:r>
            <a:endParaRPr lang="fr-BE" sz="1800" kern="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72" y="2756304"/>
            <a:ext cx="3427164" cy="293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 bwMode="auto">
          <a:xfrm>
            <a:off x="9288990" y="4010515"/>
            <a:ext cx="400537" cy="332984"/>
          </a:xfrm>
          <a:prstGeom prst="roundRect">
            <a:avLst/>
          </a:prstGeom>
          <a:noFill/>
          <a:ln w="31750">
            <a:solidFill>
              <a:srgbClr val="C00000"/>
            </a:solidFill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fr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856143" y="3161870"/>
            <a:ext cx="2057519" cy="1902899"/>
          </a:xfrm>
          <a:prstGeom prst="roundRect">
            <a:avLst/>
          </a:prstGeom>
          <a:noFill/>
          <a:ln w="31750">
            <a:solidFill>
              <a:srgbClr val="C00000"/>
            </a:solidFill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fr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9104307" y="3562106"/>
            <a:ext cx="1089275" cy="1162499"/>
          </a:xfrm>
          <a:prstGeom prst="roundRect">
            <a:avLst/>
          </a:prstGeom>
          <a:noFill/>
          <a:ln w="31750">
            <a:solidFill>
              <a:srgbClr val="C00000"/>
            </a:solidFill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fr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930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Footprint is the answer to (almost) everything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olygon, line or point in modern coordinates = area covered by an old map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3" t="15763" r="7280" b="-14076"/>
          <a:stretch/>
        </p:blipFill>
        <p:spPr>
          <a:xfrm>
            <a:off x="979714" y="1688195"/>
            <a:ext cx="7696286" cy="5662025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23129" y="2129993"/>
            <a:ext cx="4320480" cy="337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H="1" flipV="1">
            <a:off x="4708345" y="1727376"/>
            <a:ext cx="2592288" cy="149684"/>
          </a:xfrm>
          <a:prstGeom prst="line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7012601" y="1943400"/>
            <a:ext cx="3240360" cy="576064"/>
          </a:xfrm>
          <a:prstGeom prst="line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 flipV="1">
            <a:off x="3615374" y="5039744"/>
            <a:ext cx="3685259" cy="648072"/>
          </a:xfrm>
          <a:prstGeom prst="line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6012873" y="5759824"/>
            <a:ext cx="4240088" cy="85970"/>
          </a:xfrm>
          <a:prstGeom prst="line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 bwMode="auto">
          <a:xfrm rot="1102882">
            <a:off x="4105308" y="2032942"/>
            <a:ext cx="2488702" cy="3510000"/>
          </a:xfrm>
          <a:prstGeom prst="rect">
            <a:avLst/>
          </a:prstGeom>
          <a:noFill/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600" b="1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20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by a modern map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Polygon vs. textual search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1362" y="1258948"/>
            <a:ext cx="8115410" cy="539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0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breeding </a:t>
            </a:r>
            <a:r>
              <a:rPr lang="en-US" dirty="0"/>
              <a:t>M</a:t>
            </a:r>
            <a:r>
              <a:rPr lang="en-US" dirty="0" smtClean="0"/>
              <a:t>etadata </a:t>
            </a:r>
            <a:r>
              <a:rPr lang="en-US" dirty="0"/>
              <a:t>S</a:t>
            </a:r>
            <a:r>
              <a:rPr lang="en-US" dirty="0" smtClean="0"/>
              <a:t>tandards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How to fix the mess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95" y="1198563"/>
            <a:ext cx="7752823" cy="5392737"/>
          </a:xfrm>
        </p:spPr>
      </p:pic>
      <p:pic>
        <p:nvPicPr>
          <p:cNvPr id="5" name="Picture 7" descr="congo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8318" y="26669227"/>
            <a:ext cx="5536522" cy="657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252" y="1000126"/>
            <a:ext cx="8288941" cy="593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33618" y="1540541"/>
            <a:ext cx="764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solidFill>
                  <a:srgbClr val="990033"/>
                </a:solidFill>
              </a:rPr>
              <a:t>EAD          </a:t>
            </a:r>
            <a:endParaRPr lang="nl-BE" sz="2000" b="1" dirty="0">
              <a:solidFill>
                <a:srgbClr val="99003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5248" y="2382396"/>
            <a:ext cx="1440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solidFill>
                  <a:srgbClr val="00B050"/>
                </a:solidFill>
              </a:rPr>
              <a:t>Dublin </a:t>
            </a:r>
            <a:r>
              <a:rPr lang="fr-BE" sz="2000" b="1" dirty="0" err="1" smtClean="0">
                <a:solidFill>
                  <a:srgbClr val="00B050"/>
                </a:solidFill>
              </a:rPr>
              <a:t>Core</a:t>
            </a:r>
            <a:r>
              <a:rPr lang="fr-BE" sz="2000" b="1" dirty="0" smtClean="0">
                <a:solidFill>
                  <a:srgbClr val="00B050"/>
                </a:solidFill>
              </a:rPr>
              <a:t>           </a:t>
            </a:r>
            <a:endParaRPr lang="nl-BE" sz="20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1209" y="1639599"/>
            <a:ext cx="2249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solidFill>
                  <a:srgbClr val="0070C0"/>
                </a:solidFill>
              </a:rPr>
              <a:t>Ad hoc standards</a:t>
            </a:r>
            <a:endParaRPr lang="nl-BE" sz="20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2559" y="1764668"/>
            <a:ext cx="1293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solidFill>
                  <a:srgbClr val="CC9900"/>
                </a:solidFill>
              </a:rPr>
              <a:t>INSPIRE</a:t>
            </a:r>
            <a:endParaRPr lang="nl-BE" sz="2000" b="1" dirty="0">
              <a:solidFill>
                <a:srgbClr val="CC99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97988" y="2381318"/>
            <a:ext cx="1740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 sz="2000" b="1" dirty="0" smtClean="0">
                <a:solidFill>
                  <a:srgbClr val="7030A0"/>
                </a:solidFill>
              </a:rPr>
              <a:t>ISBD(CM)</a:t>
            </a:r>
            <a:endParaRPr lang="nl-BE" sz="2000" b="1" dirty="0">
              <a:solidFill>
                <a:srgbClr val="7030A0"/>
              </a:solidFill>
            </a:endParaRPr>
          </a:p>
          <a:p>
            <a:pPr algn="l"/>
            <a:r>
              <a:rPr lang="fr-BE" sz="2000" b="1" dirty="0" smtClean="0">
                <a:solidFill>
                  <a:srgbClr val="7030A0"/>
                </a:solidFill>
              </a:rPr>
              <a:t>MARC21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24613" y="3321843"/>
            <a:ext cx="1932372" cy="769441"/>
          </a:xfrm>
          <a:prstGeom prst="rect">
            <a:avLst/>
          </a:prstGeom>
          <a:solidFill>
            <a:srgbClr val="DDDDFF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lang="fr-BE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ISO19115 &amp; </a:t>
            </a:r>
          </a:p>
          <a:p>
            <a:r>
              <a:rPr lang="fr-BE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INSPIRE</a:t>
            </a:r>
            <a:endParaRPr lang="nl-BE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52239" y="5826295"/>
            <a:ext cx="3727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 smtClean="0">
                <a:solidFill>
                  <a:schemeClr val="tx2"/>
                </a:solidFill>
              </a:rPr>
              <a:t>Cartesius</a:t>
            </a:r>
            <a:r>
              <a:rPr lang="fr-BE" sz="2000" b="1" dirty="0" smtClean="0">
                <a:solidFill>
                  <a:schemeClr val="tx2"/>
                </a:solidFill>
              </a:rPr>
              <a:t> </a:t>
            </a:r>
            <a:r>
              <a:rPr lang="fr-BE" sz="2000" b="1" dirty="0" err="1" smtClean="0">
                <a:solidFill>
                  <a:schemeClr val="tx2"/>
                </a:solidFill>
              </a:rPr>
              <a:t>Metadata</a:t>
            </a:r>
            <a:r>
              <a:rPr lang="fr-BE" sz="2000" b="1" dirty="0" smtClean="0">
                <a:solidFill>
                  <a:schemeClr val="tx2"/>
                </a:solidFill>
              </a:rPr>
              <a:t> Standard</a:t>
            </a:r>
          </a:p>
        </p:txBody>
      </p:sp>
    </p:spTree>
    <p:extLst>
      <p:ext uri="{BB962C8B-B14F-4D97-AF65-F5344CB8AC3E}">
        <p14:creationId xmlns:p14="http://schemas.microsoft.com/office/powerpoint/2010/main" val="5646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Polygon vs. bounding box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Precise vs. false matches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8220" y="1396269"/>
            <a:ext cx="7112728" cy="54617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9947" y="2243580"/>
            <a:ext cx="3799002" cy="3487918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 bwMode="auto">
          <a:xfrm>
            <a:off x="7834478" y="2545355"/>
            <a:ext cx="3811300" cy="144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080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kern="0" dirty="0" smtClean="0">
                <a:solidFill>
                  <a:srgbClr val="FF8001"/>
                </a:solidFill>
              </a:rPr>
              <a:t>Polygon – Precise matches</a:t>
            </a:r>
          </a:p>
          <a:p>
            <a:r>
              <a:rPr lang="en-US" kern="0" dirty="0">
                <a:solidFill>
                  <a:srgbClr val="FF8001"/>
                </a:solidFill>
              </a:rPr>
              <a:t>	</a:t>
            </a:r>
            <a:r>
              <a:rPr lang="en-US" kern="0" dirty="0" smtClean="0">
                <a:solidFill>
                  <a:srgbClr val="FF8001"/>
                </a:solidFill>
              </a:rPr>
              <a:t>   </a:t>
            </a:r>
            <a:r>
              <a:rPr lang="en-US" i="1" kern="0" dirty="0" smtClean="0">
                <a:solidFill>
                  <a:srgbClr val="FF8001"/>
                </a:solidFill>
              </a:rPr>
              <a:t>footprints often irregular</a:t>
            </a:r>
            <a:endParaRPr lang="en-US" kern="0" dirty="0" smtClean="0">
              <a:solidFill>
                <a:srgbClr val="FF8001"/>
              </a:solidFill>
            </a:endParaRPr>
          </a:p>
          <a:p>
            <a:endParaRPr lang="en-US" kern="0" dirty="0"/>
          </a:p>
          <a:p>
            <a:endParaRPr lang="en-US" kern="0" dirty="0" smtClean="0"/>
          </a:p>
          <a:p>
            <a:r>
              <a:rPr lang="en-US" kern="0" dirty="0" smtClean="0">
                <a:solidFill>
                  <a:schemeClr val="accent1">
                    <a:lumMod val="50000"/>
                  </a:schemeClr>
                </a:solidFill>
              </a:rPr>
              <a:t>Bounding box – Many false matches</a:t>
            </a:r>
            <a:endParaRPr lang="en-US" kern="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3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Started in 2009 (in fact already before)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Lessons learned (vendor lock-in, open source and proprietary have costs)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Very popular, impressive quantity and quality</a:t>
            </a:r>
          </a:p>
          <a:p>
            <a:pPr marL="1033200" lvl="4" indent="-457200">
              <a:buFontTx/>
              <a:buChar char="-"/>
            </a:pPr>
            <a:r>
              <a:rPr lang="en-US" dirty="0" smtClean="0"/>
              <a:t>Most important map collections become available already by now (70.000 items)</a:t>
            </a:r>
          </a:p>
          <a:p>
            <a:pPr marL="1033200" lvl="4" indent="-457200">
              <a:buFontTx/>
              <a:buChar char="-"/>
            </a:pPr>
            <a:r>
              <a:rPr lang="en-US" dirty="0" smtClean="0"/>
              <a:t>~7500 visitors each month</a:t>
            </a:r>
          </a:p>
          <a:p>
            <a:pPr marL="1033200" lvl="4" indent="-457200">
              <a:buFontTx/>
              <a:buChar char="-"/>
            </a:pPr>
            <a:r>
              <a:rPr lang="en-US" dirty="0" smtClean="0"/>
              <a:t>Good collaboration between different types of institutions</a:t>
            </a:r>
          </a:p>
          <a:p>
            <a:pPr marL="1033200" lvl="4" indent="-457200">
              <a:buFontTx/>
              <a:buChar char="-"/>
            </a:pPr>
            <a:r>
              <a:rPr lang="en-US" dirty="0" smtClean="0"/>
              <a:t>A lot initiatives started, Cartesius.be keeps on going strong</a:t>
            </a:r>
          </a:p>
          <a:p>
            <a:pPr marL="1033200" lvl="4" indent="-457200">
              <a:buFontTx/>
              <a:buChar char="-"/>
            </a:pPr>
            <a:r>
              <a:rPr lang="en-US" dirty="0" err="1" smtClean="0"/>
              <a:t>Cartesius</a:t>
            </a:r>
            <a:r>
              <a:rPr lang="en-US" dirty="0" smtClean="0"/>
              <a:t> 3.0 analysis with public &amp; scientific community</a:t>
            </a:r>
          </a:p>
          <a:p>
            <a:pPr lvl="4"/>
            <a:endParaRPr lang="en-US" dirty="0" smtClean="0"/>
          </a:p>
          <a:p>
            <a:pPr marL="457200" indent="-457200">
              <a:buFontTx/>
              <a:buChar char="-"/>
            </a:pPr>
            <a:r>
              <a:rPr lang="en-US" dirty="0" smtClean="0"/>
              <a:t>First step: Open-up access!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Second step: What can we do with it?</a:t>
            </a:r>
          </a:p>
          <a:p>
            <a:pPr marL="457200" lvl="1" indent="-457200">
              <a:buFontTx/>
              <a:buChar char="-"/>
            </a:pPr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241506" y="3209026"/>
            <a:ext cx="5723753" cy="305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96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Location of Location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Place is the referrer of memories</a:t>
            </a:r>
          </a:p>
          <a:p>
            <a:r>
              <a:rPr lang="en-US" dirty="0" smtClean="0"/>
              <a:t>Central place in our brain</a:t>
            </a:r>
          </a:p>
          <a:p>
            <a:r>
              <a:rPr lang="en-US" dirty="0" smtClean="0"/>
              <a:t>Very old ‘connector’</a:t>
            </a:r>
          </a:p>
          <a:p>
            <a:endParaRPr lang="en-US" dirty="0"/>
          </a:p>
          <a:p>
            <a:r>
              <a:rPr lang="en-US" dirty="0" smtClean="0"/>
              <a:t>Location Reference damaged (Alzheimer)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Everything messed up</a:t>
            </a:r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2202" y="1198800"/>
            <a:ext cx="4886087" cy="488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93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7802" y="1465263"/>
            <a:ext cx="8881748" cy="5392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802" y="1000126"/>
            <a:ext cx="9302383" cy="732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Vectorisation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2798" y="1144973"/>
            <a:ext cx="9324342" cy="56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0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 gazetteers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e.g. from the time of the Austrian-Hungarian Empire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For Belgium ~ 33.000 entries</a:t>
            </a:r>
          </a:p>
          <a:p>
            <a:endParaRPr lang="en-US" dirty="0"/>
          </a:p>
          <a:p>
            <a:r>
              <a:rPr lang="en-US" dirty="0" smtClean="0"/>
              <a:t>Gazetteer</a:t>
            </a:r>
          </a:p>
          <a:p>
            <a:r>
              <a:rPr lang="en-US" dirty="0" smtClean="0"/>
              <a:t>Parser</a:t>
            </a:r>
          </a:p>
          <a:p>
            <a:r>
              <a:rPr lang="en-US" dirty="0" smtClean="0"/>
              <a:t>…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102" y="1713010"/>
            <a:ext cx="6526415" cy="514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5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Preservation of Geographical Production Process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European Spatial Data Research Working Group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A08C7C"/>
              </a:clrFrom>
              <a:clrTo>
                <a:srgbClr val="A08C7C">
                  <a:alpha val="0"/>
                </a:srgbClr>
              </a:clrTo>
            </a:clrChange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56" y="1544128"/>
            <a:ext cx="6221844" cy="531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6" y="3384463"/>
            <a:ext cx="5606990" cy="3356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89" y="1441175"/>
            <a:ext cx="2095500" cy="9810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276225" y="1388522"/>
            <a:ext cx="3862596" cy="1719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080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kern="0" dirty="0" err="1" smtClean="0"/>
              <a:t>EuroSDR</a:t>
            </a:r>
            <a:r>
              <a:rPr lang="en-US" kern="0" dirty="0" smtClean="0"/>
              <a:t>-Working Group 2013-2017</a:t>
            </a:r>
          </a:p>
          <a:p>
            <a:endParaRPr lang="en-US" kern="0" dirty="0" smtClean="0"/>
          </a:p>
          <a:p>
            <a:endParaRPr lang="en-US" kern="0" dirty="0" smtClean="0"/>
          </a:p>
          <a:p>
            <a:endParaRPr lang="en-US" kern="0" dirty="0"/>
          </a:p>
          <a:p>
            <a:r>
              <a:rPr lang="en-US" i="1" kern="0" dirty="0" smtClean="0"/>
              <a:t>Essential to know what the</a:t>
            </a:r>
          </a:p>
          <a:p>
            <a:r>
              <a:rPr lang="en-US" i="1" kern="0" dirty="0" smtClean="0"/>
              <a:t>content on the map in fact means</a:t>
            </a:r>
            <a:endParaRPr lang="en-US" i="1" kern="0" dirty="0" smtClean="0"/>
          </a:p>
        </p:txBody>
      </p:sp>
    </p:spTree>
    <p:extLst>
      <p:ext uri="{BB962C8B-B14F-4D97-AF65-F5344CB8AC3E}">
        <p14:creationId xmlns:p14="http://schemas.microsoft.com/office/powerpoint/2010/main" val="51671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144973"/>
            <a:ext cx="2986034" cy="267253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29389" y="1144973"/>
            <a:ext cx="5154899" cy="2640402"/>
          </a:xfrm>
          <a:prstGeom prst="rect">
            <a:avLst/>
          </a:prstGeom>
        </p:spPr>
      </p:pic>
      <p:pic>
        <p:nvPicPr>
          <p:cNvPr id="5" name="Media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979" y="3785375"/>
            <a:ext cx="4952559" cy="3067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267" y="3558763"/>
            <a:ext cx="2606015" cy="3368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8628" y="970505"/>
            <a:ext cx="5067739" cy="2872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2324" y="993534"/>
            <a:ext cx="6791102" cy="281225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102177" y="3421930"/>
            <a:ext cx="565609" cy="89554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227658" y="4871453"/>
            <a:ext cx="1334839" cy="756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8037" y="3922383"/>
            <a:ext cx="3714319" cy="2925579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 flipV="1">
            <a:off x="7691702" y="4477732"/>
            <a:ext cx="1178921" cy="15329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75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Volatile maps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How to archive them?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33" y="1228450"/>
            <a:ext cx="10740272" cy="556152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2015" y="1582385"/>
            <a:ext cx="9337454" cy="4853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86" y="1606809"/>
            <a:ext cx="7742361" cy="48292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337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happens somewhere - Initiatives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Post ICA-Conference workshop 2013 (</a:t>
            </a:r>
            <a:r>
              <a:rPr lang="en-US" i="1" dirty="0" smtClean="0"/>
              <a:t>Everything Happens Somewhere)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 smtClean="0"/>
              <a:t>EuroSDR</a:t>
            </a:r>
            <a:r>
              <a:rPr lang="en-US" dirty="0" smtClean="0"/>
              <a:t> Working Group “Archiving Working Group”</a:t>
            </a:r>
          </a:p>
          <a:p>
            <a:pPr marL="745200" lvl="2" indent="-457200">
              <a:buFont typeface="Arial" panose="020B0604020202020204" pitchFamily="34" charset="0"/>
              <a:buChar char="•"/>
            </a:pPr>
            <a:r>
              <a:rPr lang="en-US" i="1" dirty="0"/>
              <a:t>GI+100: Long term preservation of digital Geographic Information — 16 fundamental </a:t>
            </a:r>
            <a:r>
              <a:rPr lang="en-US" i="1" dirty="0" smtClean="0"/>
              <a:t>principles</a:t>
            </a:r>
          </a:p>
          <a:p>
            <a:pPr lvl="2"/>
            <a:endParaRPr lang="en-US" i="1" dirty="0"/>
          </a:p>
          <a:p>
            <a:r>
              <a:rPr lang="en-US" dirty="0" smtClean="0"/>
              <a:t>Collaboration of Institutions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ICA (National Archives)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dirty="0" err="1" smtClean="0"/>
              <a:t>EuroGeographics</a:t>
            </a:r>
            <a:r>
              <a:rPr lang="en-US" dirty="0" smtClean="0"/>
              <a:t> (National Mapping and Cadastral Agencies)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European Spatial Data Research Network (Countries, NMCA’s, Universities, …) </a:t>
            </a:r>
            <a:r>
              <a:rPr lang="en-US" dirty="0" err="1" smtClean="0"/>
              <a:t>EuroSDR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Collaboration &amp; Understandable Communication: as Low priority &amp; awareness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2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</a:t>
            </a:r>
            <a:r>
              <a:rPr lang="en-US" smtClean="0"/>
              <a:t>doing it, </a:t>
            </a:r>
            <a:r>
              <a:rPr lang="en-US" dirty="0" smtClean="0"/>
              <a:t>so we can tell stories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6225" y="1254545"/>
            <a:ext cx="11688763" cy="52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0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778" y="1188180"/>
            <a:ext cx="1730589" cy="627576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" y="1"/>
            <a:ext cx="121833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" y="6423775"/>
            <a:ext cx="12192000" cy="369332"/>
          </a:xfrm>
          <a:prstGeom prst="rect">
            <a:avLst/>
          </a:prstGeom>
          <a:solidFill>
            <a:schemeClr val="accent3">
              <a:lumMod val="95000"/>
              <a:alpha val="6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Leo 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Belgicus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(Benelux), 1616</a:t>
            </a:r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98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778" y="1188180"/>
            <a:ext cx="1730589" cy="627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436" y="-285247"/>
            <a:ext cx="12416355" cy="7448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6474575"/>
            <a:ext cx="12192000" cy="369332"/>
          </a:xfrm>
          <a:prstGeom prst="rect">
            <a:avLst/>
          </a:prstGeom>
          <a:solidFill>
            <a:schemeClr val="accent3">
              <a:lumMod val="95000"/>
              <a:alpha val="6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Topographic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map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Oostende, 1860</a:t>
            </a:r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778" y="1188180"/>
            <a:ext cx="1730589" cy="627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00013"/>
            <a:ext cx="12299950" cy="703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26213"/>
            <a:ext cx="12162340" cy="369332"/>
          </a:xfrm>
          <a:prstGeom prst="rect">
            <a:avLst/>
          </a:prstGeom>
          <a:solidFill>
            <a:schemeClr val="accent3">
              <a:lumMod val="95000"/>
              <a:alpha val="6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View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on Namur, 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1757</a:t>
            </a:r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3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778" y="1188180"/>
            <a:ext cx="1730589" cy="627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26213"/>
            <a:ext cx="12162340" cy="369332"/>
          </a:xfrm>
          <a:prstGeom prst="rect">
            <a:avLst/>
          </a:prstGeom>
          <a:solidFill>
            <a:schemeClr val="accent3">
              <a:lumMod val="95000"/>
              <a:alpha val="6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Heizel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(Brussels), 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1947</a:t>
            </a:r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4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778" y="1188180"/>
            <a:ext cx="1730589" cy="62757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8788"/>
            <a:ext cx="12192000" cy="753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26213"/>
            <a:ext cx="12721167" cy="369332"/>
          </a:xfrm>
          <a:prstGeom prst="rect">
            <a:avLst/>
          </a:prstGeom>
          <a:solidFill>
            <a:schemeClr val="accent3">
              <a:lumMod val="95000"/>
              <a:alpha val="6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Castle Courtrai (Kortrijk), 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1394</a:t>
            </a:r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778" y="1188180"/>
            <a:ext cx="1730589" cy="627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527"/>
            <a:ext cx="12146955" cy="688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93947"/>
            <a:ext cx="12721167" cy="369332"/>
          </a:xfrm>
          <a:prstGeom prst="rect">
            <a:avLst/>
          </a:prstGeom>
          <a:solidFill>
            <a:schemeClr val="accent3">
              <a:lumMod val="95000"/>
              <a:alpha val="6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Deinze, 1786</a:t>
            </a:r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4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778" y="1188180"/>
            <a:ext cx="1730589" cy="627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767"/>
            <a:ext cx="12241484" cy="743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488882"/>
            <a:ext cx="12517709" cy="369332"/>
          </a:xfrm>
          <a:prstGeom prst="rect">
            <a:avLst/>
          </a:prstGeom>
          <a:solidFill>
            <a:schemeClr val="accent3">
              <a:lumMod val="95000"/>
              <a:alpha val="6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Oldes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printed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map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Belgium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still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existing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fr-B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1557</a:t>
            </a:r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BGIS">
  <a:themeElements>
    <a:clrScheme name="WEBGI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EBG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10800" rIns="91440" bIns="45720" numCol="1" anchor="ctr" anchorCtr="0" compatLnSpc="1">
        <a:prstTxWarp prst="textNoShape">
          <a:avLst/>
        </a:prstTxWarp>
      </a:bodyPr>
      <a:lstStyle>
        <a:defPPr>
          <a:defRPr kern="0" dirty="0" smtClean="0"/>
        </a:defPPr>
      </a:lstStyle>
    </a:txDef>
  </a:objectDefaults>
  <a:extraClrSchemeLst>
    <a:extraClrScheme>
      <a:clrScheme name="WEBGI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GI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GI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GI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GI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GI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GI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GI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GI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GI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GI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GI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WEBGIS">
  <a:themeElements>
    <a:clrScheme name="WEBGI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EBG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10800" rIns="91440" bIns="45720" numCol="1" anchor="ctr" anchorCtr="0" compatLnSpc="1">
        <a:prstTxWarp prst="textNoShape">
          <a:avLst/>
        </a:prstTxWarp>
      </a:bodyPr>
      <a:lstStyle>
        <a:defPPr>
          <a:defRPr kern="0" dirty="0" smtClean="0"/>
        </a:defPPr>
      </a:lstStyle>
    </a:txDef>
  </a:objectDefaults>
  <a:extraClrSchemeLst>
    <a:extraClrScheme>
      <a:clrScheme name="WEBGI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GI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GI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GI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GI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GI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GI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GI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GI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GI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GI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GI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lateNGI.potx" id="{9EC267FA-5861-4C42-991F-BF44FBEB3CA3}" vid="{583A3E65-97D6-4553-85BC-3859C36B33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485</Words>
  <Application>Microsoft Office PowerPoint</Application>
  <PresentationFormat>Widescreen</PresentationFormat>
  <Paragraphs>105</Paragraphs>
  <Slides>27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Narrow</vt:lpstr>
      <vt:lpstr>Calibri</vt:lpstr>
      <vt:lpstr>Wingdings</vt:lpstr>
      <vt:lpstr>WEBGIS</vt:lpstr>
      <vt:lpstr>1_WEBGIS</vt:lpstr>
      <vt:lpstr>Geodata as Instrument, Archival matter and Connector  </vt:lpstr>
      <vt:lpstr>The Location of Location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Online Access point to everything</vt:lpstr>
      <vt:lpstr>“Classical search” leads to confusion</vt:lpstr>
      <vt:lpstr>Footprint is the answer to (almost) everything</vt:lpstr>
      <vt:lpstr>Searching by a modern map</vt:lpstr>
      <vt:lpstr>Cross breeding Metadata Standards</vt:lpstr>
      <vt:lpstr>Polygon vs. bounding box</vt:lpstr>
      <vt:lpstr>Evolution</vt:lpstr>
      <vt:lpstr>Evolution</vt:lpstr>
      <vt:lpstr>Vectorisation</vt:lpstr>
      <vt:lpstr>Historic gazetteers</vt:lpstr>
      <vt:lpstr>Preservation of Geographical Production Process</vt:lpstr>
      <vt:lpstr>PowerPoint Presentation</vt:lpstr>
      <vt:lpstr>Volatile maps</vt:lpstr>
      <vt:lpstr>Everything happens somewhere - Initiatives</vt:lpstr>
      <vt:lpstr>We are doing it, so we can tell stories</vt:lpstr>
    </vt:vector>
  </TitlesOfParts>
  <Company>IGN - NGI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Geodata as Instrument, Archival matter and Connector</dc:title>
  <dc:creator>Rink W. Kruk</dc:creator>
  <cp:lastModifiedBy>Rink W. Kruk</cp:lastModifiedBy>
  <cp:revision>34</cp:revision>
  <dcterms:created xsi:type="dcterms:W3CDTF">2019-05-05T14:41:07Z</dcterms:created>
  <dcterms:modified xsi:type="dcterms:W3CDTF">2019-05-06T11:39:27Z</dcterms:modified>
</cp:coreProperties>
</file>