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85" r:id="rId4"/>
    <p:sldId id="259" r:id="rId5"/>
    <p:sldId id="260" r:id="rId6"/>
    <p:sldId id="262" r:id="rId7"/>
    <p:sldId id="263" r:id="rId8"/>
    <p:sldId id="265" r:id="rId9"/>
    <p:sldId id="258" r:id="rId10"/>
    <p:sldId id="266" r:id="rId11"/>
    <p:sldId id="276" r:id="rId12"/>
    <p:sldId id="275" r:id="rId13"/>
    <p:sldId id="267" r:id="rId14"/>
    <p:sldId id="277" r:id="rId15"/>
    <p:sldId id="270" r:id="rId16"/>
    <p:sldId id="273" r:id="rId17"/>
    <p:sldId id="291" r:id="rId18"/>
    <p:sldId id="272" r:id="rId19"/>
    <p:sldId id="274" r:id="rId20"/>
    <p:sldId id="279" r:id="rId21"/>
    <p:sldId id="278" r:id="rId22"/>
    <p:sldId id="280" r:id="rId23"/>
    <p:sldId id="281" r:id="rId24"/>
    <p:sldId id="282" r:id="rId25"/>
    <p:sldId id="283" r:id="rId26"/>
    <p:sldId id="286" r:id="rId27"/>
    <p:sldId id="284" r:id="rId2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8" autoAdjust="0"/>
    <p:restoredTop sz="78025" autoAdjust="0"/>
  </p:normalViewPr>
  <p:slideViewPr>
    <p:cSldViewPr snapToGrid="0">
      <p:cViewPr varScale="1">
        <p:scale>
          <a:sx n="86" d="100"/>
          <a:sy n="86" d="100"/>
        </p:scale>
        <p:origin x="672"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BD669-5D47-44DC-9BE5-90F6F25A99CC}" type="datetimeFigureOut">
              <a:rPr lang="sl-SI" smtClean="0"/>
              <a:t>6. 05. 2019</a:t>
            </a:fld>
            <a:endParaRPr lang="sl-S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A734F-32BB-46AE-986A-55D67FCC60C2}" type="slidenum">
              <a:rPr lang="sl-SI" smtClean="0"/>
              <a:t>‹#›</a:t>
            </a:fld>
            <a:endParaRPr lang="sl-SI"/>
          </a:p>
        </p:txBody>
      </p:sp>
    </p:spTree>
    <p:extLst>
      <p:ext uri="{BB962C8B-B14F-4D97-AF65-F5344CB8AC3E}">
        <p14:creationId xmlns:p14="http://schemas.microsoft.com/office/powerpoint/2010/main" val="413170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is the title in</a:t>
            </a:r>
            <a:r>
              <a:rPr lang="en-US" baseline="0" dirty="0" smtClean="0"/>
              <a:t> two colors? We have archivists and Geodata experts (producers , solution experts)</a:t>
            </a:r>
            <a:endParaRPr lang="sl-SI" dirty="0"/>
          </a:p>
        </p:txBody>
      </p:sp>
      <p:sp>
        <p:nvSpPr>
          <p:cNvPr id="4" name="Slide Number Placeholder 3"/>
          <p:cNvSpPr>
            <a:spLocks noGrp="1"/>
          </p:cNvSpPr>
          <p:nvPr>
            <p:ph type="sldNum" sz="quarter" idx="10"/>
          </p:nvPr>
        </p:nvSpPr>
        <p:spPr/>
        <p:txBody>
          <a:bodyPr/>
          <a:lstStyle/>
          <a:p>
            <a:fld id="{0BDA734F-32BB-46AE-986A-55D67FCC60C2}" type="slidenum">
              <a:rPr lang="sl-SI" smtClean="0"/>
              <a:t>1</a:t>
            </a:fld>
            <a:endParaRPr lang="sl-SI"/>
          </a:p>
        </p:txBody>
      </p:sp>
    </p:spTree>
    <p:extLst>
      <p:ext uri="{BB962C8B-B14F-4D97-AF65-F5344CB8AC3E}">
        <p14:creationId xmlns:p14="http://schemas.microsoft.com/office/powerpoint/2010/main" val="393187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this presentation we will address the geodata formats used in GIS systems and the process of choosing the formats suitable</a:t>
            </a:r>
            <a:r>
              <a:rPr lang="en-US" baseline="0" dirty="0" smtClean="0"/>
              <a:t> for long term availability. </a:t>
            </a:r>
          </a:p>
          <a:p>
            <a:endParaRPr lang="sl-SI" dirty="0"/>
          </a:p>
        </p:txBody>
      </p:sp>
      <p:sp>
        <p:nvSpPr>
          <p:cNvPr id="4" name="Slide Number Placeholder 3"/>
          <p:cNvSpPr>
            <a:spLocks noGrp="1"/>
          </p:cNvSpPr>
          <p:nvPr>
            <p:ph type="sldNum" sz="quarter" idx="10"/>
          </p:nvPr>
        </p:nvSpPr>
        <p:spPr/>
        <p:txBody>
          <a:bodyPr/>
          <a:lstStyle/>
          <a:p>
            <a:fld id="{0BDA734F-32BB-46AE-986A-55D67FCC60C2}" type="slidenum">
              <a:rPr lang="sl-SI" smtClean="0"/>
              <a:t>2</a:t>
            </a:fld>
            <a:endParaRPr lang="sl-SI"/>
          </a:p>
        </p:txBody>
      </p:sp>
    </p:spTree>
    <p:extLst>
      <p:ext uri="{BB962C8B-B14F-4D97-AF65-F5344CB8AC3E}">
        <p14:creationId xmlns:p14="http://schemas.microsoft.com/office/powerpoint/2010/main" val="324527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495">
              <a:defRPr/>
            </a:pPr>
            <a:r>
              <a:rPr lang="en-GB" b="1" dirty="0" smtClean="0"/>
              <a:t>NASA lost the </a:t>
            </a:r>
            <a:r>
              <a:rPr lang="en-GB" b="1" dirty="0"/>
              <a:t>original high definition recordings of the moon </a:t>
            </a:r>
            <a:r>
              <a:rPr lang="en-GB" b="1" dirty="0" smtClean="0"/>
              <a:t>landing!</a:t>
            </a:r>
            <a:r>
              <a:rPr lang="en-GB" dirty="0" smtClean="0"/>
              <a:t> </a:t>
            </a:r>
            <a:endParaRPr lang="en-GB" dirty="0"/>
          </a:p>
          <a:p>
            <a:endParaRPr lang="en-GB" dirty="0"/>
          </a:p>
          <a:p>
            <a:r>
              <a:rPr lang="en-GB" dirty="0"/>
              <a:t>What happened was that someone at NASA had the great idea </a:t>
            </a:r>
            <a:r>
              <a:rPr lang="en-GB" b="1" dirty="0"/>
              <a:t>in attempt to save money of recycling about 2000 old tapes </a:t>
            </a:r>
            <a:r>
              <a:rPr lang="en-GB" dirty="0"/>
              <a:t>thought to be </a:t>
            </a:r>
            <a:r>
              <a:rPr lang="en-GB" b="1" dirty="0"/>
              <a:t>unreadable because the formats </a:t>
            </a:r>
            <a:r>
              <a:rPr lang="en-GB" dirty="0"/>
              <a:t>were obsolete an </a:t>
            </a:r>
            <a:r>
              <a:rPr lang="en-GB" b="1" dirty="0"/>
              <a:t>recorded over them</a:t>
            </a:r>
            <a:r>
              <a:rPr lang="en-GB" dirty="0"/>
              <a:t>. </a:t>
            </a:r>
            <a:r>
              <a:rPr lang="en-GB" dirty="0" smtClean="0"/>
              <a:t>Those</a:t>
            </a:r>
            <a:r>
              <a:rPr lang="en-GB" baseline="0" dirty="0" smtClean="0"/>
              <a:t> </a:t>
            </a:r>
            <a:r>
              <a:rPr lang="en-GB" dirty="0" smtClean="0"/>
              <a:t>tapes included </a:t>
            </a:r>
            <a:r>
              <a:rPr lang="en-GB" dirty="0"/>
              <a:t>the moon landings.. </a:t>
            </a:r>
          </a:p>
          <a:p>
            <a:r>
              <a:rPr lang="en-GB" dirty="0" smtClean="0"/>
              <a:t>A </a:t>
            </a:r>
            <a:r>
              <a:rPr lang="en-GB" b="1" dirty="0"/>
              <a:t>massive loss of the records of one of the major event in the history of the human race</a:t>
            </a:r>
            <a:r>
              <a:rPr lang="en-GB" dirty="0"/>
              <a:t>.</a:t>
            </a:r>
          </a:p>
          <a:p>
            <a:r>
              <a:rPr lang="en-GB" dirty="0" smtClean="0"/>
              <a:t>Everything </a:t>
            </a:r>
            <a:r>
              <a:rPr lang="en-GB" dirty="0"/>
              <a:t>we see today is </a:t>
            </a:r>
            <a:r>
              <a:rPr lang="en-GB" b="1" dirty="0"/>
              <a:t>from lower definition copies kept by the </a:t>
            </a:r>
            <a:r>
              <a:rPr lang="en-GB" b="1" dirty="0" smtClean="0"/>
              <a:t>TV </a:t>
            </a:r>
            <a:r>
              <a:rPr lang="en-GB" b="1" dirty="0"/>
              <a:t>broadcaster</a:t>
            </a:r>
            <a:r>
              <a:rPr lang="en-GB" dirty="0"/>
              <a:t>. </a:t>
            </a:r>
            <a:endParaRPr lang="en-GB" dirty="0" smtClean="0"/>
          </a:p>
          <a:p>
            <a:r>
              <a:rPr lang="en-GB" dirty="0" smtClean="0"/>
              <a:t>As </a:t>
            </a:r>
            <a:r>
              <a:rPr lang="en-GB" dirty="0"/>
              <a:t>a result NASA had to pay a company lots of money to have </a:t>
            </a:r>
            <a:r>
              <a:rPr lang="en-GB" dirty="0" smtClean="0"/>
              <a:t>the </a:t>
            </a:r>
            <a:r>
              <a:rPr lang="en-GB" dirty="0"/>
              <a:t>low </a:t>
            </a:r>
            <a:r>
              <a:rPr lang="en-GB" dirty="0" smtClean="0"/>
              <a:t>resolution </a:t>
            </a:r>
            <a:r>
              <a:rPr lang="en-GB" dirty="0"/>
              <a:t>copies </a:t>
            </a:r>
            <a:r>
              <a:rPr lang="en-GB" b="1" dirty="0"/>
              <a:t>processed and sharpened by a Hollywood company</a:t>
            </a:r>
            <a:r>
              <a:rPr lang="en-GB" dirty="0"/>
              <a:t>. </a:t>
            </a:r>
            <a:endParaRPr lang="en-GB" b="1" dirty="0"/>
          </a:p>
          <a:p>
            <a:endParaRPr lang="en-GB" b="1" dirty="0"/>
          </a:p>
          <a:p>
            <a:r>
              <a:rPr lang="en-GB" b="1" dirty="0"/>
              <a:t>The lesson is </a:t>
            </a:r>
            <a:r>
              <a:rPr lang="en-GB" b="1" dirty="0" smtClean="0"/>
              <a:t>that if </a:t>
            </a:r>
            <a:r>
              <a:rPr lang="en-GB" b="1" dirty="0"/>
              <a:t>NASA can mess up so spectacularly anyone can!</a:t>
            </a:r>
          </a:p>
          <a:p>
            <a:endParaRPr lang="en-GB" b="1" dirty="0"/>
          </a:p>
        </p:txBody>
      </p:sp>
      <p:sp>
        <p:nvSpPr>
          <p:cNvPr id="4" name="Slide Number Placeholder 3"/>
          <p:cNvSpPr>
            <a:spLocks noGrp="1"/>
          </p:cNvSpPr>
          <p:nvPr>
            <p:ph type="sldNum" sz="quarter" idx="10"/>
          </p:nvPr>
        </p:nvSpPr>
        <p:spPr/>
        <p:txBody>
          <a:bodyPr/>
          <a:lstStyle/>
          <a:p>
            <a:fld id="{95546FA0-58A7-48E0-AFB1-92993544D148}" type="slidenum">
              <a:rPr lang="en-GB" smtClean="0"/>
              <a:t>4</a:t>
            </a:fld>
            <a:endParaRPr lang="en-GB"/>
          </a:p>
        </p:txBody>
      </p:sp>
    </p:spTree>
    <p:extLst>
      <p:ext uri="{BB962C8B-B14F-4D97-AF65-F5344CB8AC3E}">
        <p14:creationId xmlns:p14="http://schemas.microsoft.com/office/powerpoint/2010/main" val="284838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example </a:t>
            </a:r>
            <a:r>
              <a:rPr lang="en-GB" dirty="0"/>
              <a:t>from NASA who you’d expect to know better!</a:t>
            </a:r>
          </a:p>
          <a:p>
            <a:r>
              <a:rPr lang="en-GB" dirty="0"/>
              <a:t> </a:t>
            </a:r>
          </a:p>
          <a:p>
            <a:r>
              <a:rPr lang="en-GB" b="1" dirty="0"/>
              <a:t>in 1975 </a:t>
            </a:r>
            <a:r>
              <a:rPr lang="en-GB" dirty="0"/>
              <a:t>When </a:t>
            </a:r>
            <a:r>
              <a:rPr lang="en-GB" b="1" dirty="0"/>
              <a:t>NASA</a:t>
            </a:r>
            <a:r>
              <a:rPr lang="en-GB" dirty="0"/>
              <a:t> sent two </a:t>
            </a:r>
            <a:r>
              <a:rPr lang="en-GB" b="1" dirty="0"/>
              <a:t>Viking Landers </a:t>
            </a:r>
            <a:r>
              <a:rPr lang="en-GB" dirty="0"/>
              <a:t>to find out whether life might exist on Mars, it was assumed that the datasets painstakingly compiled by scientists at the time would be available for future generations of scientists to work on.</a:t>
            </a:r>
          </a:p>
          <a:p>
            <a:endParaRPr lang="en-GB" dirty="0" smtClean="0"/>
          </a:p>
          <a:p>
            <a:r>
              <a:rPr lang="en-GB" dirty="0" smtClean="0"/>
              <a:t>However </a:t>
            </a:r>
            <a:r>
              <a:rPr lang="en-GB" dirty="0"/>
              <a:t>despite their best efforts to preserve the physical media + magnetic tapes. In climate controlled, fire and flood safe environments</a:t>
            </a:r>
            <a:r>
              <a:rPr lang="en-GB" dirty="0" smtClean="0"/>
              <a:t>. Just </a:t>
            </a:r>
            <a:r>
              <a:rPr lang="en-GB" dirty="0"/>
              <a:t>a </a:t>
            </a:r>
            <a:r>
              <a:rPr lang="en-GB" b="1" dirty="0"/>
              <a:t>couple of decades later</a:t>
            </a:r>
            <a:r>
              <a:rPr lang="en-GB" dirty="0"/>
              <a:t>, when they attempted to re-use some of the data in the late 1990s, </a:t>
            </a:r>
            <a:r>
              <a:rPr lang="en-GB" dirty="0" smtClean="0"/>
              <a:t>NASA </a:t>
            </a:r>
            <a:r>
              <a:rPr lang="en-GB" dirty="0"/>
              <a:t>found that </a:t>
            </a:r>
            <a:r>
              <a:rPr lang="en-GB" b="1" dirty="0"/>
              <a:t>they could not decode the formats used</a:t>
            </a:r>
            <a:r>
              <a:rPr lang="en-GB" dirty="0"/>
              <a:t>.</a:t>
            </a:r>
          </a:p>
          <a:p>
            <a:r>
              <a:rPr lang="en-GB" dirty="0"/>
              <a:t> </a:t>
            </a:r>
          </a:p>
          <a:p>
            <a:r>
              <a:rPr lang="en-GB" dirty="0"/>
              <a:t>In the end they had to </a:t>
            </a:r>
            <a:r>
              <a:rPr lang="en-GB" b="1" dirty="0"/>
              <a:t>track down old printouts and retype everything </a:t>
            </a:r>
            <a:r>
              <a:rPr lang="en-GB" dirty="0"/>
              <a:t>which as you can imaging was </a:t>
            </a:r>
            <a:r>
              <a:rPr lang="en-GB" b="1" dirty="0"/>
              <a:t>extremely expensive and time consuming</a:t>
            </a:r>
          </a:p>
          <a:p>
            <a:endParaRPr lang="en-GB" b="1" dirty="0"/>
          </a:p>
        </p:txBody>
      </p:sp>
      <p:sp>
        <p:nvSpPr>
          <p:cNvPr id="4" name="Slide Number Placeholder 3"/>
          <p:cNvSpPr>
            <a:spLocks noGrp="1"/>
          </p:cNvSpPr>
          <p:nvPr>
            <p:ph type="sldNum" sz="quarter" idx="10"/>
          </p:nvPr>
        </p:nvSpPr>
        <p:spPr/>
        <p:txBody>
          <a:bodyPr/>
          <a:lstStyle/>
          <a:p>
            <a:fld id="{95546FA0-58A7-48E0-AFB1-92993544D148}" type="slidenum">
              <a:rPr lang="en-GB" smtClean="0"/>
              <a:t>5</a:t>
            </a:fld>
            <a:endParaRPr lang="en-GB"/>
          </a:p>
        </p:txBody>
      </p:sp>
    </p:spTree>
    <p:extLst>
      <p:ext uri="{BB962C8B-B14F-4D97-AF65-F5344CB8AC3E}">
        <p14:creationId xmlns:p14="http://schemas.microsoft.com/office/powerpoint/2010/main" val="1297238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Archaeologist use lots of different software. </a:t>
            </a:r>
          </a:p>
          <a:p>
            <a:pPr eaLnBrk="1" hangingPunct="1">
              <a:spcBef>
                <a:spcPct val="0"/>
              </a:spcBef>
            </a:pPr>
            <a:endParaRPr lang="en-GB" altLang="en-US" dirty="0" smtClean="0"/>
          </a:p>
          <a:p>
            <a:pPr eaLnBrk="1" hangingPunct="1">
              <a:spcBef>
                <a:spcPct val="0"/>
              </a:spcBef>
            </a:pPr>
            <a:r>
              <a:rPr lang="en-GB" altLang="en-US" dirty="0" smtClean="0"/>
              <a:t>This survey was carried out by the ADS in its “Big Data” project. This</a:t>
            </a:r>
            <a:r>
              <a:rPr lang="en-GB" altLang="en-US" baseline="0" dirty="0" smtClean="0"/>
              <a:t> found a lot of different software packages being used, producing various formats.</a:t>
            </a:r>
          </a:p>
          <a:p>
            <a:pPr eaLnBrk="1" hangingPunct="1">
              <a:spcBef>
                <a:spcPct val="0"/>
              </a:spcBef>
            </a:pPr>
            <a:r>
              <a:rPr lang="en-GB" altLang="en-US" baseline="0" dirty="0" smtClean="0"/>
              <a:t>These become out of data rapidly.</a:t>
            </a:r>
            <a:endParaRPr lang="en-GB" altLang="en-US" dirty="0" smtClean="0"/>
          </a:p>
          <a:p>
            <a:pPr eaLnBrk="1" hangingPunct="1">
              <a:spcBef>
                <a:spcPct val="0"/>
              </a:spcBef>
            </a:pPr>
            <a:r>
              <a:rPr lang="en-GB" altLang="en-US" dirty="0" smtClean="0"/>
              <a:t> </a:t>
            </a:r>
          </a:p>
          <a:p>
            <a:pPr eaLnBrk="1" hangingPunct="1">
              <a:spcBef>
                <a:spcPct val="0"/>
              </a:spcBef>
            </a:pPr>
            <a:endParaRPr lang="en-GB" altLang="en-US" dirty="0" smtClean="0"/>
          </a:p>
        </p:txBody>
      </p:sp>
      <p:sp>
        <p:nvSpPr>
          <p:cNvPr id="921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56" indent="-285675">
              <a:defRPr>
                <a:solidFill>
                  <a:schemeClr val="tx1"/>
                </a:solidFill>
                <a:latin typeface="Calibri" pitchFamily="34" charset="0"/>
              </a:defRPr>
            </a:lvl2pPr>
            <a:lvl3pPr marL="1142702" indent="-228540">
              <a:defRPr>
                <a:solidFill>
                  <a:schemeClr val="tx1"/>
                </a:solidFill>
                <a:latin typeface="Calibri" pitchFamily="34" charset="0"/>
              </a:defRPr>
            </a:lvl3pPr>
            <a:lvl4pPr marL="1599783" indent="-228540">
              <a:defRPr>
                <a:solidFill>
                  <a:schemeClr val="tx1"/>
                </a:solidFill>
                <a:latin typeface="Calibri" pitchFamily="34" charset="0"/>
              </a:defRPr>
            </a:lvl4pPr>
            <a:lvl5pPr marL="2056864" indent="-228540">
              <a:defRPr>
                <a:solidFill>
                  <a:schemeClr val="tx1"/>
                </a:solidFill>
                <a:latin typeface="Calibri" pitchFamily="34" charset="0"/>
              </a:defRPr>
            </a:lvl5pPr>
            <a:lvl6pPr marL="2513945" indent="-228540" fontAlgn="base">
              <a:spcBef>
                <a:spcPct val="0"/>
              </a:spcBef>
              <a:spcAft>
                <a:spcPct val="0"/>
              </a:spcAft>
              <a:defRPr>
                <a:solidFill>
                  <a:schemeClr val="tx1"/>
                </a:solidFill>
                <a:latin typeface="Calibri" pitchFamily="34" charset="0"/>
              </a:defRPr>
            </a:lvl6pPr>
            <a:lvl7pPr marL="2971026" indent="-228540" fontAlgn="base">
              <a:spcBef>
                <a:spcPct val="0"/>
              </a:spcBef>
              <a:spcAft>
                <a:spcPct val="0"/>
              </a:spcAft>
              <a:defRPr>
                <a:solidFill>
                  <a:schemeClr val="tx1"/>
                </a:solidFill>
                <a:latin typeface="Calibri" pitchFamily="34" charset="0"/>
              </a:defRPr>
            </a:lvl7pPr>
            <a:lvl8pPr marL="3428107" indent="-228540" fontAlgn="base">
              <a:spcBef>
                <a:spcPct val="0"/>
              </a:spcBef>
              <a:spcAft>
                <a:spcPct val="0"/>
              </a:spcAft>
              <a:defRPr>
                <a:solidFill>
                  <a:schemeClr val="tx1"/>
                </a:solidFill>
                <a:latin typeface="Calibri" pitchFamily="34" charset="0"/>
              </a:defRPr>
            </a:lvl8pPr>
            <a:lvl9pPr marL="3885188" indent="-22854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A20FBCC-F58E-4991-B202-081094D27350}" type="slidenum">
              <a:rPr lang="en-GB" altLang="en-US" smtClean="0"/>
              <a:pPr fontAlgn="base">
                <a:spcBef>
                  <a:spcPct val="0"/>
                </a:spcBef>
                <a:spcAft>
                  <a:spcPct val="0"/>
                </a:spcAft>
                <a:defRPr/>
              </a:pPr>
              <a:t>6</a:t>
            </a:fld>
            <a:endParaRPr lang="en-GB" altLang="en-US" smtClean="0"/>
          </a:p>
        </p:txBody>
      </p:sp>
    </p:spTree>
    <p:extLst>
      <p:ext uri="{BB962C8B-B14F-4D97-AF65-F5344CB8AC3E}">
        <p14:creationId xmlns:p14="http://schemas.microsoft.com/office/powerpoint/2010/main" val="100451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Computers</a:t>
            </a:r>
            <a:r>
              <a:rPr lang="en-GB" altLang="en-US" baseline="0" dirty="0" smtClean="0"/>
              <a:t> have changed almost beyond recognition since the 1940s!</a:t>
            </a:r>
            <a:endParaRPr lang="en-GB" altLang="en-US" dirty="0" smtClean="0"/>
          </a:p>
          <a:p>
            <a:pPr eaLnBrk="1" hangingPunct="1">
              <a:spcBef>
                <a:spcPct val="0"/>
              </a:spcBef>
            </a:pPr>
            <a:endParaRPr lang="en-GB" altLang="en-US" dirty="0" smtClean="0"/>
          </a:p>
        </p:txBody>
      </p:sp>
      <p:sp>
        <p:nvSpPr>
          <p:cNvPr id="993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56" indent="-285675">
              <a:defRPr>
                <a:solidFill>
                  <a:schemeClr val="tx1"/>
                </a:solidFill>
                <a:latin typeface="Calibri" pitchFamily="34" charset="0"/>
              </a:defRPr>
            </a:lvl2pPr>
            <a:lvl3pPr marL="1142702" indent="-228540">
              <a:defRPr>
                <a:solidFill>
                  <a:schemeClr val="tx1"/>
                </a:solidFill>
                <a:latin typeface="Calibri" pitchFamily="34" charset="0"/>
              </a:defRPr>
            </a:lvl3pPr>
            <a:lvl4pPr marL="1599783" indent="-228540">
              <a:defRPr>
                <a:solidFill>
                  <a:schemeClr val="tx1"/>
                </a:solidFill>
                <a:latin typeface="Calibri" pitchFamily="34" charset="0"/>
              </a:defRPr>
            </a:lvl4pPr>
            <a:lvl5pPr marL="2056864" indent="-228540">
              <a:defRPr>
                <a:solidFill>
                  <a:schemeClr val="tx1"/>
                </a:solidFill>
                <a:latin typeface="Calibri" pitchFamily="34" charset="0"/>
              </a:defRPr>
            </a:lvl5pPr>
            <a:lvl6pPr marL="2513945" indent="-228540" fontAlgn="base">
              <a:spcBef>
                <a:spcPct val="0"/>
              </a:spcBef>
              <a:spcAft>
                <a:spcPct val="0"/>
              </a:spcAft>
              <a:defRPr>
                <a:solidFill>
                  <a:schemeClr val="tx1"/>
                </a:solidFill>
                <a:latin typeface="Calibri" pitchFamily="34" charset="0"/>
              </a:defRPr>
            </a:lvl6pPr>
            <a:lvl7pPr marL="2971026" indent="-228540" fontAlgn="base">
              <a:spcBef>
                <a:spcPct val="0"/>
              </a:spcBef>
              <a:spcAft>
                <a:spcPct val="0"/>
              </a:spcAft>
              <a:defRPr>
                <a:solidFill>
                  <a:schemeClr val="tx1"/>
                </a:solidFill>
                <a:latin typeface="Calibri" pitchFamily="34" charset="0"/>
              </a:defRPr>
            </a:lvl7pPr>
            <a:lvl8pPr marL="3428107" indent="-228540" fontAlgn="base">
              <a:spcBef>
                <a:spcPct val="0"/>
              </a:spcBef>
              <a:spcAft>
                <a:spcPct val="0"/>
              </a:spcAft>
              <a:defRPr>
                <a:solidFill>
                  <a:schemeClr val="tx1"/>
                </a:solidFill>
                <a:latin typeface="Calibri" pitchFamily="34" charset="0"/>
              </a:defRPr>
            </a:lvl8pPr>
            <a:lvl9pPr marL="3885188" indent="-22854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D621FC4-CBF0-41E5-A218-C6B9581CFC3E}" type="slidenum">
              <a:rPr lang="en-GB" altLang="en-US" smtClean="0"/>
              <a:pPr fontAlgn="base">
                <a:spcBef>
                  <a:spcPct val="0"/>
                </a:spcBef>
                <a:spcAft>
                  <a:spcPct val="0"/>
                </a:spcAft>
                <a:defRPr/>
              </a:pPr>
              <a:t>7</a:t>
            </a:fld>
            <a:endParaRPr lang="en-GB" altLang="en-US" smtClean="0"/>
          </a:p>
        </p:txBody>
      </p:sp>
    </p:spTree>
    <p:extLst>
      <p:ext uri="{BB962C8B-B14F-4D97-AF65-F5344CB8AC3E}">
        <p14:creationId xmlns:p14="http://schemas.microsoft.com/office/powerpoint/2010/main" val="89517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difficulty we face when storing</a:t>
            </a:r>
            <a:r>
              <a:rPr lang="en-US" baseline="0" dirty="0" smtClean="0"/>
              <a:t> d</a:t>
            </a:r>
            <a:r>
              <a:rPr lang="en-US" dirty="0" smtClean="0"/>
              <a:t>igital data for the long term is </a:t>
            </a:r>
            <a:r>
              <a:rPr lang="en-US" b="1" dirty="0" smtClean="0"/>
              <a:t>failure to document it properly.</a:t>
            </a:r>
            <a:r>
              <a:rPr lang="en-US" dirty="0" smtClean="0"/>
              <a:t> </a:t>
            </a:r>
            <a:endParaRPr lang="en-US" dirty="0"/>
          </a:p>
        </p:txBody>
      </p:sp>
      <p:sp>
        <p:nvSpPr>
          <p:cNvPr id="4" name="Slide Number Placeholder 3"/>
          <p:cNvSpPr>
            <a:spLocks noGrp="1"/>
          </p:cNvSpPr>
          <p:nvPr>
            <p:ph type="sldNum" sz="quarter" idx="10"/>
          </p:nvPr>
        </p:nvSpPr>
        <p:spPr/>
        <p:txBody>
          <a:bodyPr/>
          <a:lstStyle/>
          <a:p>
            <a:fld id="{5752303C-4226-1D4E-AAC9-3C872B66BCE9}" type="slidenum">
              <a:rPr lang="en-US" smtClean="0"/>
              <a:t>8</a:t>
            </a:fld>
            <a:endParaRPr lang="en-US"/>
          </a:p>
        </p:txBody>
      </p:sp>
    </p:spTree>
    <p:extLst>
      <p:ext uri="{BB962C8B-B14F-4D97-AF65-F5344CB8AC3E}">
        <p14:creationId xmlns:p14="http://schemas.microsoft.com/office/powerpoint/2010/main" val="253572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0BDA734F-32BB-46AE-986A-55D67FCC60C2}" type="slidenum">
              <a:rPr lang="sl-SI" smtClean="0"/>
              <a:t>15</a:t>
            </a:fld>
            <a:endParaRPr lang="sl-SI"/>
          </a:p>
        </p:txBody>
      </p:sp>
    </p:spTree>
    <p:extLst>
      <p:ext uri="{BB962C8B-B14F-4D97-AF65-F5344CB8AC3E}">
        <p14:creationId xmlns:p14="http://schemas.microsoft.com/office/powerpoint/2010/main" val="415617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0BDA734F-32BB-46AE-986A-55D67FCC60C2}" type="slidenum">
              <a:rPr lang="sl-SI" smtClean="0"/>
              <a:t>24</a:t>
            </a:fld>
            <a:endParaRPr lang="sl-SI"/>
          </a:p>
        </p:txBody>
      </p:sp>
    </p:spTree>
    <p:extLst>
      <p:ext uri="{BB962C8B-B14F-4D97-AF65-F5344CB8AC3E}">
        <p14:creationId xmlns:p14="http://schemas.microsoft.com/office/powerpoint/2010/main" val="67622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mn-lt"/>
              </a:defRPr>
            </a:lvl1pPr>
          </a:lstStyle>
          <a:p>
            <a:r>
              <a:rPr lang="en-US" smtClean="0"/>
              <a:t>Click to edit Master title style</a:t>
            </a:r>
            <a:endParaRPr lang="sl-SI"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sl-SI" dirty="0"/>
          </a:p>
        </p:txBody>
      </p:sp>
      <p:sp>
        <p:nvSpPr>
          <p:cNvPr id="4" name="Date Placeholder 3"/>
          <p:cNvSpPr>
            <a:spLocks noGrp="1"/>
          </p:cNvSpPr>
          <p:nvPr>
            <p:ph type="dt" sz="half" idx="10"/>
          </p:nvPr>
        </p:nvSpPr>
        <p:spPr/>
        <p:txBody>
          <a:bodyPr/>
          <a:lstStyle/>
          <a:p>
            <a:fld id="{144AB8EF-B452-44C7-A409-3701D0E4F3E8}" type="datetimeFigureOut">
              <a:rPr lang="sl-SI" smtClean="0"/>
              <a:t>6. 05. 2019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CF4A134-550B-4CE9-BE82-E60BF47CFDF8}" type="slidenum">
              <a:rPr lang="sl-SI" smtClean="0"/>
              <a:t>‹#›</a:t>
            </a:fld>
            <a:endParaRPr lang="sl-SI"/>
          </a:p>
        </p:txBody>
      </p:sp>
    </p:spTree>
    <p:extLst>
      <p:ext uri="{BB962C8B-B14F-4D97-AF65-F5344CB8AC3E}">
        <p14:creationId xmlns:p14="http://schemas.microsoft.com/office/powerpoint/2010/main" val="29931933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144AB8EF-B452-44C7-A409-3701D0E4F3E8}" type="datetimeFigureOut">
              <a:rPr lang="sl-SI" smtClean="0"/>
              <a:t>6. 05. 2019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CF4A134-550B-4CE9-BE82-E60BF47CFDF8}" type="slidenum">
              <a:rPr lang="sl-SI" smtClean="0"/>
              <a:t>‹#›</a:t>
            </a:fld>
            <a:endParaRPr lang="sl-SI"/>
          </a:p>
        </p:txBody>
      </p:sp>
    </p:spTree>
    <p:extLst>
      <p:ext uri="{BB962C8B-B14F-4D97-AF65-F5344CB8AC3E}">
        <p14:creationId xmlns:p14="http://schemas.microsoft.com/office/powerpoint/2010/main" val="198874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144AB8EF-B452-44C7-A409-3701D0E4F3E8}" type="datetimeFigureOut">
              <a:rPr lang="sl-SI" smtClean="0"/>
              <a:t>6. 05. 2019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CF4A134-550B-4CE9-BE82-E60BF47CFDF8}" type="slidenum">
              <a:rPr lang="sl-SI" smtClean="0"/>
              <a:t>‹#›</a:t>
            </a:fld>
            <a:endParaRPr lang="sl-SI"/>
          </a:p>
        </p:txBody>
      </p:sp>
    </p:spTree>
    <p:extLst>
      <p:ext uri="{BB962C8B-B14F-4D97-AF65-F5344CB8AC3E}">
        <p14:creationId xmlns:p14="http://schemas.microsoft.com/office/powerpoint/2010/main" val="214998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144AB8EF-B452-44C7-A409-3701D0E4F3E8}" type="datetimeFigureOut">
              <a:rPr lang="sl-SI" smtClean="0"/>
              <a:t>6. 05. 2019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CF4A134-550B-4CE9-BE82-E60BF47CFDF8}" type="slidenum">
              <a:rPr lang="sl-SI" smtClean="0"/>
              <a:t>‹#›</a:t>
            </a:fld>
            <a:endParaRPr lang="sl-SI"/>
          </a:p>
        </p:txBody>
      </p:sp>
    </p:spTree>
    <p:extLst>
      <p:ext uri="{BB962C8B-B14F-4D97-AF65-F5344CB8AC3E}">
        <p14:creationId xmlns:p14="http://schemas.microsoft.com/office/powerpoint/2010/main" val="241783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sl-SI"/>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4AB8EF-B452-44C7-A409-3701D0E4F3E8}" type="datetimeFigureOut">
              <a:rPr lang="sl-SI" smtClean="0"/>
              <a:t>6. 05. 2019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CF4A134-550B-4CE9-BE82-E60BF47CFDF8}" type="slidenum">
              <a:rPr lang="sl-SI" smtClean="0"/>
              <a:t>‹#›</a:t>
            </a:fld>
            <a:endParaRPr lang="sl-SI"/>
          </a:p>
        </p:txBody>
      </p:sp>
    </p:spTree>
    <p:extLst>
      <p:ext uri="{BB962C8B-B14F-4D97-AF65-F5344CB8AC3E}">
        <p14:creationId xmlns:p14="http://schemas.microsoft.com/office/powerpoint/2010/main" val="61171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144AB8EF-B452-44C7-A409-3701D0E4F3E8}" type="datetimeFigureOut">
              <a:rPr lang="sl-SI" smtClean="0"/>
              <a:t>6. 05. 2019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CF4A134-550B-4CE9-BE82-E60BF47CFDF8}" type="slidenum">
              <a:rPr lang="sl-SI" smtClean="0"/>
              <a:t>‹#›</a:t>
            </a:fld>
            <a:endParaRPr lang="sl-SI"/>
          </a:p>
        </p:txBody>
      </p:sp>
    </p:spTree>
    <p:extLst>
      <p:ext uri="{BB962C8B-B14F-4D97-AF65-F5344CB8AC3E}">
        <p14:creationId xmlns:p14="http://schemas.microsoft.com/office/powerpoint/2010/main" val="128755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sl-SI"/>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144AB8EF-B452-44C7-A409-3701D0E4F3E8}" type="datetimeFigureOut">
              <a:rPr lang="sl-SI" smtClean="0"/>
              <a:t>6. 05. 2019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0CF4A134-550B-4CE9-BE82-E60BF47CFDF8}" type="slidenum">
              <a:rPr lang="sl-SI" smtClean="0"/>
              <a:t>‹#›</a:t>
            </a:fld>
            <a:endParaRPr lang="sl-SI"/>
          </a:p>
        </p:txBody>
      </p:sp>
    </p:spTree>
    <p:extLst>
      <p:ext uri="{BB962C8B-B14F-4D97-AF65-F5344CB8AC3E}">
        <p14:creationId xmlns:p14="http://schemas.microsoft.com/office/powerpoint/2010/main" val="231282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144AB8EF-B452-44C7-A409-3701D0E4F3E8}" type="datetimeFigureOut">
              <a:rPr lang="sl-SI" smtClean="0"/>
              <a:t>6. 05. 2019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0CF4A134-550B-4CE9-BE82-E60BF47CFDF8}" type="slidenum">
              <a:rPr lang="sl-SI" smtClean="0"/>
              <a:t>‹#›</a:t>
            </a:fld>
            <a:endParaRPr lang="sl-SI"/>
          </a:p>
        </p:txBody>
      </p:sp>
    </p:spTree>
    <p:extLst>
      <p:ext uri="{BB962C8B-B14F-4D97-AF65-F5344CB8AC3E}">
        <p14:creationId xmlns:p14="http://schemas.microsoft.com/office/powerpoint/2010/main" val="300064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AB8EF-B452-44C7-A409-3701D0E4F3E8}" type="datetimeFigureOut">
              <a:rPr lang="sl-SI" smtClean="0"/>
              <a:t>6. 05. 2019</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0CF4A134-550B-4CE9-BE82-E60BF47CFDF8}" type="slidenum">
              <a:rPr lang="sl-SI" smtClean="0"/>
              <a:t>‹#›</a:t>
            </a:fld>
            <a:endParaRPr lang="sl-SI"/>
          </a:p>
        </p:txBody>
      </p:sp>
    </p:spTree>
    <p:extLst>
      <p:ext uri="{BB962C8B-B14F-4D97-AF65-F5344CB8AC3E}">
        <p14:creationId xmlns:p14="http://schemas.microsoft.com/office/powerpoint/2010/main" val="307432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sl-SI"/>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44AB8EF-B452-44C7-A409-3701D0E4F3E8}" type="datetimeFigureOut">
              <a:rPr lang="sl-SI" smtClean="0"/>
              <a:t>6. 05. 2019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CF4A134-550B-4CE9-BE82-E60BF47CFDF8}" type="slidenum">
              <a:rPr lang="sl-SI" smtClean="0"/>
              <a:t>‹#›</a:t>
            </a:fld>
            <a:endParaRPr lang="sl-SI"/>
          </a:p>
        </p:txBody>
      </p:sp>
    </p:spTree>
    <p:extLst>
      <p:ext uri="{BB962C8B-B14F-4D97-AF65-F5344CB8AC3E}">
        <p14:creationId xmlns:p14="http://schemas.microsoft.com/office/powerpoint/2010/main" val="373339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sl-SI"/>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sl-S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44AB8EF-B452-44C7-A409-3701D0E4F3E8}" type="datetimeFigureOut">
              <a:rPr lang="sl-SI" smtClean="0"/>
              <a:t>6. 05. 2019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CF4A134-550B-4CE9-BE82-E60BF47CFDF8}" type="slidenum">
              <a:rPr lang="sl-SI" smtClean="0"/>
              <a:t>‹#›</a:t>
            </a:fld>
            <a:endParaRPr lang="sl-SI"/>
          </a:p>
        </p:txBody>
      </p:sp>
    </p:spTree>
    <p:extLst>
      <p:ext uri="{BB962C8B-B14F-4D97-AF65-F5344CB8AC3E}">
        <p14:creationId xmlns:p14="http://schemas.microsoft.com/office/powerpoint/2010/main" val="15309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544152"/>
            <a:ext cx="1983167" cy="1313848"/>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4AB8EF-B452-44C7-A409-3701D0E4F3E8}" type="datetimeFigureOut">
              <a:rPr lang="sl-SI" smtClean="0"/>
              <a:t>6. 05. 2019</a:t>
            </a:fld>
            <a:endParaRPr lang="sl-S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F4A134-550B-4CE9-BE82-E60BF47CFDF8}" type="slidenum">
              <a:rPr lang="sl-SI" smtClean="0"/>
              <a:t>‹#›</a:t>
            </a:fld>
            <a:endParaRPr lang="sl-SI"/>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59150" y="185738"/>
            <a:ext cx="2122653" cy="850043"/>
          </a:xfrm>
          <a:prstGeom prst="rect">
            <a:avLst/>
          </a:prstGeom>
        </p:spPr>
      </p:pic>
    </p:spTree>
    <p:extLst>
      <p:ext uri="{BB962C8B-B14F-4D97-AF65-F5344CB8AC3E}">
        <p14:creationId xmlns:p14="http://schemas.microsoft.com/office/powerpoint/2010/main" val="2757257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icpsr.umich.edu/dpm/dpm-eng/oldmedia/pages/nineinchtape.html" TargetMode="External"/><Relationship Id="rId3" Type="http://schemas.openxmlformats.org/officeDocument/2006/relationships/hyperlink" Target="http://www.icpsr.umich.edu/dpm/dpm-eng/oldmedia/pages/cd.html" TargetMode="External"/><Relationship Id="rId7" Type="http://schemas.openxmlformats.org/officeDocument/2006/relationships/image" Target="../media/image5.jpeg"/><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www.icpsr.umich.edu/dpm/dpm-eng/oldmedia/pages/nineinchTape.html" TargetMode="External"/><Relationship Id="rId11" Type="http://schemas.openxmlformats.org/officeDocument/2006/relationships/hyperlink" Target="http://www.icpsr.umich.edu/dpm/dpm-eng/oldmedia/pages/multimediacard.html" TargetMode="External"/><Relationship Id="rId5" Type="http://schemas.openxmlformats.org/officeDocument/2006/relationships/image" Target="../media/image4.png"/><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hyperlink" Target="http://www.icpsr.umich.edu/dpm/dpm-eng/oldmedia/pages/3inchfloppies.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ilcis.eu/"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geopreservation.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www.icpsr.umich.edu/dpm/dpm-eng/oldmedia/pages/5inch.html" TargetMode="External"/><Relationship Id="rId4" Type="http://schemas.openxmlformats.org/officeDocument/2006/relationships/image" Target="../media/image23.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Long term preservation </a:t>
            </a:r>
            <a:r>
              <a:rPr lang="en-US" dirty="0" smtClean="0">
                <a:solidFill>
                  <a:schemeClr val="accent6">
                    <a:lumMod val="75000"/>
                  </a:schemeClr>
                </a:solidFill>
              </a:rPr>
              <a:t>formats for Geodata</a:t>
            </a:r>
            <a:endParaRPr lang="sl-SI" dirty="0">
              <a:solidFill>
                <a:schemeClr val="accent6">
                  <a:lumMod val="75000"/>
                </a:schemeClr>
              </a:solidFill>
            </a:endParaRPr>
          </a:p>
        </p:txBody>
      </p:sp>
      <p:sp>
        <p:nvSpPr>
          <p:cNvPr id="3" name="Subtitle 2"/>
          <p:cNvSpPr>
            <a:spLocks noGrp="1"/>
          </p:cNvSpPr>
          <p:nvPr>
            <p:ph type="subTitle" idx="1"/>
          </p:nvPr>
        </p:nvSpPr>
        <p:spPr/>
        <p:txBody>
          <a:bodyPr anchor="b">
            <a:normAutofit/>
          </a:bodyPr>
          <a:lstStyle/>
          <a:p>
            <a:r>
              <a:rPr lang="en-US" sz="2800" dirty="0" smtClean="0"/>
              <a:t>Gregor Završnik</a:t>
            </a:r>
          </a:p>
          <a:p>
            <a:r>
              <a:rPr lang="en-US" sz="2800" dirty="0" smtClean="0"/>
              <a:t>www.geoarh.si</a:t>
            </a:r>
            <a:endParaRPr lang="sl-SI" sz="2800" dirty="0"/>
          </a:p>
        </p:txBody>
      </p:sp>
    </p:spTree>
    <p:extLst>
      <p:ext uri="{BB962C8B-B14F-4D97-AF65-F5344CB8AC3E}">
        <p14:creationId xmlns:p14="http://schemas.microsoft.com/office/powerpoint/2010/main" val="335987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95862"/>
            <a:ext cx="7886700" cy="1325563"/>
          </a:xfrm>
        </p:spPr>
        <p:txBody>
          <a:bodyPr/>
          <a:lstStyle/>
          <a:p>
            <a:r>
              <a:rPr lang="en-US" dirty="0" smtClean="0"/>
              <a:t>Representing reality</a:t>
            </a:r>
            <a:endParaRPr lang="sl-SI" dirty="0"/>
          </a:p>
        </p:txBody>
      </p:sp>
      <p:sp>
        <p:nvSpPr>
          <p:cNvPr id="7" name="Content Placeholder 6"/>
          <p:cNvSpPr>
            <a:spLocks noGrp="1"/>
          </p:cNvSpPr>
          <p:nvPr>
            <p:ph sz="half" idx="2"/>
          </p:nvPr>
        </p:nvSpPr>
        <p:spPr/>
        <p:txBody>
          <a:bodyPr/>
          <a:lstStyle/>
          <a:p>
            <a:endParaRPr lang="sl-SI"/>
          </a:p>
        </p:txBody>
      </p:sp>
      <p:sp>
        <p:nvSpPr>
          <p:cNvPr id="8" name="Content Placeholder 7"/>
          <p:cNvSpPr>
            <a:spLocks noGrp="1"/>
          </p:cNvSpPr>
          <p:nvPr>
            <p:ph sz="half" idx="1"/>
          </p:nvPr>
        </p:nvSpPr>
        <p:spPr/>
        <p:txBody>
          <a:bodyPr/>
          <a:lstStyle/>
          <a:p>
            <a:endParaRPr lang="sl-SI"/>
          </a:p>
        </p:txBody>
      </p:sp>
      <p:pic>
        <p:nvPicPr>
          <p:cNvPr id="6" name="Picture 5"/>
          <p:cNvPicPr>
            <a:picLocks noChangeAspect="1"/>
          </p:cNvPicPr>
          <p:nvPr/>
        </p:nvPicPr>
        <p:blipFill>
          <a:blip r:embed="rId2"/>
          <a:stretch>
            <a:fillRect/>
          </a:stretch>
        </p:blipFill>
        <p:spPr>
          <a:xfrm>
            <a:off x="628650" y="1652269"/>
            <a:ext cx="5762625" cy="3810000"/>
          </a:xfrm>
          <a:prstGeom prst="rect">
            <a:avLst/>
          </a:prstGeom>
        </p:spPr>
      </p:pic>
      <p:pic>
        <p:nvPicPr>
          <p:cNvPr id="2052" name="Picture 4" descr="https://www.firenorth.org.au/nafi3/images/help/image0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885" y="2466575"/>
            <a:ext cx="6107785" cy="425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2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Rasters</a:t>
            </a:r>
            <a:endParaRPr lang="sl-SI" dirty="0"/>
          </a:p>
        </p:txBody>
      </p:sp>
      <p:sp>
        <p:nvSpPr>
          <p:cNvPr id="17" name="Content Placeholder 16"/>
          <p:cNvSpPr>
            <a:spLocks noGrp="1"/>
          </p:cNvSpPr>
          <p:nvPr>
            <p:ph idx="1"/>
          </p:nvPr>
        </p:nvSpPr>
        <p:spPr>
          <a:xfrm>
            <a:off x="1660941" y="4025037"/>
            <a:ext cx="6079067" cy="2702335"/>
          </a:xfrm>
        </p:spPr>
        <p:txBody>
          <a:bodyPr numCol="2"/>
          <a:lstStyle/>
          <a:p>
            <a:pPr lvl="1"/>
            <a:r>
              <a:rPr lang="en-US" dirty="0" smtClean="0"/>
              <a:t>TIFF</a:t>
            </a:r>
          </a:p>
          <a:p>
            <a:pPr lvl="1"/>
            <a:r>
              <a:rPr lang="en-US" dirty="0" smtClean="0"/>
              <a:t>GeoTIFF</a:t>
            </a:r>
          </a:p>
          <a:p>
            <a:pPr lvl="1"/>
            <a:r>
              <a:rPr lang="en-US" dirty="0" smtClean="0"/>
              <a:t>Jpeg</a:t>
            </a:r>
          </a:p>
          <a:p>
            <a:pPr lvl="1"/>
            <a:r>
              <a:rPr lang="en-US" dirty="0" smtClean="0"/>
              <a:t>Jpeg2000</a:t>
            </a:r>
          </a:p>
          <a:p>
            <a:pPr lvl="1"/>
            <a:r>
              <a:rPr lang="en-US" dirty="0" err="1" smtClean="0"/>
              <a:t>MrSID</a:t>
            </a:r>
            <a:endParaRPr lang="en-US" dirty="0" smtClean="0"/>
          </a:p>
          <a:p>
            <a:pPr lvl="1"/>
            <a:r>
              <a:rPr lang="en-US" dirty="0" smtClean="0"/>
              <a:t>GRID</a:t>
            </a:r>
          </a:p>
          <a:p>
            <a:pPr lvl="1"/>
            <a:r>
              <a:rPr lang="en-US" dirty="0" smtClean="0"/>
              <a:t>ERDAS Imagine</a:t>
            </a:r>
          </a:p>
          <a:p>
            <a:pPr lvl="1"/>
            <a:r>
              <a:rPr lang="en-US" dirty="0" smtClean="0"/>
              <a:t>RST</a:t>
            </a:r>
          </a:p>
          <a:p>
            <a:pPr lvl="1"/>
            <a:r>
              <a:rPr lang="en-US" dirty="0" smtClean="0"/>
              <a:t>BIL</a:t>
            </a:r>
            <a:endParaRPr lang="en-US" dirty="0" smtClean="0"/>
          </a:p>
          <a:p>
            <a:pPr lvl="1"/>
            <a:r>
              <a:rPr lang="en-US" dirty="0" smtClean="0"/>
              <a:t>PIX</a:t>
            </a:r>
          </a:p>
          <a:p>
            <a:pPr lvl="1"/>
            <a:r>
              <a:rPr lang="en-US" dirty="0" smtClean="0"/>
              <a:t>PNG</a:t>
            </a:r>
          </a:p>
          <a:p>
            <a:pPr lvl="1"/>
            <a:r>
              <a:rPr lang="en-US" dirty="0" smtClean="0"/>
              <a:t>ECW</a:t>
            </a:r>
          </a:p>
          <a:p>
            <a:pPr lvl="1"/>
            <a:r>
              <a:rPr lang="en-US" dirty="0" smtClean="0"/>
              <a:t>RLE</a:t>
            </a:r>
          </a:p>
          <a:p>
            <a:pPr lvl="1"/>
            <a:r>
              <a:rPr lang="en-US" dirty="0"/>
              <a:t>ASC</a:t>
            </a:r>
          </a:p>
          <a:p>
            <a:pPr lvl="1"/>
            <a:r>
              <a:rPr lang="en-US" dirty="0" smtClean="0"/>
              <a:t>RST</a:t>
            </a:r>
          </a:p>
          <a:p>
            <a:pPr lvl="1"/>
            <a:r>
              <a:rPr lang="en-US" dirty="0" smtClean="0"/>
              <a:t>….</a:t>
            </a:r>
            <a:endParaRPr lang="sl-SI" dirty="0"/>
          </a:p>
        </p:txBody>
      </p:sp>
      <p:pic>
        <p:nvPicPr>
          <p:cNvPr id="5" name="Picture 4"/>
          <p:cNvPicPr>
            <a:picLocks noChangeAspect="1"/>
          </p:cNvPicPr>
          <p:nvPr/>
        </p:nvPicPr>
        <p:blipFill>
          <a:blip r:embed="rId2"/>
          <a:stretch>
            <a:fillRect/>
          </a:stretch>
        </p:blipFill>
        <p:spPr>
          <a:xfrm>
            <a:off x="211586" y="1690689"/>
            <a:ext cx="2047520" cy="2025948"/>
          </a:xfrm>
          <a:prstGeom prst="rect">
            <a:avLst/>
          </a:prstGeom>
        </p:spPr>
      </p:pic>
      <p:sp>
        <p:nvSpPr>
          <p:cNvPr id="6" name="TextBox 5"/>
          <p:cNvSpPr txBox="1"/>
          <p:nvPr/>
        </p:nvSpPr>
        <p:spPr>
          <a:xfrm>
            <a:off x="211586" y="1250556"/>
            <a:ext cx="2278041" cy="369332"/>
          </a:xfrm>
          <a:prstGeom prst="rect">
            <a:avLst/>
          </a:prstGeom>
          <a:noFill/>
        </p:spPr>
        <p:txBody>
          <a:bodyPr wrap="square" rtlCol="0">
            <a:spAutoFit/>
          </a:bodyPr>
          <a:lstStyle/>
          <a:p>
            <a:r>
              <a:rPr lang="en-US" dirty="0" smtClean="0"/>
              <a:t>Scanned paper maps</a:t>
            </a:r>
            <a:endParaRPr lang="sl-SI" dirty="0"/>
          </a:p>
        </p:txBody>
      </p:sp>
      <p:sp>
        <p:nvSpPr>
          <p:cNvPr id="7" name="TextBox 6"/>
          <p:cNvSpPr txBox="1"/>
          <p:nvPr/>
        </p:nvSpPr>
        <p:spPr>
          <a:xfrm>
            <a:off x="2489627" y="1264558"/>
            <a:ext cx="2278041" cy="369332"/>
          </a:xfrm>
          <a:prstGeom prst="rect">
            <a:avLst/>
          </a:prstGeom>
          <a:noFill/>
        </p:spPr>
        <p:txBody>
          <a:bodyPr wrap="square" rtlCol="0">
            <a:spAutoFit/>
          </a:bodyPr>
          <a:lstStyle/>
          <a:p>
            <a:r>
              <a:rPr lang="en-US" dirty="0" smtClean="0"/>
              <a:t>Imagery</a:t>
            </a:r>
          </a:p>
        </p:txBody>
      </p:sp>
      <p:sp>
        <p:nvSpPr>
          <p:cNvPr id="8" name="TextBox 7"/>
          <p:cNvSpPr txBox="1"/>
          <p:nvPr/>
        </p:nvSpPr>
        <p:spPr>
          <a:xfrm>
            <a:off x="4700475" y="1264558"/>
            <a:ext cx="2278041" cy="369332"/>
          </a:xfrm>
          <a:prstGeom prst="rect">
            <a:avLst/>
          </a:prstGeom>
          <a:noFill/>
        </p:spPr>
        <p:txBody>
          <a:bodyPr wrap="square" rtlCol="0">
            <a:spAutoFit/>
          </a:bodyPr>
          <a:lstStyle/>
          <a:p>
            <a:r>
              <a:rPr lang="en-US" dirty="0" err="1" smtClean="0"/>
              <a:t>Heatmaps</a:t>
            </a:r>
            <a:endParaRPr lang="en-US" dirty="0" smtClean="0"/>
          </a:p>
        </p:txBody>
      </p:sp>
      <p:pic>
        <p:nvPicPr>
          <p:cNvPr id="9" name="Picture 8"/>
          <p:cNvPicPr>
            <a:picLocks noChangeAspect="1"/>
          </p:cNvPicPr>
          <p:nvPr/>
        </p:nvPicPr>
        <p:blipFill rotWithShape="1">
          <a:blip r:embed="rId3"/>
          <a:srcRect l="10117"/>
          <a:stretch/>
        </p:blipFill>
        <p:spPr>
          <a:xfrm>
            <a:off x="2524016" y="1690689"/>
            <a:ext cx="2047984" cy="1997551"/>
          </a:xfrm>
          <a:prstGeom prst="rect">
            <a:avLst/>
          </a:prstGeom>
        </p:spPr>
      </p:pic>
      <p:pic>
        <p:nvPicPr>
          <p:cNvPr id="10" name="Picture 9"/>
          <p:cNvPicPr>
            <a:picLocks noChangeAspect="1"/>
          </p:cNvPicPr>
          <p:nvPr/>
        </p:nvPicPr>
        <p:blipFill>
          <a:blip r:embed="rId4"/>
          <a:stretch>
            <a:fillRect/>
          </a:stretch>
        </p:blipFill>
        <p:spPr>
          <a:xfrm>
            <a:off x="4836909" y="1690689"/>
            <a:ext cx="2005172" cy="2042013"/>
          </a:xfrm>
          <a:prstGeom prst="rect">
            <a:avLst/>
          </a:prstGeom>
        </p:spPr>
      </p:pic>
      <p:pic>
        <p:nvPicPr>
          <p:cNvPr id="11" name="Picture 10"/>
          <p:cNvPicPr>
            <a:picLocks noChangeAspect="1"/>
          </p:cNvPicPr>
          <p:nvPr/>
        </p:nvPicPr>
        <p:blipFill>
          <a:blip r:embed="rId5"/>
          <a:stretch>
            <a:fillRect/>
          </a:stretch>
        </p:blipFill>
        <p:spPr>
          <a:xfrm>
            <a:off x="6978516" y="1689839"/>
            <a:ext cx="1933667" cy="2043713"/>
          </a:xfrm>
          <a:prstGeom prst="rect">
            <a:avLst/>
          </a:prstGeom>
        </p:spPr>
      </p:pic>
      <p:sp>
        <p:nvSpPr>
          <p:cNvPr id="12" name="TextBox 11"/>
          <p:cNvSpPr txBox="1"/>
          <p:nvPr/>
        </p:nvSpPr>
        <p:spPr>
          <a:xfrm>
            <a:off x="6978516" y="1264558"/>
            <a:ext cx="2278041" cy="369332"/>
          </a:xfrm>
          <a:prstGeom prst="rect">
            <a:avLst/>
          </a:prstGeom>
          <a:noFill/>
        </p:spPr>
        <p:txBody>
          <a:bodyPr wrap="square" rtlCol="0">
            <a:spAutoFit/>
          </a:bodyPr>
          <a:lstStyle/>
          <a:p>
            <a:r>
              <a:rPr lang="en-US" dirty="0" smtClean="0"/>
              <a:t>Terrain</a:t>
            </a:r>
          </a:p>
        </p:txBody>
      </p:sp>
      <p:sp>
        <p:nvSpPr>
          <p:cNvPr id="18" name="TextBox 17"/>
          <p:cNvSpPr txBox="1"/>
          <p:nvPr/>
        </p:nvSpPr>
        <p:spPr>
          <a:xfrm>
            <a:off x="211586" y="4000298"/>
            <a:ext cx="2278041" cy="646331"/>
          </a:xfrm>
          <a:prstGeom prst="rect">
            <a:avLst/>
          </a:prstGeom>
          <a:noFill/>
        </p:spPr>
        <p:txBody>
          <a:bodyPr wrap="square" rtlCol="0">
            <a:spAutoFit/>
          </a:bodyPr>
          <a:lstStyle/>
          <a:p>
            <a:r>
              <a:rPr lang="en-US" dirty="0" smtClean="0"/>
              <a:t>Raster FORMATS</a:t>
            </a:r>
          </a:p>
          <a:p>
            <a:endParaRPr lang="en-US" dirty="0" smtClean="0"/>
          </a:p>
        </p:txBody>
      </p:sp>
    </p:spTree>
    <p:extLst>
      <p:ext uri="{BB962C8B-B14F-4D97-AF65-F5344CB8AC3E}">
        <p14:creationId xmlns:p14="http://schemas.microsoft.com/office/powerpoint/2010/main" val="3549717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a:t>
            </a:r>
            <a:endParaRPr lang="sl-SI" dirty="0"/>
          </a:p>
        </p:txBody>
      </p:sp>
      <p:sp>
        <p:nvSpPr>
          <p:cNvPr id="3" name="Content Placeholder 2"/>
          <p:cNvSpPr>
            <a:spLocks noGrp="1"/>
          </p:cNvSpPr>
          <p:nvPr>
            <p:ph sz="half" idx="1"/>
          </p:nvPr>
        </p:nvSpPr>
        <p:spPr/>
        <p:txBody>
          <a:bodyPr/>
          <a:lstStyle/>
          <a:p>
            <a:endParaRPr lang="sl-SI"/>
          </a:p>
        </p:txBody>
      </p:sp>
      <p:sp>
        <p:nvSpPr>
          <p:cNvPr id="4" name="Content Placeholder 3"/>
          <p:cNvSpPr>
            <a:spLocks noGrp="1"/>
          </p:cNvSpPr>
          <p:nvPr>
            <p:ph sz="half" idx="2"/>
          </p:nvPr>
        </p:nvSpPr>
        <p:spPr/>
        <p:txBody>
          <a:bodyPr/>
          <a:lstStyle/>
          <a:p>
            <a:pPr marL="0" indent="0">
              <a:buNone/>
            </a:pPr>
            <a:r>
              <a:rPr lang="en-US" sz="2800" b="1" dirty="0" smtClean="0"/>
              <a:t>FORMATS:</a:t>
            </a:r>
          </a:p>
          <a:p>
            <a:r>
              <a:rPr lang="en-US" dirty="0" smtClean="0"/>
              <a:t>ESRI </a:t>
            </a:r>
            <a:r>
              <a:rPr lang="en-US" dirty="0" err="1" smtClean="0"/>
              <a:t>Shapefile</a:t>
            </a:r>
            <a:endParaRPr lang="en-US" dirty="0" smtClean="0"/>
          </a:p>
          <a:p>
            <a:r>
              <a:rPr lang="en-US" dirty="0" smtClean="0"/>
              <a:t>GML</a:t>
            </a:r>
          </a:p>
          <a:p>
            <a:r>
              <a:rPr lang="en-US" dirty="0" err="1" smtClean="0"/>
              <a:t>GeoJSON</a:t>
            </a:r>
            <a:endParaRPr lang="en-US" dirty="0" smtClean="0"/>
          </a:p>
          <a:p>
            <a:r>
              <a:rPr lang="en-US" dirty="0" smtClean="0"/>
              <a:t>Google KML</a:t>
            </a:r>
          </a:p>
          <a:p>
            <a:r>
              <a:rPr lang="en-US" dirty="0" smtClean="0"/>
              <a:t>GPS Exchange GPX</a:t>
            </a:r>
          </a:p>
          <a:p>
            <a:r>
              <a:rPr lang="en-US" dirty="0" smtClean="0"/>
              <a:t>MapInfo TAB</a:t>
            </a:r>
          </a:p>
          <a:p>
            <a:r>
              <a:rPr lang="en-US" dirty="0" smtClean="0"/>
              <a:t>Open-street map OSM</a:t>
            </a:r>
          </a:p>
          <a:p>
            <a:r>
              <a:rPr lang="en-US" dirty="0" err="1" smtClean="0"/>
              <a:t>ArcInfo</a:t>
            </a:r>
            <a:r>
              <a:rPr lang="en-US" dirty="0" smtClean="0"/>
              <a:t> Coverage</a:t>
            </a:r>
            <a:endParaRPr lang="en-US" dirty="0"/>
          </a:p>
          <a:p>
            <a:r>
              <a:rPr lang="en-US" dirty="0" smtClean="0"/>
              <a:t>…</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44278"/>
            <a:ext cx="37242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6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complicate </a:t>
            </a:r>
            <a:r>
              <a:rPr lang="en-US" dirty="0" smtClean="0"/>
              <a:t>it a </a:t>
            </a:r>
            <a:r>
              <a:rPr lang="en-US" dirty="0" smtClean="0"/>
              <a:t>bit…</a:t>
            </a:r>
            <a:br>
              <a:rPr lang="en-US" dirty="0" smtClean="0"/>
            </a:br>
            <a:r>
              <a:rPr lang="en-US" sz="3600" b="1" dirty="0"/>
              <a:t>Complex vector </a:t>
            </a:r>
            <a:r>
              <a:rPr lang="en-US" sz="3600" b="1" dirty="0" smtClean="0"/>
              <a:t>systems</a:t>
            </a:r>
            <a:endParaRPr lang="sl-SI" sz="3600" b="1" dirty="0"/>
          </a:p>
        </p:txBody>
      </p:sp>
      <p:sp>
        <p:nvSpPr>
          <p:cNvPr id="4" name="Text Placeholder 3"/>
          <p:cNvSpPr>
            <a:spLocks noGrp="1"/>
          </p:cNvSpPr>
          <p:nvPr>
            <p:ph idx="1"/>
          </p:nvPr>
        </p:nvSpPr>
        <p:spPr/>
        <p:txBody>
          <a:bodyPr/>
          <a:lstStyle/>
          <a:p>
            <a:r>
              <a:rPr lang="en-US" dirty="0" smtClean="0"/>
              <a:t>Topologies</a:t>
            </a:r>
          </a:p>
          <a:p>
            <a:endParaRPr lang="en-US" dirty="0"/>
          </a:p>
          <a:p>
            <a:r>
              <a:rPr lang="en-US" dirty="0" smtClean="0"/>
              <a:t>Complex utilities network</a:t>
            </a:r>
          </a:p>
          <a:p>
            <a:endParaRPr lang="en-US" dirty="0"/>
          </a:p>
          <a:p>
            <a:r>
              <a:rPr lang="en-US" dirty="0" smtClean="0"/>
              <a:t>Transportation networks</a:t>
            </a:r>
          </a:p>
          <a:p>
            <a:endParaRPr lang="en-US" dirty="0"/>
          </a:p>
          <a:p>
            <a:r>
              <a:rPr lang="en-US" dirty="0" smtClean="0"/>
              <a:t>Etc.</a:t>
            </a:r>
          </a:p>
          <a:p>
            <a:pPr marL="0" indent="0">
              <a:buNone/>
            </a:pPr>
            <a:endParaRPr lang="en-US" dirty="0"/>
          </a:p>
        </p:txBody>
      </p:sp>
      <p:pic>
        <p:nvPicPr>
          <p:cNvPr id="3" name="Picture 2"/>
          <p:cNvPicPr>
            <a:picLocks noChangeAspect="1"/>
          </p:cNvPicPr>
          <p:nvPr/>
        </p:nvPicPr>
        <p:blipFill>
          <a:blip r:embed="rId2"/>
          <a:stretch>
            <a:fillRect/>
          </a:stretch>
        </p:blipFill>
        <p:spPr>
          <a:xfrm>
            <a:off x="4125838" y="1590593"/>
            <a:ext cx="3695108" cy="3339353"/>
          </a:xfrm>
          <a:prstGeom prst="rect">
            <a:avLst/>
          </a:prstGeom>
        </p:spPr>
      </p:pic>
      <p:pic>
        <p:nvPicPr>
          <p:cNvPr id="1026" name="Picture 2" descr="http://resources.esri.com/help/9.3/arcgisengine/dotnet/bitmaps/3b9af327-e71d-4c65-b140-ae19078355f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248" y="2735515"/>
            <a:ext cx="3722469" cy="1907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rs.els-cdn.com/content/image/1-s2.0-S0140366416301517-g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9609" y="3439440"/>
            <a:ext cx="4200454" cy="233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22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b="1" dirty="0"/>
              <a:t>Geographic Database </a:t>
            </a:r>
            <a:r>
              <a:rPr lang="sl-SI" b="1" dirty="0" smtClean="0"/>
              <a:t>Formats</a:t>
            </a:r>
            <a:endParaRPr lang="sl-SI" dirty="0"/>
          </a:p>
        </p:txBody>
      </p:sp>
      <p:pic>
        <p:nvPicPr>
          <p:cNvPr id="4" name="Content Placeholder 3"/>
          <p:cNvPicPr>
            <a:picLocks noGrp="1" noChangeAspect="1"/>
          </p:cNvPicPr>
          <p:nvPr>
            <p:ph sz="half" idx="1"/>
          </p:nvPr>
        </p:nvPicPr>
        <p:blipFill>
          <a:blip r:embed="rId2"/>
          <a:stretch>
            <a:fillRect/>
          </a:stretch>
        </p:blipFill>
        <p:spPr>
          <a:xfrm>
            <a:off x="5516575" y="3895598"/>
            <a:ext cx="1809750" cy="1133475"/>
          </a:xfrm>
          <a:prstGeom prst="rect">
            <a:avLst/>
          </a:prstGeom>
        </p:spPr>
      </p:pic>
      <p:sp>
        <p:nvSpPr>
          <p:cNvPr id="5" name="Content Placeholder 4"/>
          <p:cNvSpPr>
            <a:spLocks noGrp="1"/>
          </p:cNvSpPr>
          <p:nvPr>
            <p:ph sz="half" idx="2"/>
          </p:nvPr>
        </p:nvSpPr>
        <p:spPr>
          <a:xfrm>
            <a:off x="794817" y="1665548"/>
            <a:ext cx="2762891" cy="3267602"/>
          </a:xfrm>
        </p:spPr>
        <p:txBody>
          <a:bodyPr/>
          <a:lstStyle/>
          <a:p>
            <a:r>
              <a:rPr lang="en-US" dirty="0" smtClean="0"/>
              <a:t>ESRI Geodatabase</a:t>
            </a:r>
          </a:p>
          <a:p>
            <a:r>
              <a:rPr lang="en-US" dirty="0" smtClean="0"/>
              <a:t>Oracle Spatial</a:t>
            </a:r>
          </a:p>
          <a:p>
            <a:r>
              <a:rPr lang="en-US" dirty="0" err="1" smtClean="0"/>
              <a:t>Postgress</a:t>
            </a:r>
            <a:r>
              <a:rPr lang="en-US" dirty="0" smtClean="0"/>
              <a:t> – </a:t>
            </a:r>
            <a:r>
              <a:rPr lang="en-US" dirty="0" err="1" smtClean="0"/>
              <a:t>PostGIS</a:t>
            </a:r>
            <a:endParaRPr lang="en-US" dirty="0" smtClean="0"/>
          </a:p>
          <a:p>
            <a:r>
              <a:rPr lang="en-US" dirty="0" smtClean="0"/>
              <a:t>OGC </a:t>
            </a:r>
            <a:r>
              <a:rPr lang="en-US" dirty="0" err="1" smtClean="0"/>
              <a:t>Geopackage</a:t>
            </a:r>
            <a:endParaRPr lang="en-US" dirty="0" smtClean="0"/>
          </a:p>
          <a:p>
            <a:r>
              <a:rPr lang="sl-SI" dirty="0"/>
              <a:t>Mapbox </a:t>
            </a:r>
            <a:r>
              <a:rPr lang="sl-SI" dirty="0" smtClean="0"/>
              <a:t>MBTiles</a:t>
            </a:r>
            <a:endParaRPr lang="en-US" dirty="0" smtClean="0"/>
          </a:p>
          <a:p>
            <a:r>
              <a:rPr lang="en-US" dirty="0" err="1" smtClean="0"/>
              <a:t>SpatialLite</a:t>
            </a:r>
            <a:endParaRPr lang="en-US" dirty="0" smtClean="0"/>
          </a:p>
          <a:p>
            <a:r>
              <a:rPr lang="en-US" dirty="0" smtClean="0"/>
              <a:t>….</a:t>
            </a:r>
            <a:endParaRPr lang="en-US" dirty="0" smtClean="0"/>
          </a:p>
          <a:p>
            <a:endParaRPr lang="sl-SI" dirty="0"/>
          </a:p>
        </p:txBody>
      </p:sp>
      <p:pic>
        <p:nvPicPr>
          <p:cNvPr id="5122" name="Picture 2" descr="http://www.geography.hunter.cuny.edu/~jochen/GTECH361/lectures/lecture07/concepts/02%20-%20The%20basic%20geodatabase%20structure_files/imag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706" y="1375894"/>
            <a:ext cx="4047587" cy="25074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ESRI Geodatabas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1106" y="5193315"/>
            <a:ext cx="1454244" cy="14542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3882957" y="5193315"/>
            <a:ext cx="3114675" cy="1466850"/>
          </a:xfrm>
          <a:prstGeom prst="rect">
            <a:avLst/>
          </a:prstGeom>
        </p:spPr>
      </p:pic>
      <p:pic>
        <p:nvPicPr>
          <p:cNvPr id="5132" name="Picture 12" descr="Image result for PostGI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53" r="10810" b="32933"/>
          <a:stretch/>
        </p:blipFill>
        <p:spPr bwMode="auto">
          <a:xfrm>
            <a:off x="1235465" y="5357058"/>
            <a:ext cx="2764514" cy="1139364"/>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SpatiaLite 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5827" y="3973905"/>
            <a:ext cx="1192279" cy="105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79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Long term preservation?</a:t>
            </a:r>
            <a:endParaRPr lang="sl-SI" dirty="0"/>
          </a:p>
        </p:txBody>
      </p:sp>
      <p:sp>
        <p:nvSpPr>
          <p:cNvPr id="5" name="Text Placeholder 4"/>
          <p:cNvSpPr>
            <a:spLocks noGrp="1"/>
          </p:cNvSpPr>
          <p:nvPr>
            <p:ph type="body" idx="1"/>
          </p:nvPr>
        </p:nvSpPr>
        <p:spPr/>
        <p:txBody>
          <a:bodyPr/>
          <a:lstStyle/>
          <a:p>
            <a:endParaRPr lang="sl-SI"/>
          </a:p>
        </p:txBody>
      </p:sp>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645" y="99892"/>
            <a:ext cx="4520620" cy="382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32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Format  evaluation method for </a:t>
            </a:r>
            <a:br>
              <a:rPr lang="en-US" sz="3600" dirty="0" smtClean="0"/>
            </a:br>
            <a:r>
              <a:rPr lang="en-US" sz="3600" dirty="0" smtClean="0"/>
              <a:t>Geodata long </a:t>
            </a:r>
            <a:r>
              <a:rPr lang="en-US" sz="3600" dirty="0"/>
              <a:t>term </a:t>
            </a:r>
            <a:r>
              <a:rPr lang="en-US" sz="3600" dirty="0" smtClean="0"/>
              <a:t>preservation formats</a:t>
            </a:r>
            <a:r>
              <a:rPr lang="en-US" sz="3600" dirty="0"/>
              <a:t>:</a:t>
            </a:r>
            <a:br>
              <a:rPr lang="en-US" sz="3600" dirty="0"/>
            </a:br>
            <a:endParaRPr lang="sl-SI" dirty="0"/>
          </a:p>
        </p:txBody>
      </p:sp>
      <p:sp>
        <p:nvSpPr>
          <p:cNvPr id="3" name="Content Placeholder 2"/>
          <p:cNvSpPr>
            <a:spLocks noGrp="1"/>
          </p:cNvSpPr>
          <p:nvPr>
            <p:ph idx="1"/>
          </p:nvPr>
        </p:nvSpPr>
        <p:spPr/>
        <p:txBody>
          <a:bodyPr/>
          <a:lstStyle/>
          <a:p>
            <a:pPr lvl="1"/>
            <a:r>
              <a:rPr lang="en-US" sz="3600" dirty="0"/>
              <a:t>Openness</a:t>
            </a:r>
          </a:p>
          <a:p>
            <a:pPr lvl="1"/>
            <a:r>
              <a:rPr lang="en-US" sz="3600" dirty="0"/>
              <a:t>Adoption</a:t>
            </a:r>
          </a:p>
          <a:p>
            <a:pPr lvl="1"/>
            <a:r>
              <a:rPr lang="en-US" sz="3600" dirty="0"/>
              <a:t>Complexity</a:t>
            </a:r>
          </a:p>
          <a:p>
            <a:pPr lvl="1"/>
            <a:r>
              <a:rPr lang="en-US" sz="3600" dirty="0"/>
              <a:t>Self-Documentation</a:t>
            </a:r>
          </a:p>
          <a:p>
            <a:pPr lvl="1"/>
            <a:r>
              <a:rPr lang="en-US" sz="3600" dirty="0"/>
              <a:t>Robustness</a:t>
            </a:r>
          </a:p>
          <a:p>
            <a:pPr lvl="1"/>
            <a:r>
              <a:rPr lang="en-US" sz="3600" dirty="0"/>
              <a:t>Dependencies</a:t>
            </a:r>
          </a:p>
          <a:p>
            <a:endParaRPr lang="sl-SI" dirty="0"/>
          </a:p>
        </p:txBody>
      </p:sp>
    </p:spTree>
    <p:extLst>
      <p:ext uri="{BB962C8B-B14F-4D97-AF65-F5344CB8AC3E}">
        <p14:creationId xmlns:p14="http://schemas.microsoft.com/office/powerpoint/2010/main" val="2732254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222130" cy="1325563"/>
          </a:xfrm>
        </p:spPr>
        <p:txBody>
          <a:bodyPr>
            <a:normAutofit/>
          </a:bodyPr>
          <a:lstStyle/>
          <a:p>
            <a:r>
              <a:rPr lang="en-US" dirty="0" smtClean="0"/>
              <a:t>GML</a:t>
            </a:r>
            <a:endParaRPr lang="sl-SI" dirty="0"/>
          </a:p>
        </p:txBody>
      </p:sp>
      <p:sp>
        <p:nvSpPr>
          <p:cNvPr id="3" name="Content Placeholder 2"/>
          <p:cNvSpPr>
            <a:spLocks noGrp="1"/>
          </p:cNvSpPr>
          <p:nvPr>
            <p:ph idx="1"/>
          </p:nvPr>
        </p:nvSpPr>
        <p:spPr/>
        <p:txBody>
          <a:bodyPr/>
          <a:lstStyle/>
          <a:p>
            <a:endParaRPr lang="sl-SI"/>
          </a:p>
        </p:txBody>
      </p:sp>
      <p:pic>
        <p:nvPicPr>
          <p:cNvPr id="4" name="Picture 3"/>
          <p:cNvPicPr>
            <a:picLocks noChangeAspect="1"/>
          </p:cNvPicPr>
          <p:nvPr/>
        </p:nvPicPr>
        <p:blipFill>
          <a:blip r:embed="rId2"/>
          <a:stretch>
            <a:fillRect/>
          </a:stretch>
        </p:blipFill>
        <p:spPr>
          <a:xfrm>
            <a:off x="0" y="1559259"/>
            <a:ext cx="5958480" cy="5259310"/>
          </a:xfrm>
          <a:prstGeom prst="rect">
            <a:avLst/>
          </a:prstGeom>
        </p:spPr>
      </p:pic>
      <p:sp>
        <p:nvSpPr>
          <p:cNvPr id="6" name="Title 1"/>
          <p:cNvSpPr txBox="1">
            <a:spLocks/>
          </p:cNvSpPr>
          <p:nvPr/>
        </p:nvSpPr>
        <p:spPr>
          <a:xfrm>
            <a:off x="5688748" y="481806"/>
            <a:ext cx="422213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SHP</a:t>
            </a:r>
            <a:endParaRPr lang="sl-SI" dirty="0"/>
          </a:p>
        </p:txBody>
      </p:sp>
      <p:pic>
        <p:nvPicPr>
          <p:cNvPr id="5" name="Picture 4"/>
          <p:cNvPicPr>
            <a:picLocks noChangeAspect="1"/>
          </p:cNvPicPr>
          <p:nvPr/>
        </p:nvPicPr>
        <p:blipFill>
          <a:blip r:embed="rId3"/>
          <a:stretch>
            <a:fillRect/>
          </a:stretch>
        </p:blipFill>
        <p:spPr>
          <a:xfrm>
            <a:off x="2949033" y="1559259"/>
            <a:ext cx="6194967" cy="5298741"/>
          </a:xfrm>
          <a:prstGeom prst="rect">
            <a:avLst/>
          </a:prstGeom>
        </p:spPr>
      </p:pic>
    </p:spTree>
    <p:extLst>
      <p:ext uri="{BB962C8B-B14F-4D97-AF65-F5344CB8AC3E}">
        <p14:creationId xmlns:p14="http://schemas.microsoft.com/office/powerpoint/2010/main" val="57616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41052"/>
          </a:xfrm>
        </p:spPr>
        <p:txBody>
          <a:bodyPr/>
          <a:lstStyle/>
          <a:p>
            <a:r>
              <a:rPr lang="en-US" dirty="0" smtClean="0"/>
              <a:t>Openness</a:t>
            </a:r>
            <a:br>
              <a:rPr lang="en-US" dirty="0" smtClean="0"/>
            </a:br>
            <a:endParaRPr lang="sl-SI" dirty="0"/>
          </a:p>
        </p:txBody>
      </p:sp>
      <p:graphicFrame>
        <p:nvGraphicFramePr>
          <p:cNvPr id="13" name="Table 12"/>
          <p:cNvGraphicFramePr>
            <a:graphicFrameLocks noGrp="1"/>
          </p:cNvGraphicFramePr>
          <p:nvPr>
            <p:extLst>
              <p:ext uri="{D42A27DB-BD31-4B8C-83A1-F6EECF244321}">
                <p14:modId xmlns:p14="http://schemas.microsoft.com/office/powerpoint/2010/main" val="181559645"/>
              </p:ext>
            </p:extLst>
          </p:nvPr>
        </p:nvGraphicFramePr>
        <p:xfrm>
          <a:off x="960506" y="1290922"/>
          <a:ext cx="7700841" cy="4542983"/>
        </p:xfrm>
        <a:graphic>
          <a:graphicData uri="http://schemas.openxmlformats.org/drawingml/2006/table">
            <a:tbl>
              <a:tblPr>
                <a:tableStyleId>{9D7B26C5-4107-4FEC-AEDC-1716B250A1EF}</a:tableStyleId>
              </a:tblPr>
              <a:tblGrid>
                <a:gridCol w="47408">
                  <a:extLst>
                    <a:ext uri="{9D8B030D-6E8A-4147-A177-3AD203B41FA5}">
                      <a16:colId xmlns:a16="http://schemas.microsoft.com/office/drawing/2014/main" val="1579066109"/>
                    </a:ext>
                  </a:extLst>
                </a:gridCol>
                <a:gridCol w="3796585">
                  <a:extLst>
                    <a:ext uri="{9D8B030D-6E8A-4147-A177-3AD203B41FA5}">
                      <a16:colId xmlns:a16="http://schemas.microsoft.com/office/drawing/2014/main" val="625062688"/>
                    </a:ext>
                  </a:extLst>
                </a:gridCol>
                <a:gridCol w="964212">
                  <a:extLst>
                    <a:ext uri="{9D8B030D-6E8A-4147-A177-3AD203B41FA5}">
                      <a16:colId xmlns:a16="http://schemas.microsoft.com/office/drawing/2014/main" val="2525333341"/>
                    </a:ext>
                  </a:extLst>
                </a:gridCol>
                <a:gridCol w="964212">
                  <a:extLst>
                    <a:ext uri="{9D8B030D-6E8A-4147-A177-3AD203B41FA5}">
                      <a16:colId xmlns:a16="http://schemas.microsoft.com/office/drawing/2014/main" val="3758339837"/>
                    </a:ext>
                  </a:extLst>
                </a:gridCol>
                <a:gridCol w="964212">
                  <a:extLst>
                    <a:ext uri="{9D8B030D-6E8A-4147-A177-3AD203B41FA5}">
                      <a16:colId xmlns:a16="http://schemas.microsoft.com/office/drawing/2014/main" val="1455061269"/>
                    </a:ext>
                  </a:extLst>
                </a:gridCol>
                <a:gridCol w="964212">
                  <a:extLst>
                    <a:ext uri="{9D8B030D-6E8A-4147-A177-3AD203B41FA5}">
                      <a16:colId xmlns:a16="http://schemas.microsoft.com/office/drawing/2014/main" val="1650923120"/>
                    </a:ext>
                  </a:extLst>
                </a:gridCol>
              </a:tblGrid>
              <a:tr h="240972">
                <a:tc gridSpan="2">
                  <a:txBody>
                    <a:bodyPr/>
                    <a:lstStyle/>
                    <a:p>
                      <a:pPr algn="l" fontAlgn="b"/>
                      <a:endParaRPr lang="sl-SI" sz="16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sl-SI"/>
                    </a:p>
                  </a:txBody>
                  <a:tcPr/>
                </a:tc>
                <a:tc>
                  <a:txBody>
                    <a:bodyPr/>
                    <a:lstStyle/>
                    <a:p>
                      <a:pPr algn="ctr" fontAlgn="b"/>
                      <a:r>
                        <a:rPr lang="sl-SI" sz="1600" u="none" strike="noStrike" dirty="0">
                          <a:effectLst/>
                        </a:rPr>
                        <a:t>SHP</a:t>
                      </a:r>
                      <a:endParaRPr lang="sl-SI"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600" u="none" strike="noStrike" dirty="0">
                          <a:effectLst/>
                        </a:rPr>
                        <a:t>GML</a:t>
                      </a:r>
                      <a:endParaRPr lang="sl-SI"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206717"/>
                  </a:ext>
                </a:extLst>
              </a:tr>
              <a:tr h="240972">
                <a:tc gridSpan="2">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sl-SI" sz="2000" b="1" u="none" strike="noStrike" dirty="0" smtClean="0">
                          <a:effectLst/>
                        </a:rPr>
                        <a:t>Standardisation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sl-SI"/>
                    </a:p>
                  </a:txBody>
                  <a:tcPr/>
                </a:tc>
                <a:tc>
                  <a:txBody>
                    <a:bodyPr/>
                    <a:lstStyle/>
                    <a:p>
                      <a:pPr algn="ctr" fontAlgn="b"/>
                      <a:r>
                        <a:rPr lang="sl-SI" sz="1100" u="none" strike="noStrike" dirty="0">
                          <a:effectLst/>
                        </a:rPr>
                        <a:t> </a:t>
                      </a:r>
                      <a:endParaRPr lang="sl-SI"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sl-SI" sz="1100" u="none" strike="noStrike" dirty="0">
                          <a:effectLst/>
                        </a:rPr>
                        <a:t> </a:t>
                      </a:r>
                      <a:endParaRPr lang="sl-SI"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707619"/>
                  </a:ext>
                </a:extLst>
              </a:tr>
              <a:tr h="240972">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sl-SI" sz="1400" b="1" u="none" strike="noStrike" dirty="0">
                          <a:effectLst/>
                        </a:rPr>
                        <a:t>De Jure standard</a:t>
                      </a:r>
                      <a:endParaRPr lang="sl-SI" sz="1400" b="1" i="0" u="none" strike="noStrike" dirty="0">
                        <a:solidFill>
                          <a:srgbClr val="000000"/>
                        </a:solidFill>
                        <a:effectLst/>
                        <a:latin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X</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3924017"/>
                  </a:ext>
                </a:extLst>
              </a:tr>
              <a:tr h="412583">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GB" sz="1400" b="1" u="none" strike="noStrike" dirty="0">
                          <a:effectLst/>
                        </a:rPr>
                        <a:t>De facto standard</a:t>
                      </a:r>
                      <a:r>
                        <a:rPr lang="en-GB" sz="1400" u="none" strike="noStrike" dirty="0">
                          <a:effectLst/>
                        </a:rPr>
                        <a:t>, </a:t>
                      </a:r>
                      <a:r>
                        <a:rPr lang="en-GB" sz="1400" u="none" strike="noStrike" dirty="0" smtClean="0">
                          <a:effectLst/>
                        </a:rPr>
                        <a:t/>
                      </a:r>
                      <a:br>
                        <a:rPr lang="en-GB" sz="1400" u="none" strike="noStrike" dirty="0" smtClean="0">
                          <a:effectLst/>
                        </a:rPr>
                      </a:br>
                      <a:r>
                        <a:rPr lang="en-GB" sz="1400" u="none" strike="noStrike" dirty="0" smtClean="0">
                          <a:effectLst/>
                        </a:rPr>
                        <a:t>available </a:t>
                      </a:r>
                      <a:r>
                        <a:rPr lang="en-GB" sz="1400" u="none" strike="noStrike" dirty="0">
                          <a:effectLst/>
                        </a:rPr>
                        <a:t>by independent organisation</a:t>
                      </a:r>
                      <a:endParaRPr lang="en-GB" sz="1400" b="0" i="0" u="none" strike="noStrike" dirty="0">
                        <a:solidFill>
                          <a:srgbClr val="000000"/>
                        </a:solidFill>
                        <a:effectLst/>
                        <a:latin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902428"/>
                  </a:ext>
                </a:extLst>
              </a:tr>
              <a:tr h="330414">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GB" sz="1400" b="1" u="none" strike="noStrike" dirty="0">
                          <a:effectLst/>
                        </a:rPr>
                        <a:t>De facto standard</a:t>
                      </a:r>
                      <a:r>
                        <a:rPr lang="en-GB" sz="1400" u="none" strike="noStrike" dirty="0">
                          <a:effectLst/>
                        </a:rPr>
                        <a:t>, </a:t>
                      </a:r>
                      <a:r>
                        <a:rPr lang="en-GB" sz="1400" u="none" strike="noStrike" dirty="0" smtClean="0">
                          <a:effectLst/>
                        </a:rPr>
                        <a:t/>
                      </a:r>
                      <a:br>
                        <a:rPr lang="en-GB" sz="1400" u="none" strike="noStrike" dirty="0" smtClean="0">
                          <a:effectLst/>
                        </a:rPr>
                      </a:br>
                      <a:r>
                        <a:rPr lang="en-GB" sz="1400" u="none" strike="noStrike" dirty="0" smtClean="0">
                          <a:effectLst/>
                        </a:rPr>
                        <a:t>specifications </a:t>
                      </a:r>
                      <a:r>
                        <a:rPr lang="en-GB" sz="1400" u="none" strike="noStrike" dirty="0">
                          <a:effectLst/>
                        </a:rPr>
                        <a:t>made by manufacturer only</a:t>
                      </a:r>
                      <a:endParaRPr lang="en-GB" sz="1400" b="0" i="0" u="none" strike="noStrike" dirty="0">
                        <a:solidFill>
                          <a:srgbClr val="000000"/>
                        </a:solidFill>
                        <a:effectLst/>
                        <a:latin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smtClean="0">
                          <a:effectLst/>
                        </a:rPr>
                        <a:t>X</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209012"/>
                  </a:ext>
                </a:extLst>
              </a:tr>
              <a:tr h="308338">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GB" sz="1400" b="1" u="none" strike="noStrike" dirty="0">
                          <a:effectLst/>
                        </a:rPr>
                        <a:t>De facto standard</a:t>
                      </a:r>
                      <a:r>
                        <a:rPr lang="en-GB" sz="1400" u="none" strike="noStrike" dirty="0">
                          <a:effectLst/>
                        </a:rPr>
                        <a:t>, closed specifications</a:t>
                      </a:r>
                      <a:endParaRPr lang="en-GB" sz="1400" b="0" i="0" u="none" strike="noStrike" dirty="0">
                        <a:solidFill>
                          <a:srgbClr val="000000"/>
                        </a:solidFill>
                        <a:effectLst/>
                        <a:latin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3711594"/>
                  </a:ext>
                </a:extLst>
              </a:tr>
              <a:tr h="240972">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sl-SI" sz="1400" u="none" strike="noStrike" dirty="0">
                          <a:effectLst/>
                        </a:rPr>
                        <a:t>No standard</a:t>
                      </a:r>
                      <a:endParaRPr lang="sl-SI" sz="1400" b="0" i="0" u="none" strike="noStrike" dirty="0">
                        <a:solidFill>
                          <a:srgbClr val="000000"/>
                        </a:solidFill>
                        <a:effectLst/>
                        <a:latin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6711174"/>
                  </a:ext>
                </a:extLst>
              </a:tr>
              <a:tr h="240972">
                <a:tc gridSpan="2">
                  <a:txBody>
                    <a:bodyPr/>
                    <a:lstStyle/>
                    <a:p>
                      <a:pPr algn="l" fontAlgn="t"/>
                      <a:r>
                        <a:rPr lang="en-GB" sz="2000" b="1" u="none" strike="noStrike" kern="1200" dirty="0">
                          <a:solidFill>
                            <a:schemeClr val="tx1"/>
                          </a:solidFill>
                          <a:effectLst/>
                          <a:latin typeface="+mn-lt"/>
                          <a:ea typeface="+mn-ea"/>
                          <a:cs typeface="+mn-cs"/>
                        </a:rPr>
                        <a:t>Restriction on </a:t>
                      </a:r>
                      <a:r>
                        <a:rPr lang="en-GB" sz="2000" b="1" u="none" strike="noStrike" kern="1200" dirty="0" smtClean="0">
                          <a:solidFill>
                            <a:schemeClr val="tx1"/>
                          </a:solidFill>
                          <a:effectLst/>
                          <a:latin typeface="+mn-lt"/>
                          <a:ea typeface="+mn-ea"/>
                          <a:cs typeface="+mn-cs"/>
                        </a:rPr>
                        <a:t>format interpretation</a:t>
                      </a:r>
                      <a:endParaRPr lang="en-GB" sz="2000" b="1" u="none" strike="noStrike" kern="1200" dirty="0">
                        <a:solidFill>
                          <a:schemeClr val="tx1"/>
                        </a:solidFill>
                        <a:effectLst/>
                        <a:latin typeface="+mn-lt"/>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sl-SI"/>
                    </a:p>
                  </a:txBody>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1812097"/>
                  </a:ext>
                </a:extLst>
              </a:tr>
              <a:tr h="240972">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sl-SI" sz="1400" u="none" strike="noStrike" dirty="0">
                          <a:effectLst/>
                        </a:rPr>
                        <a:t>No restriction</a:t>
                      </a:r>
                      <a:endParaRPr lang="sl-SI" sz="1400" b="0" i="0" u="none" strike="noStrike" dirty="0">
                        <a:solidFill>
                          <a:srgbClr val="000000"/>
                        </a:solidFill>
                        <a:effectLst/>
                        <a:latin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smtClean="0">
                          <a:effectLst/>
                        </a:rPr>
                        <a:t>X</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X</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4997668"/>
                  </a:ext>
                </a:extLst>
              </a:tr>
              <a:tr h="240972">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sl-SI" sz="1400" u="none" strike="noStrike" dirty="0">
                          <a:effectLst/>
                        </a:rPr>
                        <a:t>Partially restricted</a:t>
                      </a:r>
                      <a:endParaRPr lang="sl-SI" sz="1400" b="0" i="0" u="none" strike="noStrike" dirty="0">
                        <a:solidFill>
                          <a:srgbClr val="000000"/>
                        </a:solidFill>
                        <a:effectLst/>
                        <a:latin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ctr" fontAlgn="b"/>
                      <a:r>
                        <a:rPr lang="sl-SI" sz="1600" u="none" strike="noStrike">
                          <a:effectLst/>
                        </a:rPr>
                        <a:t> </a:t>
                      </a:r>
                      <a:endParaRPr lang="sl-SI"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2280153"/>
                  </a:ext>
                </a:extLst>
              </a:tr>
              <a:tr h="240972">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sl-SI" sz="1400" u="none" strike="noStrike" dirty="0">
                          <a:effectLst/>
                        </a:rPr>
                        <a:t>Heavily restricted</a:t>
                      </a:r>
                      <a:endParaRPr lang="sl-SI" sz="1400" b="0" i="0" u="none" strike="noStrike" dirty="0">
                        <a:solidFill>
                          <a:srgbClr val="000000"/>
                        </a:solidFill>
                        <a:effectLst/>
                        <a:latin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ctr" fontAlgn="b"/>
                      <a:r>
                        <a:rPr lang="sl-SI" sz="1600" u="none" strike="noStrike">
                          <a:effectLst/>
                        </a:rPr>
                        <a:t> </a:t>
                      </a:r>
                      <a:endParaRPr lang="sl-SI"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4645506"/>
                  </a:ext>
                </a:extLst>
              </a:tr>
              <a:tr h="240972">
                <a:tc gridSpan="2">
                  <a:txBody>
                    <a:bodyPr/>
                    <a:lstStyle/>
                    <a:p>
                      <a:pPr marL="0" algn="l" defTabSz="685800" rtl="0" eaLnBrk="1" fontAlgn="t" latinLnBrk="0" hangingPunct="1"/>
                      <a:r>
                        <a:rPr lang="sl-SI" sz="2000" b="1" u="none" strike="noStrike" kern="1200" dirty="0">
                          <a:solidFill>
                            <a:schemeClr val="tx1"/>
                          </a:solidFill>
                          <a:effectLst/>
                          <a:latin typeface="+mn-lt"/>
                          <a:ea typeface="+mn-ea"/>
                          <a:cs typeface="+mn-cs"/>
                        </a:rPr>
                        <a:t>Reader freely available source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sl-SI"/>
                    </a:p>
                  </a:txBody>
                  <a:tcPr/>
                </a:tc>
                <a:tc>
                  <a:txBody>
                    <a:bodyPr/>
                    <a:lstStyle/>
                    <a:p>
                      <a:pPr algn="ctr" fontAlgn="b"/>
                      <a:r>
                        <a:rPr lang="sl-SI" sz="1600" u="none" strike="noStrike">
                          <a:effectLst/>
                        </a:rPr>
                        <a:t> </a:t>
                      </a:r>
                      <a:endParaRPr lang="sl-SI"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9880365"/>
                  </a:ext>
                </a:extLst>
              </a:tr>
              <a:tr h="335289">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GB" sz="1400" u="none" strike="noStrike" dirty="0">
                          <a:effectLst/>
                        </a:rPr>
                        <a:t>Freely available open source reader</a:t>
                      </a:r>
                      <a:endParaRPr lang="en-GB" sz="1400" b="0" i="0" u="none" strike="noStrike" dirty="0">
                        <a:solidFill>
                          <a:srgbClr val="000000"/>
                        </a:solidFill>
                        <a:effectLst/>
                        <a:latin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smtClean="0">
                          <a:effectLst/>
                        </a:rPr>
                        <a:t>X</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X</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3111765"/>
                  </a:ext>
                </a:extLst>
              </a:tr>
              <a:tr h="322729">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GB" sz="1400" u="none" strike="noStrike" dirty="0">
                          <a:effectLst/>
                        </a:rPr>
                        <a:t>Freely available reader, but not open source</a:t>
                      </a:r>
                      <a:endParaRPr lang="en-GB" sz="1400" b="0" i="0" u="none" strike="noStrike" dirty="0">
                        <a:solidFill>
                          <a:srgbClr val="000000"/>
                        </a:solidFill>
                        <a:effectLst/>
                        <a:latin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ctr" fontAlgn="b"/>
                      <a:r>
                        <a:rPr lang="sl-SI" sz="1600" u="none" strike="noStrike">
                          <a:effectLst/>
                        </a:rPr>
                        <a:t> </a:t>
                      </a:r>
                      <a:endParaRPr lang="sl-SI"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600" u="none" strike="noStrike" dirty="0">
                          <a:effectLst/>
                        </a:rPr>
                        <a:t> </a:t>
                      </a:r>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2583294"/>
                  </a:ext>
                </a:extLst>
              </a:tr>
              <a:tr h="240972">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sl-SI" sz="1400" u="none" strike="noStrike" dirty="0">
                          <a:effectLst/>
                        </a:rPr>
                        <a:t>No freely available reader</a:t>
                      </a:r>
                      <a:endParaRPr lang="sl-SI" sz="1400" b="0" i="0" u="none" strike="noStrike" dirty="0">
                        <a:solidFill>
                          <a:srgbClr val="000000"/>
                        </a:solidFill>
                        <a:effectLst/>
                        <a:latin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ctr"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100" u="none" strike="noStrike" dirty="0">
                          <a:effectLst/>
                        </a:rPr>
                        <a:t> </a:t>
                      </a:r>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4206464"/>
                  </a:ext>
                </a:extLst>
              </a:tr>
            </a:tbl>
          </a:graphicData>
        </a:graphic>
      </p:graphicFrame>
    </p:spTree>
    <p:extLst>
      <p:ext uri="{BB962C8B-B14F-4D97-AF65-F5344CB8AC3E}">
        <p14:creationId xmlns:p14="http://schemas.microsoft.com/office/powerpoint/2010/main" val="1368187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a:t>
            </a:r>
            <a:endParaRPr lang="sl-SI" dirty="0"/>
          </a:p>
        </p:txBody>
      </p:sp>
      <p:graphicFrame>
        <p:nvGraphicFramePr>
          <p:cNvPr id="11" name="Table 10"/>
          <p:cNvGraphicFramePr>
            <a:graphicFrameLocks noGrp="1"/>
          </p:cNvGraphicFramePr>
          <p:nvPr>
            <p:extLst>
              <p:ext uri="{D42A27DB-BD31-4B8C-83A1-F6EECF244321}">
                <p14:modId xmlns:p14="http://schemas.microsoft.com/office/powerpoint/2010/main" val="2670905323"/>
              </p:ext>
            </p:extLst>
          </p:nvPr>
        </p:nvGraphicFramePr>
        <p:xfrm>
          <a:off x="794151" y="1416205"/>
          <a:ext cx="7555697" cy="3653585"/>
        </p:xfrm>
        <a:graphic>
          <a:graphicData uri="http://schemas.openxmlformats.org/drawingml/2006/table">
            <a:tbl>
              <a:tblPr/>
              <a:tblGrid>
                <a:gridCol w="3591785">
                  <a:extLst>
                    <a:ext uri="{9D8B030D-6E8A-4147-A177-3AD203B41FA5}">
                      <a16:colId xmlns:a16="http://schemas.microsoft.com/office/drawing/2014/main" val="2824711296"/>
                    </a:ext>
                  </a:extLst>
                </a:gridCol>
                <a:gridCol w="990978">
                  <a:extLst>
                    <a:ext uri="{9D8B030D-6E8A-4147-A177-3AD203B41FA5}">
                      <a16:colId xmlns:a16="http://schemas.microsoft.com/office/drawing/2014/main" val="1415382231"/>
                    </a:ext>
                  </a:extLst>
                </a:gridCol>
                <a:gridCol w="990978">
                  <a:extLst>
                    <a:ext uri="{9D8B030D-6E8A-4147-A177-3AD203B41FA5}">
                      <a16:colId xmlns:a16="http://schemas.microsoft.com/office/drawing/2014/main" val="3827209021"/>
                    </a:ext>
                  </a:extLst>
                </a:gridCol>
                <a:gridCol w="990978">
                  <a:extLst>
                    <a:ext uri="{9D8B030D-6E8A-4147-A177-3AD203B41FA5}">
                      <a16:colId xmlns:a16="http://schemas.microsoft.com/office/drawing/2014/main" val="4249538234"/>
                    </a:ext>
                  </a:extLst>
                </a:gridCol>
                <a:gridCol w="990978">
                  <a:extLst>
                    <a:ext uri="{9D8B030D-6E8A-4147-A177-3AD203B41FA5}">
                      <a16:colId xmlns:a16="http://schemas.microsoft.com/office/drawing/2014/main" val="384366737"/>
                    </a:ext>
                  </a:extLst>
                </a:gridCol>
              </a:tblGrid>
              <a:tr h="398831">
                <a:tc>
                  <a:txBody>
                    <a:bodyPr/>
                    <a:lstStyle/>
                    <a:p>
                      <a:pPr algn="l" fontAlgn="b"/>
                      <a:endParaRPr lang="sl-SI"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800" b="1" i="0" u="none" strike="noStrike" dirty="0">
                          <a:solidFill>
                            <a:srgbClr val="000000"/>
                          </a:solidFill>
                          <a:effectLst/>
                          <a:latin typeface="Calibri" panose="020F0502020204030204" pitchFamily="34" charset="0"/>
                        </a:rPr>
                        <a:t>SHP</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800" b="1" i="0" u="none" strike="noStrike" dirty="0">
                          <a:solidFill>
                            <a:srgbClr val="000000"/>
                          </a:solidFill>
                          <a:effectLst/>
                          <a:latin typeface="Calibri" panose="020F0502020204030204" pitchFamily="34" charset="0"/>
                        </a:rPr>
                        <a:t>GML</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800" b="1"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9959213"/>
                  </a:ext>
                </a:extLst>
              </a:tr>
              <a:tr h="344177">
                <a:tc>
                  <a:txBody>
                    <a:bodyPr/>
                    <a:lstStyle/>
                    <a:p>
                      <a:pPr algn="l" fontAlgn="t"/>
                      <a:r>
                        <a:rPr lang="sl-SI" sz="2000" b="1" i="0" u="none" strike="noStrike" dirty="0">
                          <a:solidFill>
                            <a:srgbClr val="9C0006"/>
                          </a:solidFill>
                          <a:effectLst/>
                          <a:latin typeface="Calibri" panose="020F0502020204030204" pitchFamily="34" charset="0"/>
                        </a:rPr>
                        <a:t>World wide usage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C7CE"/>
                    </a:solidFill>
                  </a:tcPr>
                </a:tc>
                <a:tc>
                  <a:txBody>
                    <a:bodyPr/>
                    <a:lstStyle/>
                    <a:p>
                      <a:pPr algn="ctr" fontAlgn="b"/>
                      <a:r>
                        <a:rPr lang="sl-SI"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3330807"/>
                  </a:ext>
                </a:extLst>
              </a:tr>
              <a:tr h="424626">
                <a:tc>
                  <a:txBody>
                    <a:bodyPr/>
                    <a:lstStyle/>
                    <a:p>
                      <a:pPr algn="l" fontAlgn="b"/>
                      <a:r>
                        <a:rPr lang="sl-SI" sz="1600" b="0" i="0" u="none" strike="noStrike" dirty="0">
                          <a:solidFill>
                            <a:srgbClr val="000000"/>
                          </a:solidFill>
                          <a:effectLst/>
                          <a:latin typeface="Calibri" panose="020F0502020204030204" pitchFamily="34" charset="0"/>
                        </a:rPr>
                        <a:t>Widely used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dirty="0" smtClean="0">
                          <a:solidFill>
                            <a:srgbClr val="000000"/>
                          </a:solidFill>
                          <a:effectLst/>
                          <a:latin typeface="Calibri" panose="020F0502020204030204" pitchFamily="34" charset="0"/>
                        </a:rPr>
                        <a:t>X</a:t>
                      </a:r>
                      <a:endParaRPr lang="sl-SI"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l-SI"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1"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6628891"/>
                  </a:ext>
                </a:extLst>
              </a:tr>
              <a:tr h="424626">
                <a:tc>
                  <a:txBody>
                    <a:bodyPr/>
                    <a:lstStyle/>
                    <a:p>
                      <a:pPr algn="l" fontAlgn="b"/>
                      <a:r>
                        <a:rPr lang="en-GB" sz="1600" b="0" i="0" u="none" strike="noStrike" dirty="0">
                          <a:solidFill>
                            <a:srgbClr val="000000"/>
                          </a:solidFill>
                          <a:effectLst/>
                          <a:latin typeface="Calibri" panose="020F0502020204030204" pitchFamily="34" charset="0"/>
                        </a:rPr>
                        <a:t>Used on a small scale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l-SI"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Calibri" panose="020F0502020204030204" pitchFamily="34" charset="0"/>
                        </a:rPr>
                        <a:t>X</a:t>
                      </a:r>
                      <a:endParaRPr lang="sl-SI"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l-SI"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1"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805017"/>
                  </a:ext>
                </a:extLst>
              </a:tr>
              <a:tr h="424626">
                <a:tc>
                  <a:txBody>
                    <a:bodyPr/>
                    <a:lstStyle/>
                    <a:p>
                      <a:pPr algn="l" fontAlgn="b"/>
                      <a:r>
                        <a:rPr lang="sl-SI" sz="1600" b="0" i="0" u="none" strike="noStrike" dirty="0">
                          <a:solidFill>
                            <a:srgbClr val="000000"/>
                          </a:solidFill>
                          <a:effectLst/>
                          <a:latin typeface="Calibri" panose="020F0502020204030204" pitchFamily="34" charset="0"/>
                        </a:rPr>
                        <a:t>Rarely used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l-SI"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1"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3242281"/>
                  </a:ext>
                </a:extLst>
              </a:tr>
              <a:tr h="362821">
                <a:tc>
                  <a:txBody>
                    <a:bodyPr/>
                    <a:lstStyle/>
                    <a:p>
                      <a:pPr algn="l" fontAlgn="t"/>
                      <a:r>
                        <a:rPr lang="sl-SI" sz="2000" b="1" i="0" u="none" strike="noStrike" dirty="0">
                          <a:solidFill>
                            <a:srgbClr val="9C0006"/>
                          </a:solidFill>
                          <a:effectLst/>
                          <a:latin typeface="Calibri" panose="020F0502020204030204" pitchFamily="34" charset="0"/>
                        </a:rPr>
                        <a:t>Usage as archival format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b"/>
                      <a:r>
                        <a:rPr lang="sl-SI"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0293066"/>
                  </a:ext>
                </a:extLst>
              </a:tr>
              <a:tr h="424626">
                <a:tc>
                  <a:txBody>
                    <a:bodyPr/>
                    <a:lstStyle/>
                    <a:p>
                      <a:pPr algn="l" fontAlgn="b"/>
                      <a:r>
                        <a:rPr lang="sl-SI" sz="1600" b="0" i="0" u="none" strike="noStrike" dirty="0">
                          <a:solidFill>
                            <a:srgbClr val="000000"/>
                          </a:solidFill>
                          <a:effectLst/>
                          <a:latin typeface="Calibri" panose="020F0502020204030204" pitchFamily="34" charset="0"/>
                        </a:rPr>
                        <a:t>Widely used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panose="020F0502020204030204" pitchFamily="34" charset="0"/>
                        </a:rPr>
                        <a:t>X</a:t>
                      </a:r>
                      <a:endParaRPr lang="sl-SI" sz="1600" b="1" i="0" u="none" strike="noStrike" dirty="0" smtClean="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panose="020F0502020204030204" pitchFamily="34" charset="0"/>
                        </a:rPr>
                        <a:t>X</a:t>
                      </a:r>
                      <a:endParaRPr lang="sl-SI" sz="1600" b="1" i="0" u="none" strike="noStrike" dirty="0" smtClean="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endParaRPr lang="sl-SI" sz="1600" b="1"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0440326"/>
                  </a:ext>
                </a:extLst>
              </a:tr>
              <a:tr h="424626">
                <a:tc>
                  <a:txBody>
                    <a:bodyPr/>
                    <a:lstStyle/>
                    <a:p>
                      <a:pPr algn="l" fontAlgn="b"/>
                      <a:r>
                        <a:rPr lang="en-GB" sz="1600" b="0" i="0" u="none" strike="noStrike" dirty="0">
                          <a:solidFill>
                            <a:srgbClr val="000000"/>
                          </a:solidFill>
                          <a:effectLst/>
                          <a:latin typeface="Calibri" panose="020F0502020204030204" pitchFamily="34" charset="0"/>
                        </a:rPr>
                        <a:t>Used on a small scale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l-SI"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325216"/>
                  </a:ext>
                </a:extLst>
              </a:tr>
              <a:tr h="424626">
                <a:tc>
                  <a:txBody>
                    <a:bodyPr/>
                    <a:lstStyle/>
                    <a:p>
                      <a:pPr algn="l" fontAlgn="b"/>
                      <a:r>
                        <a:rPr lang="sl-SI" sz="1600" b="0" i="0" u="none" strike="noStrike" dirty="0">
                          <a:solidFill>
                            <a:srgbClr val="000000"/>
                          </a:solidFill>
                          <a:effectLst/>
                          <a:latin typeface="Calibri" panose="020F0502020204030204" pitchFamily="34" charset="0"/>
                        </a:rPr>
                        <a:t>Rarely used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l-SI"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l-SI"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745001"/>
                  </a:ext>
                </a:extLst>
              </a:tr>
            </a:tbl>
          </a:graphicData>
        </a:graphic>
      </p:graphicFrame>
    </p:spTree>
    <p:extLst>
      <p:ext uri="{BB962C8B-B14F-4D97-AF65-F5344CB8AC3E}">
        <p14:creationId xmlns:p14="http://schemas.microsoft.com/office/powerpoint/2010/main" val="1671734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7"/>
          <p:cNvGrpSpPr>
            <a:grpSpLocks/>
          </p:cNvGrpSpPr>
          <p:nvPr/>
        </p:nvGrpSpPr>
        <p:grpSpPr bwMode="auto">
          <a:xfrm>
            <a:off x="6511077" y="4774404"/>
            <a:ext cx="785813" cy="820738"/>
            <a:chOff x="113" y="754"/>
            <a:chExt cx="495" cy="517"/>
          </a:xfrm>
        </p:grpSpPr>
        <p:pic>
          <p:nvPicPr>
            <p:cNvPr id="20" name="Picture 18" descr="CD-R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754"/>
              <a:ext cx="450" cy="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 Box 19"/>
            <p:cNvSpPr txBox="1">
              <a:spLocks noChangeArrowheads="1"/>
            </p:cNvSpPr>
            <p:nvPr/>
          </p:nvSpPr>
          <p:spPr bwMode="auto">
            <a:xfrm>
              <a:off x="113" y="1117"/>
              <a:ext cx="45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000">
                  <a:solidFill>
                    <a:srgbClr val="000000"/>
                  </a:solidFill>
                  <a:latin typeface="Times New Roman" pitchFamily="18" charset="0"/>
                </a:rPr>
                <a:t> CD-ROM</a:t>
              </a:r>
            </a:p>
          </p:txBody>
        </p:sp>
      </p:grpSp>
      <p:sp>
        <p:nvSpPr>
          <p:cNvPr id="4" name="Title 3"/>
          <p:cNvSpPr>
            <a:spLocks noGrp="1"/>
          </p:cNvSpPr>
          <p:nvPr>
            <p:ph type="title"/>
          </p:nvPr>
        </p:nvSpPr>
        <p:spPr/>
        <p:txBody>
          <a:bodyPr/>
          <a:lstStyle/>
          <a:p>
            <a:endParaRPr lang="sl-SI" dirty="0"/>
          </a:p>
        </p:txBody>
      </p:sp>
      <p:sp>
        <p:nvSpPr>
          <p:cNvPr id="5" name="Content Placeholder 4"/>
          <p:cNvSpPr>
            <a:spLocks noGrp="1"/>
          </p:cNvSpPr>
          <p:nvPr>
            <p:ph sz="half" idx="1"/>
          </p:nvPr>
        </p:nvSpPr>
        <p:spPr/>
        <p:txBody>
          <a:bodyPr>
            <a:normAutofit/>
          </a:bodyPr>
          <a:lstStyle/>
          <a:p>
            <a:pPr algn="ctr"/>
            <a:r>
              <a:rPr lang="en-US" sz="3200" dirty="0" smtClean="0"/>
              <a:t>What is Geodata and what formats can we expect?</a:t>
            </a:r>
            <a:endParaRPr lang="sl-SI" sz="3200" dirty="0"/>
          </a:p>
        </p:txBody>
      </p:sp>
      <p:sp>
        <p:nvSpPr>
          <p:cNvPr id="6" name="Content Placeholder 5"/>
          <p:cNvSpPr>
            <a:spLocks noGrp="1"/>
          </p:cNvSpPr>
          <p:nvPr>
            <p:ph sz="half" idx="2"/>
          </p:nvPr>
        </p:nvSpPr>
        <p:spPr/>
        <p:txBody>
          <a:bodyPr>
            <a:normAutofit/>
          </a:bodyPr>
          <a:lstStyle/>
          <a:p>
            <a:pPr algn="ctr"/>
            <a:r>
              <a:rPr lang="en-US" sz="3200" dirty="0" smtClean="0"/>
              <a:t>What is long term preservation and </a:t>
            </a:r>
            <a:r>
              <a:rPr lang="en-US" sz="3200" dirty="0" smtClean="0"/>
              <a:t>how to achieve it</a:t>
            </a:r>
            <a:r>
              <a:rPr lang="en-US" sz="3200" dirty="0" smtClean="0"/>
              <a:t>?</a:t>
            </a:r>
            <a:endParaRPr lang="sl-SI" sz="3200" dirty="0"/>
          </a:p>
        </p:txBody>
      </p:sp>
      <p:pic>
        <p:nvPicPr>
          <p:cNvPr id="11266" name="Picture 2" descr="https://www.in.gov/gis/images/Data_Sharing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475" y="3375972"/>
            <a:ext cx="2038350" cy="233362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72"/>
          <p:cNvGrpSpPr>
            <a:grpSpLocks/>
          </p:cNvGrpSpPr>
          <p:nvPr/>
        </p:nvGrpSpPr>
        <p:grpSpPr bwMode="auto">
          <a:xfrm>
            <a:off x="5154413" y="3432968"/>
            <a:ext cx="925513" cy="973137"/>
            <a:chOff x="975" y="1616"/>
            <a:chExt cx="583" cy="613"/>
          </a:xfrm>
        </p:grpSpPr>
        <p:pic>
          <p:nvPicPr>
            <p:cNvPr id="11" name="Picture 73" descr="nineinchTap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 y="1616"/>
              <a:ext cx="450"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74"/>
            <p:cNvSpPr txBox="1">
              <a:spLocks noChangeArrowheads="1"/>
            </p:cNvSpPr>
            <p:nvPr/>
          </p:nvSpPr>
          <p:spPr bwMode="auto">
            <a:xfrm>
              <a:off x="1020" y="1979"/>
              <a:ext cx="5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000">
                  <a:solidFill>
                    <a:srgbClr val="000000"/>
                  </a:solidFill>
                  <a:latin typeface="Times New Roman" pitchFamily="18" charset="0"/>
                </a:rPr>
                <a:t>9-Track Ree</a:t>
              </a:r>
              <a:r>
                <a:rPr lang="en-GB" altLang="en-US" sz="1000">
                  <a:solidFill>
                    <a:srgbClr val="000000"/>
                  </a:solidFill>
                  <a:latin typeface="Times New Roman" pitchFamily="18" charset="0"/>
                  <a:hlinkClick r:id="rId8"/>
                </a:rPr>
                <a:t>l</a:t>
              </a:r>
              <a:endParaRPr lang="en-GB" altLang="en-US" sz="1000">
                <a:solidFill>
                  <a:srgbClr val="000000"/>
                </a:solidFill>
                <a:latin typeface="Times New Roman" pitchFamily="18" charset="0"/>
              </a:endParaRPr>
            </a:p>
            <a:p>
              <a:pPr eaLnBrk="1" hangingPunct="1">
                <a:spcBef>
                  <a:spcPct val="0"/>
                </a:spcBef>
                <a:buFontTx/>
                <a:buNone/>
              </a:pPr>
              <a:endParaRPr lang="en-GB" altLang="en-US" sz="1000">
                <a:solidFill>
                  <a:srgbClr val="000000"/>
                </a:solidFill>
                <a:latin typeface="Times New Roman" pitchFamily="18" charset="0"/>
              </a:endParaRPr>
            </a:p>
          </p:txBody>
        </p:sp>
      </p:grpSp>
      <p:grpSp>
        <p:nvGrpSpPr>
          <p:cNvPr id="13" name="Group 5"/>
          <p:cNvGrpSpPr>
            <a:grpSpLocks/>
          </p:cNvGrpSpPr>
          <p:nvPr/>
        </p:nvGrpSpPr>
        <p:grpSpPr bwMode="auto">
          <a:xfrm>
            <a:off x="5932435" y="4149724"/>
            <a:ext cx="785812" cy="900113"/>
            <a:chOff x="2925" y="119"/>
            <a:chExt cx="495" cy="567"/>
          </a:xfrm>
        </p:grpSpPr>
        <p:pic>
          <p:nvPicPr>
            <p:cNvPr id="14" name="Picture 6" descr="3inchfloppie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5" y="119"/>
              <a:ext cx="450"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Box 7"/>
            <p:cNvSpPr txBox="1">
              <a:spLocks noChangeArrowheads="1"/>
            </p:cNvSpPr>
            <p:nvPr/>
          </p:nvSpPr>
          <p:spPr bwMode="auto">
            <a:xfrm>
              <a:off x="2925" y="436"/>
              <a:ext cx="49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000">
                  <a:solidFill>
                    <a:srgbClr val="000000"/>
                  </a:solidFill>
                  <a:latin typeface="Times New Roman" pitchFamily="18" charset="0"/>
                </a:rPr>
                <a:t>3.5" Floppy</a:t>
              </a:r>
            </a:p>
            <a:p>
              <a:pPr eaLnBrk="1" hangingPunct="1">
                <a:spcBef>
                  <a:spcPct val="0"/>
                </a:spcBef>
                <a:buFontTx/>
                <a:buNone/>
              </a:pPr>
              <a:endParaRPr lang="en-GB" altLang="en-US" sz="1000">
                <a:solidFill>
                  <a:srgbClr val="000000"/>
                </a:solidFill>
                <a:latin typeface="Times New Roman" pitchFamily="18" charset="0"/>
              </a:endParaRPr>
            </a:p>
          </p:txBody>
        </p:sp>
      </p:grpSp>
      <p:grpSp>
        <p:nvGrpSpPr>
          <p:cNvPr id="16" name="Group 81"/>
          <p:cNvGrpSpPr>
            <a:grpSpLocks/>
          </p:cNvGrpSpPr>
          <p:nvPr/>
        </p:nvGrpSpPr>
        <p:grpSpPr bwMode="auto">
          <a:xfrm>
            <a:off x="6980311" y="5356225"/>
            <a:ext cx="1101725" cy="820738"/>
            <a:chOff x="1746" y="3067"/>
            <a:chExt cx="694" cy="517"/>
          </a:xfrm>
        </p:grpSpPr>
        <p:sp>
          <p:nvSpPr>
            <p:cNvPr id="17" name="Text Box 82"/>
            <p:cNvSpPr txBox="1">
              <a:spLocks noChangeArrowheads="1"/>
            </p:cNvSpPr>
            <p:nvPr/>
          </p:nvSpPr>
          <p:spPr bwMode="auto">
            <a:xfrm>
              <a:off x="1746" y="3430"/>
              <a:ext cx="69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000" b="1">
                  <a:solidFill>
                    <a:srgbClr val="000000"/>
                  </a:solidFill>
                  <a:latin typeface="Times New Roman" pitchFamily="18" charset="0"/>
                </a:rPr>
                <a:t> </a:t>
              </a:r>
              <a:r>
                <a:rPr lang="en-GB" altLang="en-US" sz="1000">
                  <a:solidFill>
                    <a:srgbClr val="000000"/>
                  </a:solidFill>
                  <a:latin typeface="Times New Roman" pitchFamily="18" charset="0"/>
                </a:rPr>
                <a:t>MultiMedia Card</a:t>
              </a:r>
            </a:p>
          </p:txBody>
        </p:sp>
        <p:pic>
          <p:nvPicPr>
            <p:cNvPr id="18" name="Picture 83" descr="Multimedia Card">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7" y="3067"/>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37311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sl-SI" dirty="0"/>
          </a:p>
        </p:txBody>
      </p:sp>
      <p:graphicFrame>
        <p:nvGraphicFramePr>
          <p:cNvPr id="3" name="Table 2"/>
          <p:cNvGraphicFramePr>
            <a:graphicFrameLocks noGrp="1"/>
          </p:cNvGraphicFramePr>
          <p:nvPr>
            <p:extLst>
              <p:ext uri="{D42A27DB-BD31-4B8C-83A1-F6EECF244321}">
                <p14:modId xmlns:p14="http://schemas.microsoft.com/office/powerpoint/2010/main" val="575799062"/>
              </p:ext>
            </p:extLst>
          </p:nvPr>
        </p:nvGraphicFramePr>
        <p:xfrm>
          <a:off x="1252497" y="1444599"/>
          <a:ext cx="7338253" cy="4571437"/>
        </p:xfrm>
        <a:graphic>
          <a:graphicData uri="http://schemas.openxmlformats.org/drawingml/2006/table">
            <a:tbl>
              <a:tblPr>
                <a:tableStyleId>{8EC20E35-A176-4012-BC5E-935CFFF8708E}</a:tableStyleId>
              </a:tblPr>
              <a:tblGrid>
                <a:gridCol w="3928829">
                  <a:extLst>
                    <a:ext uri="{9D8B030D-6E8A-4147-A177-3AD203B41FA5}">
                      <a16:colId xmlns:a16="http://schemas.microsoft.com/office/drawing/2014/main" val="2732934536"/>
                    </a:ext>
                  </a:extLst>
                </a:gridCol>
                <a:gridCol w="852356">
                  <a:extLst>
                    <a:ext uri="{9D8B030D-6E8A-4147-A177-3AD203B41FA5}">
                      <a16:colId xmlns:a16="http://schemas.microsoft.com/office/drawing/2014/main" val="2486237466"/>
                    </a:ext>
                  </a:extLst>
                </a:gridCol>
                <a:gridCol w="852356">
                  <a:extLst>
                    <a:ext uri="{9D8B030D-6E8A-4147-A177-3AD203B41FA5}">
                      <a16:colId xmlns:a16="http://schemas.microsoft.com/office/drawing/2014/main" val="3729368293"/>
                    </a:ext>
                  </a:extLst>
                </a:gridCol>
                <a:gridCol w="852356">
                  <a:extLst>
                    <a:ext uri="{9D8B030D-6E8A-4147-A177-3AD203B41FA5}">
                      <a16:colId xmlns:a16="http://schemas.microsoft.com/office/drawing/2014/main" val="955048569"/>
                    </a:ext>
                  </a:extLst>
                </a:gridCol>
                <a:gridCol w="852356">
                  <a:extLst>
                    <a:ext uri="{9D8B030D-6E8A-4147-A177-3AD203B41FA5}">
                      <a16:colId xmlns:a16="http://schemas.microsoft.com/office/drawing/2014/main" val="733762816"/>
                    </a:ext>
                  </a:extLst>
                </a:gridCol>
              </a:tblGrid>
              <a:tr h="344603">
                <a:tc>
                  <a:txBody>
                    <a:bodyPr/>
                    <a:lstStyle/>
                    <a:p>
                      <a:pPr algn="l" fontAlgn="b"/>
                      <a:endParaRPr lang="sl-SI"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sl-SI" sz="2000" b="1" u="none" strike="noStrike" dirty="0">
                          <a:effectLst/>
                        </a:rPr>
                        <a:t>SHP</a:t>
                      </a:r>
                      <a:endParaRPr lang="sl-SI"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2000" b="1" u="none" strike="noStrike" dirty="0">
                          <a:effectLst/>
                        </a:rPr>
                        <a:t>GML</a:t>
                      </a:r>
                      <a:endParaRPr lang="sl-SI"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954114"/>
                  </a:ext>
                </a:extLst>
              </a:tr>
              <a:tr h="344599">
                <a:tc>
                  <a:txBody>
                    <a:bodyPr/>
                    <a:lstStyle/>
                    <a:p>
                      <a:pPr algn="l" fontAlgn="t"/>
                      <a:r>
                        <a:rPr lang="sl-SI" sz="2000" u="none" strike="noStrike" dirty="0">
                          <a:effectLst/>
                        </a:rPr>
                        <a:t>Human </a:t>
                      </a:r>
                      <a:r>
                        <a:rPr lang="sl-SI" sz="2000" u="none" strike="noStrike" dirty="0" smtClean="0">
                          <a:effectLst/>
                        </a:rPr>
                        <a:t>readibility</a:t>
                      </a:r>
                      <a:endParaRPr lang="en-US" sz="2000" u="none" strike="noStrike" dirty="0" smtClean="0">
                        <a:effectLs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sl-SI" sz="1400" b="1" u="none" strike="noStrike">
                          <a:effectLst/>
                        </a:rPr>
                        <a:t> </a:t>
                      </a:r>
                      <a:endParaRPr lang="sl-SI"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350976"/>
                  </a:ext>
                </a:extLst>
              </a:tr>
              <a:tr h="344599">
                <a:tc>
                  <a:txBody>
                    <a:bodyPr/>
                    <a:lstStyle/>
                    <a:p>
                      <a:pPr algn="l" fontAlgn="b"/>
                      <a:r>
                        <a:rPr lang="sl-SI" sz="1600" u="none" strike="noStrike" dirty="0">
                          <a:effectLst/>
                        </a:rPr>
                        <a:t>Structure and content readable</a:t>
                      </a:r>
                      <a:endParaRPr lang="sl-SI"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rPr>
                        <a:t>X</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80535"/>
                  </a:ext>
                </a:extLst>
              </a:tr>
              <a:tr h="344599">
                <a:tc>
                  <a:txBody>
                    <a:bodyPr/>
                    <a:lstStyle/>
                    <a:p>
                      <a:pPr algn="l" fontAlgn="b"/>
                      <a:r>
                        <a:rPr lang="sl-SI" sz="1600" u="none" strike="noStrike" dirty="0">
                          <a:effectLst/>
                        </a:rPr>
                        <a:t>Structure readable</a:t>
                      </a:r>
                      <a:endParaRPr lang="sl-SI"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53705"/>
                  </a:ext>
                </a:extLst>
              </a:tr>
              <a:tr h="344599">
                <a:tc>
                  <a:txBody>
                    <a:bodyPr/>
                    <a:lstStyle/>
                    <a:p>
                      <a:pPr algn="l" fontAlgn="b"/>
                      <a:r>
                        <a:rPr lang="sl-SI" sz="1600" u="none" strike="noStrike" dirty="0">
                          <a:effectLst/>
                        </a:rPr>
                        <a:t>Not readable</a:t>
                      </a:r>
                      <a:endParaRPr lang="sl-SI"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u="none" strike="noStrike" dirty="0" smtClean="0">
                          <a:effectLst/>
                        </a:rPr>
                        <a:t>X</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100" b="0"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662475"/>
                  </a:ext>
                </a:extLst>
              </a:tr>
              <a:tr h="344599">
                <a:tc>
                  <a:txBody>
                    <a:bodyPr/>
                    <a:lstStyle/>
                    <a:p>
                      <a:pPr algn="l" fontAlgn="t"/>
                      <a:r>
                        <a:rPr lang="sl-SI" sz="2000" u="none" strike="noStrike" dirty="0">
                          <a:effectLst/>
                        </a:rPr>
                        <a:t>Compression</a:t>
                      </a:r>
                      <a:endParaRPr lang="sl-SI" sz="20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sl-SI" sz="2800" b="1" u="none" strike="noStrike" dirty="0">
                          <a:effectLst/>
                        </a:rPr>
                        <a:t> </a:t>
                      </a:r>
                      <a:endParaRPr lang="sl-SI" sz="2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sl-SI" sz="2800" b="1" u="none" strike="noStrike" dirty="0">
                          <a:effectLst/>
                        </a:rPr>
                        <a:t> </a:t>
                      </a:r>
                      <a:endParaRPr lang="sl-SI" sz="2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endParaRPr lang="sl-SI"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20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142054"/>
                  </a:ext>
                </a:extLst>
              </a:tr>
              <a:tr h="344599">
                <a:tc>
                  <a:txBody>
                    <a:bodyPr/>
                    <a:lstStyle/>
                    <a:p>
                      <a:pPr algn="l" fontAlgn="b"/>
                      <a:r>
                        <a:rPr lang="sl-SI" sz="1600" u="none" strike="noStrike" dirty="0">
                          <a:effectLst/>
                        </a:rPr>
                        <a:t>No compression</a:t>
                      </a:r>
                      <a:endParaRPr lang="sl-SI"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u="none" strike="noStrike" dirty="0" smtClean="0">
                          <a:effectLst/>
                        </a:rPr>
                        <a:t>X</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rPr>
                        <a:t>X</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195655"/>
                  </a:ext>
                </a:extLst>
              </a:tr>
              <a:tr h="344599">
                <a:tc>
                  <a:txBody>
                    <a:bodyPr/>
                    <a:lstStyle/>
                    <a:p>
                      <a:pPr algn="l" fontAlgn="b"/>
                      <a:r>
                        <a:rPr lang="sl-SI" sz="1600" u="none" strike="noStrike">
                          <a:effectLst/>
                        </a:rPr>
                        <a:t>losless compression</a:t>
                      </a:r>
                      <a:endParaRPr lang="sl-SI"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380918"/>
                  </a:ext>
                </a:extLst>
              </a:tr>
              <a:tr h="344599">
                <a:tc>
                  <a:txBody>
                    <a:bodyPr/>
                    <a:lstStyle/>
                    <a:p>
                      <a:pPr algn="l" fontAlgn="b"/>
                      <a:r>
                        <a:rPr lang="sl-SI" sz="1600" u="none" strike="noStrike" dirty="0">
                          <a:effectLst/>
                        </a:rPr>
                        <a:t>lossy compressed</a:t>
                      </a:r>
                      <a:endParaRPr lang="sl-SI"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2735266"/>
                  </a:ext>
                </a:extLst>
              </a:tr>
              <a:tr h="344599">
                <a:tc>
                  <a:txBody>
                    <a:bodyPr/>
                    <a:lstStyle/>
                    <a:p>
                      <a:pPr algn="l" fontAlgn="t"/>
                      <a:r>
                        <a:rPr lang="sl-SI" sz="2000" u="none" strike="noStrike" dirty="0">
                          <a:effectLst/>
                        </a:rPr>
                        <a:t>Variety of fatures</a:t>
                      </a:r>
                      <a:endParaRPr lang="sl-SI" sz="20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960799"/>
                  </a:ext>
                </a:extLst>
              </a:tr>
              <a:tr h="344599">
                <a:tc>
                  <a:txBody>
                    <a:bodyPr/>
                    <a:lstStyle/>
                    <a:p>
                      <a:pPr algn="l" fontAlgn="b"/>
                      <a:r>
                        <a:rPr lang="sl-SI" sz="1400" u="none" strike="noStrike">
                          <a:effectLst/>
                        </a:rPr>
                        <a:t>Small variety of features</a:t>
                      </a:r>
                      <a:endParaRPr lang="sl-SI"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u="none" strike="noStrike" dirty="0" smtClean="0">
                          <a:effectLst/>
                        </a:rPr>
                        <a:t>X</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8818428"/>
                  </a:ext>
                </a:extLst>
              </a:tr>
              <a:tr h="344599">
                <a:tc>
                  <a:txBody>
                    <a:bodyPr/>
                    <a:lstStyle/>
                    <a:p>
                      <a:pPr algn="l" fontAlgn="b"/>
                      <a:r>
                        <a:rPr lang="sl-SI" sz="1400" u="none" strike="noStrike">
                          <a:effectLst/>
                        </a:rPr>
                        <a:t>Some variety of features</a:t>
                      </a:r>
                      <a:endParaRPr lang="sl-SI"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l-SI" sz="1400" b="1" u="none" strike="noStrike">
                          <a:effectLst/>
                        </a:rPr>
                        <a:t> </a:t>
                      </a:r>
                      <a:endParaRPr lang="sl-SI"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rPr>
                        <a:t>X</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290216"/>
                  </a:ext>
                </a:extLst>
              </a:tr>
              <a:tr h="344599">
                <a:tc>
                  <a:txBody>
                    <a:bodyPr/>
                    <a:lstStyle/>
                    <a:p>
                      <a:pPr algn="l" fontAlgn="b"/>
                      <a:r>
                        <a:rPr lang="sl-SI" sz="1400" u="none" strike="noStrike" dirty="0">
                          <a:effectLst/>
                        </a:rPr>
                        <a:t>Wide variety of features</a:t>
                      </a:r>
                      <a:endParaRPr lang="sl-SI"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sl-SI" sz="1400" b="1" u="none" strike="noStrike">
                          <a:effectLst/>
                        </a:rPr>
                        <a:t> </a:t>
                      </a:r>
                      <a:endParaRPr lang="sl-SI"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l-SI" sz="1400" b="1" u="none" strike="noStrike" dirty="0">
                          <a:effectLst/>
                        </a:rPr>
                        <a:t> </a:t>
                      </a:r>
                      <a:endParaRPr lang="sl-SI"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sl-SI"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310249"/>
                  </a:ext>
                </a:extLst>
              </a:tr>
            </a:tbl>
          </a:graphicData>
        </a:graphic>
      </p:graphicFrame>
    </p:spTree>
    <p:extLst>
      <p:ext uri="{BB962C8B-B14F-4D97-AF65-F5344CB8AC3E}">
        <p14:creationId xmlns:p14="http://schemas.microsoft.com/office/powerpoint/2010/main" val="3011126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Self-documentation</a:t>
            </a:r>
            <a:endParaRPr lang="sl-SI"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670777553"/>
              </p:ext>
            </p:extLst>
          </p:nvPr>
        </p:nvGraphicFramePr>
        <p:xfrm>
          <a:off x="628650" y="1825625"/>
          <a:ext cx="7886700" cy="2956560"/>
        </p:xfrm>
        <a:graphic>
          <a:graphicData uri="http://schemas.openxmlformats.org/drawingml/2006/table">
            <a:tbl>
              <a:tblPr firstRow="1" bandRow="1">
                <a:tableStyleId>{5C22544A-7EE6-4342-B048-85BDC9FD1C3A}</a:tableStyleId>
              </a:tblPr>
              <a:tblGrid>
                <a:gridCol w="1845609">
                  <a:extLst>
                    <a:ext uri="{9D8B030D-6E8A-4147-A177-3AD203B41FA5}">
                      <a16:colId xmlns:a16="http://schemas.microsoft.com/office/drawing/2014/main" val="654348653"/>
                    </a:ext>
                  </a:extLst>
                </a:gridCol>
                <a:gridCol w="6041091">
                  <a:extLst>
                    <a:ext uri="{9D8B030D-6E8A-4147-A177-3AD203B41FA5}">
                      <a16:colId xmlns:a16="http://schemas.microsoft.com/office/drawing/2014/main" val="2665368163"/>
                    </a:ext>
                  </a:extLst>
                </a:gridCol>
              </a:tblGrid>
              <a:tr h="370840">
                <a:tc>
                  <a:txBody>
                    <a:bodyPr/>
                    <a:lstStyle/>
                    <a:p>
                      <a:r>
                        <a:rPr lang="en-US" sz="2800" dirty="0" smtClean="0"/>
                        <a:t>Format</a:t>
                      </a:r>
                      <a:endParaRPr lang="sl-SI" dirty="0"/>
                    </a:p>
                  </a:txBody>
                  <a:tcPr/>
                </a:tc>
                <a:tc>
                  <a:txBody>
                    <a:bodyPr/>
                    <a:lstStyle/>
                    <a:p>
                      <a:endParaRPr lang="sl-SI" dirty="0"/>
                    </a:p>
                  </a:txBody>
                  <a:tcPr/>
                </a:tc>
                <a:extLst>
                  <a:ext uri="{0D108BD9-81ED-4DB2-BD59-A6C34878D82A}">
                    <a16:rowId xmlns:a16="http://schemas.microsoft.com/office/drawing/2014/main" val="3969474628"/>
                  </a:ext>
                </a:extLst>
              </a:tr>
              <a:tr h="370840">
                <a:tc>
                  <a:txBody>
                    <a:bodyPr/>
                    <a:lstStyle/>
                    <a:p>
                      <a:r>
                        <a:rPr lang="en-US" sz="1800" dirty="0" smtClean="0"/>
                        <a:t>SHP</a:t>
                      </a:r>
                      <a:endParaRPr lang="sl-SI" sz="1800" dirty="0"/>
                    </a:p>
                  </a:txBody>
                  <a:tcPr/>
                </a:tc>
                <a:tc>
                  <a:txBody>
                    <a:bodyPr/>
                    <a:lstStyle/>
                    <a:p>
                      <a:pPr marL="0" algn="l" defTabSz="685800" rtl="0" eaLnBrk="1" latinLnBrk="0" hangingPunct="1"/>
                      <a:r>
                        <a:rPr lang="en-GB" sz="2000" b="0" i="0" kern="1200" dirty="0" smtClean="0">
                          <a:solidFill>
                            <a:schemeClr val="dk1"/>
                          </a:solidFill>
                          <a:effectLst/>
                          <a:latin typeface="+mn-lt"/>
                          <a:ea typeface="+mn-ea"/>
                          <a:cs typeface="+mn-cs"/>
                        </a:rPr>
                        <a:t>With and additional </a:t>
                      </a:r>
                      <a:r>
                        <a:rPr lang="en-GB" sz="2400" b="1" i="0" kern="1200" baseline="0" dirty="0" smtClean="0">
                          <a:solidFill>
                            <a:schemeClr val="dk1"/>
                          </a:solidFill>
                          <a:effectLst/>
                          <a:latin typeface="+mn-lt"/>
                          <a:ea typeface="+mn-ea"/>
                          <a:cs typeface="+mn-cs"/>
                        </a:rPr>
                        <a:t>.xml </a:t>
                      </a:r>
                      <a:r>
                        <a:rPr lang="en-GB" sz="2000" b="0" i="0" kern="1200" dirty="0" smtClean="0">
                          <a:solidFill>
                            <a:schemeClr val="dk1"/>
                          </a:solidFill>
                          <a:effectLst/>
                          <a:latin typeface="+mn-lt"/>
                          <a:ea typeface="+mn-ea"/>
                          <a:cs typeface="+mn-cs"/>
                        </a:rPr>
                        <a:t>file (bounding coordinates, datum, etc.)</a:t>
                      </a:r>
                    </a:p>
                    <a:p>
                      <a:r>
                        <a:rPr lang="en-GB" sz="2400" b="1" i="0" kern="1200" dirty="0" smtClean="0">
                          <a:solidFill>
                            <a:schemeClr val="dk1"/>
                          </a:solidFill>
                          <a:effectLst/>
                          <a:latin typeface="+mn-lt"/>
                          <a:ea typeface="+mn-ea"/>
                          <a:cs typeface="+mn-cs"/>
                        </a:rPr>
                        <a:t>.</a:t>
                      </a:r>
                      <a:r>
                        <a:rPr lang="en-GB" sz="2400" b="1" i="0" kern="1200" dirty="0" err="1" smtClean="0">
                          <a:solidFill>
                            <a:schemeClr val="dk1"/>
                          </a:solidFill>
                          <a:effectLst/>
                          <a:latin typeface="+mn-lt"/>
                          <a:ea typeface="+mn-ea"/>
                          <a:cs typeface="+mn-cs"/>
                        </a:rPr>
                        <a:t>prj</a:t>
                      </a:r>
                      <a:r>
                        <a:rPr lang="en-GB" sz="2400" b="1" i="0" kern="1200" dirty="0" smtClean="0">
                          <a:solidFill>
                            <a:schemeClr val="dk1"/>
                          </a:solidFill>
                          <a:effectLst/>
                          <a:latin typeface="+mn-lt"/>
                          <a:ea typeface="+mn-ea"/>
                          <a:cs typeface="+mn-cs"/>
                        </a:rPr>
                        <a:t> </a:t>
                      </a:r>
                      <a:r>
                        <a:rPr lang="en-GB" sz="2000" b="0" i="0" kern="1200" dirty="0" smtClean="0">
                          <a:solidFill>
                            <a:schemeClr val="dk1"/>
                          </a:solidFill>
                          <a:effectLst/>
                          <a:latin typeface="+mn-lt"/>
                          <a:ea typeface="+mn-ea"/>
                          <a:cs typeface="+mn-cs"/>
                        </a:rPr>
                        <a:t>file for </a:t>
                      </a:r>
                      <a:r>
                        <a:rPr lang="en-GB" sz="2000" b="0" i="0" kern="1200" dirty="0" err="1" smtClean="0">
                          <a:solidFill>
                            <a:schemeClr val="dk1"/>
                          </a:solidFill>
                          <a:effectLst/>
                          <a:latin typeface="+mn-lt"/>
                          <a:ea typeface="+mn-ea"/>
                          <a:cs typeface="+mn-cs"/>
                        </a:rPr>
                        <a:t>georefferencing</a:t>
                      </a:r>
                      <a:r>
                        <a:rPr lang="en-GB" sz="2000" b="0" i="0" kern="1200" dirty="0" smtClean="0">
                          <a:solidFill>
                            <a:schemeClr val="dk1"/>
                          </a:solidFill>
                          <a:effectLst/>
                          <a:latin typeface="+mn-lt"/>
                          <a:ea typeface="+mn-ea"/>
                          <a:cs typeface="+mn-cs"/>
                        </a:rPr>
                        <a:t> information</a:t>
                      </a:r>
                      <a:endParaRPr lang="sl-SI" sz="2000" dirty="0"/>
                    </a:p>
                  </a:txBody>
                  <a:tcPr/>
                </a:tc>
                <a:extLst>
                  <a:ext uri="{0D108BD9-81ED-4DB2-BD59-A6C34878D82A}">
                    <a16:rowId xmlns:a16="http://schemas.microsoft.com/office/drawing/2014/main" val="1008883529"/>
                  </a:ext>
                </a:extLst>
              </a:tr>
              <a:tr h="370840">
                <a:tc>
                  <a:txBody>
                    <a:bodyPr/>
                    <a:lstStyle/>
                    <a:p>
                      <a:r>
                        <a:rPr lang="en-US" sz="1800" dirty="0" smtClean="0"/>
                        <a:t>GML</a:t>
                      </a:r>
                      <a:endParaRPr lang="sl-SI" sz="1800" dirty="0"/>
                    </a:p>
                  </a:txBody>
                  <a:tcPr/>
                </a:tc>
                <a:tc>
                  <a:txBody>
                    <a:bodyPr/>
                    <a:lstStyle/>
                    <a:p>
                      <a:r>
                        <a:rPr lang="en-GB" sz="2000" b="0" i="0" kern="1200" dirty="0" smtClean="0">
                          <a:solidFill>
                            <a:schemeClr val="dk1"/>
                          </a:solidFill>
                          <a:effectLst/>
                          <a:latin typeface="+mn-lt"/>
                          <a:ea typeface="+mn-ea"/>
                          <a:cs typeface="+mn-cs"/>
                        </a:rPr>
                        <a:t>Metadata encoded following ISO/TS 19139:2007 (Geographic Information -- Metadata --XML schema implementation) can be embedded within a GML instance.</a:t>
                      </a:r>
                      <a:endParaRPr lang="sl-SI" sz="1600" dirty="0"/>
                    </a:p>
                  </a:txBody>
                  <a:tcPr/>
                </a:tc>
                <a:extLst>
                  <a:ext uri="{0D108BD9-81ED-4DB2-BD59-A6C34878D82A}">
                    <a16:rowId xmlns:a16="http://schemas.microsoft.com/office/drawing/2014/main" val="1555875473"/>
                  </a:ext>
                </a:extLst>
              </a:tr>
            </a:tbl>
          </a:graphicData>
        </a:graphic>
      </p:graphicFrame>
    </p:spTree>
    <p:extLst>
      <p:ext uri="{BB962C8B-B14F-4D97-AF65-F5344CB8AC3E}">
        <p14:creationId xmlns:p14="http://schemas.microsoft.com/office/powerpoint/2010/main" val="444118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a:t>
            </a:r>
            <a:endParaRPr lang="sl-SI" dirty="0"/>
          </a:p>
        </p:txBody>
      </p:sp>
      <p:graphicFrame>
        <p:nvGraphicFramePr>
          <p:cNvPr id="5" name="Table 4"/>
          <p:cNvGraphicFramePr>
            <a:graphicFrameLocks noGrp="1"/>
          </p:cNvGraphicFramePr>
          <p:nvPr>
            <p:extLst>
              <p:ext uri="{D42A27DB-BD31-4B8C-83A1-F6EECF244321}">
                <p14:modId xmlns:p14="http://schemas.microsoft.com/office/powerpoint/2010/main" val="372869449"/>
              </p:ext>
            </p:extLst>
          </p:nvPr>
        </p:nvGraphicFramePr>
        <p:xfrm>
          <a:off x="1009261" y="1690689"/>
          <a:ext cx="8618925" cy="3419175"/>
        </p:xfrm>
        <a:graphic>
          <a:graphicData uri="http://schemas.openxmlformats.org/drawingml/2006/table">
            <a:tbl>
              <a:tblPr firstRow="1" bandRow="1">
                <a:tableStyleId>{D27102A9-8310-4765-A935-A1911B00CA55}</a:tableStyleId>
              </a:tblPr>
              <a:tblGrid>
                <a:gridCol w="4349164">
                  <a:extLst>
                    <a:ext uri="{9D8B030D-6E8A-4147-A177-3AD203B41FA5}">
                      <a16:colId xmlns:a16="http://schemas.microsoft.com/office/drawing/2014/main" val="1253894914"/>
                    </a:ext>
                  </a:extLst>
                </a:gridCol>
                <a:gridCol w="1052712">
                  <a:extLst>
                    <a:ext uri="{9D8B030D-6E8A-4147-A177-3AD203B41FA5}">
                      <a16:colId xmlns:a16="http://schemas.microsoft.com/office/drawing/2014/main" val="1106677665"/>
                    </a:ext>
                  </a:extLst>
                </a:gridCol>
                <a:gridCol w="1037345">
                  <a:extLst>
                    <a:ext uri="{9D8B030D-6E8A-4147-A177-3AD203B41FA5}">
                      <a16:colId xmlns:a16="http://schemas.microsoft.com/office/drawing/2014/main" val="485033604"/>
                    </a:ext>
                  </a:extLst>
                </a:gridCol>
                <a:gridCol w="1021976">
                  <a:extLst>
                    <a:ext uri="{9D8B030D-6E8A-4147-A177-3AD203B41FA5}">
                      <a16:colId xmlns:a16="http://schemas.microsoft.com/office/drawing/2014/main" val="1942732476"/>
                    </a:ext>
                  </a:extLst>
                </a:gridCol>
                <a:gridCol w="1157728">
                  <a:extLst>
                    <a:ext uri="{9D8B030D-6E8A-4147-A177-3AD203B41FA5}">
                      <a16:colId xmlns:a16="http://schemas.microsoft.com/office/drawing/2014/main" val="2678176798"/>
                    </a:ext>
                  </a:extLst>
                </a:gridCol>
              </a:tblGrid>
              <a:tr h="610538">
                <a:tc>
                  <a:txBody>
                    <a:bodyPr/>
                    <a:lstStyle/>
                    <a:p>
                      <a:endParaRPr lang="sl-SI" dirty="0"/>
                    </a:p>
                  </a:txBody>
                  <a:tcPr>
                    <a:lnR w="12700" cap="flat" cmpd="sng" algn="ctr">
                      <a:solidFill>
                        <a:schemeClr val="tx1"/>
                      </a:solidFill>
                      <a:prstDash val="solid"/>
                      <a:round/>
                      <a:headEnd type="none" w="med" len="med"/>
                      <a:tailEnd type="none" w="med" len="med"/>
                    </a:lnR>
                  </a:tcPr>
                </a:tc>
                <a:tc>
                  <a:txBody>
                    <a:bodyPr/>
                    <a:lstStyle/>
                    <a:p>
                      <a:r>
                        <a:rPr lang="en-US" dirty="0" smtClean="0"/>
                        <a:t>SHP</a:t>
                      </a:r>
                      <a:endParaRPr lang="sl-S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GML</a:t>
                      </a:r>
                      <a:endParaRPr lang="sl-S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l-SI"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sl-S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7420121"/>
                  </a:ext>
                </a:extLst>
              </a:tr>
              <a:tr h="492157">
                <a:tc>
                  <a:txBody>
                    <a:bodyPr/>
                    <a:lstStyle/>
                    <a:p>
                      <a:pPr marL="0" indent="0">
                        <a:buNone/>
                      </a:pPr>
                      <a:r>
                        <a:rPr lang="en-GB" sz="2000" dirty="0" smtClean="0"/>
                        <a:t>robust against single point of failure</a:t>
                      </a:r>
                    </a:p>
                  </a:txBody>
                  <a:tcPr>
                    <a:lnR w="12700" cap="flat" cmpd="sng" algn="ctr">
                      <a:solidFill>
                        <a:schemeClr val="tx1"/>
                      </a:solidFill>
                      <a:prstDash val="solid"/>
                      <a:round/>
                      <a:headEnd type="none" w="med" len="med"/>
                      <a:tailEnd type="none" w="med" len="med"/>
                    </a:lnR>
                  </a:tcPr>
                </a:tc>
                <a:tc>
                  <a:txBody>
                    <a:bodyPr/>
                    <a:lstStyle/>
                    <a:p>
                      <a:pPr algn="ctr"/>
                      <a:r>
                        <a:rPr lang="en-US" dirty="0" smtClean="0"/>
                        <a:t>YES</a:t>
                      </a:r>
                      <a:endParaRPr lang="sl-S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sl-S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l-SI"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5561959"/>
                  </a:ext>
                </a:extLst>
              </a:tr>
              <a:tr h="6448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smtClean="0"/>
                        <a:t>Support for file corruption detection</a:t>
                      </a:r>
                    </a:p>
                    <a:p>
                      <a:endParaRPr lang="sl-SI" sz="2000"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Validator</a:t>
                      </a:r>
                      <a:endParaRPr lang="sl-S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XSD Schema</a:t>
                      </a:r>
                      <a:endParaRPr lang="sl-S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l-SI"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8715379"/>
                  </a:ext>
                </a:extLst>
              </a:tr>
              <a:tr h="5091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smtClean="0"/>
                        <a:t>File format stability</a:t>
                      </a:r>
                    </a:p>
                    <a:p>
                      <a:endParaRPr lang="sl-SI" sz="2000"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Constant</a:t>
                      </a:r>
                      <a:endParaRPr lang="sl-S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2.0</a:t>
                      </a:r>
                    </a:p>
                    <a:p>
                      <a:pPr algn="ctr"/>
                      <a:r>
                        <a:rPr lang="en-US" dirty="0" smtClean="0"/>
                        <a:t>3.1</a:t>
                      </a:r>
                    </a:p>
                    <a:p>
                      <a:pPr algn="ctr"/>
                      <a:r>
                        <a:rPr lang="en-US" dirty="0" smtClean="0"/>
                        <a:t>3.2</a:t>
                      </a:r>
                    </a:p>
                    <a:p>
                      <a:pPr algn="ctr"/>
                      <a:r>
                        <a:rPr lang="en-US" dirty="0" smtClean="0"/>
                        <a:t>3.3…</a:t>
                      </a:r>
                      <a:endParaRPr lang="sl-S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l-SI"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622948"/>
                  </a:ext>
                </a:extLst>
              </a:tr>
              <a:tr h="59957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smtClean="0"/>
                        <a:t>Backward compatibility</a:t>
                      </a:r>
                    </a:p>
                    <a:p>
                      <a:endParaRPr lang="sl-SI" sz="2000"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a:t>
                      </a:r>
                      <a:endParaRPr lang="sl-S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sl-S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l-SI"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0062957"/>
                  </a:ext>
                </a:extLst>
              </a:tr>
            </a:tbl>
          </a:graphicData>
        </a:graphic>
      </p:graphicFrame>
    </p:spTree>
    <p:extLst>
      <p:ext uri="{BB962C8B-B14F-4D97-AF65-F5344CB8AC3E}">
        <p14:creationId xmlns:p14="http://schemas.microsoft.com/office/powerpoint/2010/main" val="2792028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Dependencies</a:t>
            </a:r>
            <a:endParaRPr lang="sl-SI" dirty="0"/>
          </a:p>
        </p:txBody>
      </p:sp>
      <p:sp>
        <p:nvSpPr>
          <p:cNvPr id="3" name="Content Placeholder 2"/>
          <p:cNvSpPr>
            <a:spLocks noGrp="1"/>
          </p:cNvSpPr>
          <p:nvPr>
            <p:ph idx="1"/>
          </p:nvPr>
        </p:nvSpPr>
        <p:spPr/>
        <p:txBody>
          <a:bodyPr/>
          <a:lstStyle/>
          <a:p>
            <a:endParaRPr lang="sl-SI" dirty="0"/>
          </a:p>
        </p:txBody>
      </p:sp>
      <p:graphicFrame>
        <p:nvGraphicFramePr>
          <p:cNvPr id="4" name="Content Placeholder 8"/>
          <p:cNvGraphicFramePr>
            <a:graphicFrameLocks/>
          </p:cNvGraphicFramePr>
          <p:nvPr>
            <p:extLst>
              <p:ext uri="{D42A27DB-BD31-4B8C-83A1-F6EECF244321}">
                <p14:modId xmlns:p14="http://schemas.microsoft.com/office/powerpoint/2010/main" val="2120048808"/>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1845609">
                  <a:extLst>
                    <a:ext uri="{9D8B030D-6E8A-4147-A177-3AD203B41FA5}">
                      <a16:colId xmlns:a16="http://schemas.microsoft.com/office/drawing/2014/main" val="654348653"/>
                    </a:ext>
                  </a:extLst>
                </a:gridCol>
                <a:gridCol w="6041091">
                  <a:extLst>
                    <a:ext uri="{9D8B030D-6E8A-4147-A177-3AD203B41FA5}">
                      <a16:colId xmlns:a16="http://schemas.microsoft.com/office/drawing/2014/main" val="2665368163"/>
                    </a:ext>
                  </a:extLst>
                </a:gridCol>
              </a:tblGrid>
              <a:tr h="370840">
                <a:tc>
                  <a:txBody>
                    <a:bodyPr/>
                    <a:lstStyle/>
                    <a:p>
                      <a:r>
                        <a:rPr lang="en-US" sz="2800" dirty="0" smtClean="0"/>
                        <a:t>Format</a:t>
                      </a:r>
                      <a:endParaRPr lang="sl-SI" dirty="0"/>
                    </a:p>
                  </a:txBody>
                  <a:tcPr/>
                </a:tc>
                <a:tc>
                  <a:txBody>
                    <a:bodyPr/>
                    <a:lstStyle/>
                    <a:p>
                      <a:endParaRPr lang="sl-SI" dirty="0"/>
                    </a:p>
                  </a:txBody>
                  <a:tcPr/>
                </a:tc>
                <a:extLst>
                  <a:ext uri="{0D108BD9-81ED-4DB2-BD59-A6C34878D82A}">
                    <a16:rowId xmlns:a16="http://schemas.microsoft.com/office/drawing/2014/main" val="3969474628"/>
                  </a:ext>
                </a:extLst>
              </a:tr>
              <a:tr h="370840">
                <a:tc>
                  <a:txBody>
                    <a:bodyPr/>
                    <a:lstStyle/>
                    <a:p>
                      <a:r>
                        <a:rPr lang="en-US" sz="2800" dirty="0" smtClean="0"/>
                        <a:t>SHP</a:t>
                      </a:r>
                      <a:endParaRPr lang="sl-SI" sz="2800" dirty="0"/>
                    </a:p>
                  </a:txBody>
                  <a:tcPr/>
                </a:tc>
                <a:tc>
                  <a:txBody>
                    <a:bodyPr/>
                    <a:lstStyle/>
                    <a:p>
                      <a:pPr marL="0" algn="l" defTabSz="685800" rtl="0" eaLnBrk="1" latinLnBrk="0" hangingPunct="1"/>
                      <a:r>
                        <a:rPr lang="en-GB" sz="2400" b="0" i="0" kern="1200" dirty="0" smtClean="0">
                          <a:solidFill>
                            <a:schemeClr val="dk1"/>
                          </a:solidFill>
                          <a:effectLst/>
                          <a:latin typeface="+mn-lt"/>
                          <a:ea typeface="+mn-ea"/>
                          <a:cs typeface="+mn-cs"/>
                        </a:rPr>
                        <a:t>Specialized GIS reader</a:t>
                      </a:r>
                    </a:p>
                    <a:p>
                      <a:pPr marL="0" algn="l" defTabSz="685800" rtl="0" eaLnBrk="1" latinLnBrk="0" hangingPunct="1"/>
                      <a:r>
                        <a:rPr lang="en-GB" sz="2400" b="0" i="0" kern="1200" dirty="0" smtClean="0">
                          <a:solidFill>
                            <a:schemeClr val="dk1"/>
                          </a:solidFill>
                          <a:effectLst/>
                          <a:latin typeface="+mn-lt"/>
                          <a:ea typeface="+mn-ea"/>
                          <a:cs typeface="+mn-cs"/>
                        </a:rPr>
                        <a:t>Open source</a:t>
                      </a:r>
                      <a:r>
                        <a:rPr lang="en-GB" sz="2400" b="0" i="0" kern="1200" baseline="0" dirty="0" smtClean="0">
                          <a:solidFill>
                            <a:schemeClr val="dk1"/>
                          </a:solidFill>
                          <a:effectLst/>
                          <a:latin typeface="+mn-lt"/>
                          <a:ea typeface="+mn-ea"/>
                          <a:cs typeface="+mn-cs"/>
                        </a:rPr>
                        <a:t> readers available (with source code)</a:t>
                      </a:r>
                      <a:endParaRPr lang="sl-SI" sz="2400" dirty="0" smtClean="0"/>
                    </a:p>
                  </a:txBody>
                  <a:tcPr/>
                </a:tc>
                <a:extLst>
                  <a:ext uri="{0D108BD9-81ED-4DB2-BD59-A6C34878D82A}">
                    <a16:rowId xmlns:a16="http://schemas.microsoft.com/office/drawing/2014/main" val="1008883529"/>
                  </a:ext>
                </a:extLst>
              </a:tr>
              <a:tr h="370840">
                <a:tc>
                  <a:txBody>
                    <a:bodyPr/>
                    <a:lstStyle/>
                    <a:p>
                      <a:r>
                        <a:rPr lang="en-US" sz="2800" dirty="0" smtClean="0"/>
                        <a:t>GML</a:t>
                      </a:r>
                      <a:endParaRPr lang="sl-SI" sz="2800" dirty="0"/>
                    </a:p>
                  </a:txBody>
                  <a:tcPr/>
                </a:tc>
                <a:tc>
                  <a:txBody>
                    <a:bodyPr/>
                    <a:lstStyle/>
                    <a:p>
                      <a:pPr marL="0" algn="l" defTabSz="685800" rtl="0" eaLnBrk="1" latinLnBrk="0" hangingPunct="1"/>
                      <a:r>
                        <a:rPr lang="en-GB" sz="2400" b="0" i="0" kern="1200" dirty="0" smtClean="0">
                          <a:solidFill>
                            <a:schemeClr val="dk1"/>
                          </a:solidFill>
                          <a:effectLst/>
                          <a:latin typeface="+mn-lt"/>
                          <a:ea typeface="+mn-ea"/>
                          <a:cs typeface="+mn-cs"/>
                        </a:rPr>
                        <a:t>None</a:t>
                      </a:r>
                      <a:endParaRPr lang="sl-SI" sz="2400" dirty="0"/>
                    </a:p>
                  </a:txBody>
                  <a:tcPr/>
                </a:tc>
                <a:extLst>
                  <a:ext uri="{0D108BD9-81ED-4DB2-BD59-A6C34878D82A}">
                    <a16:rowId xmlns:a16="http://schemas.microsoft.com/office/drawing/2014/main" val="1555875473"/>
                  </a:ext>
                </a:extLst>
              </a:tr>
            </a:tbl>
          </a:graphicData>
        </a:graphic>
      </p:graphicFrame>
    </p:spTree>
    <p:extLst>
      <p:ext uri="{BB962C8B-B14F-4D97-AF65-F5344CB8AC3E}">
        <p14:creationId xmlns:p14="http://schemas.microsoft.com/office/powerpoint/2010/main" val="3473760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(1)</a:t>
            </a:r>
            <a:endParaRPr lang="sl-SI" dirty="0"/>
          </a:p>
        </p:txBody>
      </p:sp>
      <p:sp>
        <p:nvSpPr>
          <p:cNvPr id="3" name="Content Placeholder 2"/>
          <p:cNvSpPr>
            <a:spLocks noGrp="1"/>
          </p:cNvSpPr>
          <p:nvPr>
            <p:ph idx="1"/>
          </p:nvPr>
        </p:nvSpPr>
        <p:spPr>
          <a:xfrm>
            <a:off x="628650" y="1825625"/>
            <a:ext cx="8108096" cy="4351338"/>
          </a:xfrm>
        </p:spPr>
        <p:txBody>
          <a:bodyPr/>
          <a:lstStyle/>
          <a:p>
            <a:pPr marL="0" indent="0">
              <a:buNone/>
            </a:pPr>
            <a:r>
              <a:rPr lang="en-US" dirty="0" smtClean="0"/>
              <a:t>GML :</a:t>
            </a:r>
          </a:p>
          <a:p>
            <a:r>
              <a:rPr lang="en-US" dirty="0" smtClean="0">
                <a:solidFill>
                  <a:srgbClr val="00B050"/>
                </a:solidFill>
              </a:rPr>
              <a:t>(+) is more open, human readable, robust, self-documenting</a:t>
            </a:r>
          </a:p>
          <a:p>
            <a:r>
              <a:rPr lang="en-US" dirty="0" smtClean="0">
                <a:solidFill>
                  <a:srgbClr val="FF0000"/>
                </a:solidFill>
              </a:rPr>
              <a:t>(-) Less adopted in archives and in GIS Tools</a:t>
            </a:r>
          </a:p>
          <a:p>
            <a:pPr marL="0" indent="0">
              <a:buNone/>
            </a:pPr>
            <a:r>
              <a:rPr lang="en-US" dirty="0" smtClean="0"/>
              <a:t>ESRI </a:t>
            </a:r>
            <a:r>
              <a:rPr lang="en-US" dirty="0" err="1" smtClean="0"/>
              <a:t>Shapefile</a:t>
            </a:r>
            <a:r>
              <a:rPr lang="en-US" dirty="0" smtClean="0"/>
              <a:t> </a:t>
            </a:r>
            <a:endParaRPr lang="en-US" dirty="0"/>
          </a:p>
          <a:p>
            <a:r>
              <a:rPr lang="en-US" dirty="0" smtClean="0">
                <a:solidFill>
                  <a:srgbClr val="00B050"/>
                </a:solidFill>
              </a:rPr>
              <a:t>(+) More widely </a:t>
            </a:r>
            <a:r>
              <a:rPr lang="en-US" dirty="0" err="1" smtClean="0">
                <a:solidFill>
                  <a:srgbClr val="00B050"/>
                </a:solidFill>
              </a:rPr>
              <a:t>adopded</a:t>
            </a:r>
            <a:r>
              <a:rPr lang="en-US" dirty="0" smtClean="0">
                <a:solidFill>
                  <a:srgbClr val="00B050"/>
                </a:solidFill>
              </a:rPr>
              <a:t>, supported in readers,</a:t>
            </a:r>
            <a:endParaRPr lang="en-US" dirty="0">
              <a:solidFill>
                <a:srgbClr val="00B050"/>
              </a:solidFill>
            </a:endParaRPr>
          </a:p>
          <a:p>
            <a:r>
              <a:rPr lang="en-US" dirty="0">
                <a:solidFill>
                  <a:srgbClr val="FF0000"/>
                </a:solidFill>
              </a:rPr>
              <a:t>(-) </a:t>
            </a:r>
            <a:r>
              <a:rPr lang="en-US" dirty="0" smtClean="0">
                <a:solidFill>
                  <a:srgbClr val="FF0000"/>
                </a:solidFill>
              </a:rPr>
              <a:t>Less open, </a:t>
            </a:r>
            <a:r>
              <a:rPr lang="en-US" dirty="0" err="1" smtClean="0">
                <a:solidFill>
                  <a:srgbClr val="FF0000"/>
                </a:solidFill>
              </a:rPr>
              <a:t>propriatery</a:t>
            </a:r>
            <a:r>
              <a:rPr lang="en-US" dirty="0" smtClean="0">
                <a:solidFill>
                  <a:srgbClr val="FF0000"/>
                </a:solidFill>
              </a:rPr>
              <a:t> ownership, less robust, lacks self </a:t>
            </a:r>
            <a:r>
              <a:rPr lang="en-US" dirty="0" smtClean="0">
                <a:solidFill>
                  <a:srgbClr val="FF0000"/>
                </a:solidFill>
              </a:rPr>
              <a:t>description</a:t>
            </a:r>
            <a:endParaRPr lang="en-US" dirty="0" smtClean="0">
              <a:solidFill>
                <a:srgbClr val="00B050"/>
              </a:solidFill>
            </a:endParaRPr>
          </a:p>
        </p:txBody>
      </p:sp>
    </p:spTree>
    <p:extLst>
      <p:ext uri="{BB962C8B-B14F-4D97-AF65-F5344CB8AC3E}">
        <p14:creationId xmlns:p14="http://schemas.microsoft.com/office/powerpoint/2010/main" val="145646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sl-SI" dirty="0"/>
          </a:p>
        </p:txBody>
      </p:sp>
      <p:sp>
        <p:nvSpPr>
          <p:cNvPr id="3" name="Content Placeholder 2"/>
          <p:cNvSpPr>
            <a:spLocks noGrp="1"/>
          </p:cNvSpPr>
          <p:nvPr>
            <p:ph idx="1"/>
          </p:nvPr>
        </p:nvSpPr>
        <p:spPr>
          <a:xfrm>
            <a:off x="628650" y="1825625"/>
            <a:ext cx="4612423" cy="4351338"/>
          </a:xfrm>
        </p:spPr>
        <p:txBody>
          <a:bodyPr/>
          <a:lstStyle/>
          <a:p>
            <a:r>
              <a:rPr lang="en-US" dirty="0" err="1" smtClean="0"/>
              <a:t>Analize</a:t>
            </a:r>
            <a:r>
              <a:rPr lang="en-US" dirty="0" smtClean="0"/>
              <a:t> more existing </a:t>
            </a:r>
            <a:r>
              <a:rPr lang="en-US" dirty="0" smtClean="0"/>
              <a:t>formats:</a:t>
            </a:r>
          </a:p>
          <a:p>
            <a:pPr lvl="1"/>
            <a:r>
              <a:rPr lang="en-US" dirty="0" smtClean="0"/>
              <a:t>(</a:t>
            </a:r>
            <a:r>
              <a:rPr lang="en-US" dirty="0" err="1" smtClean="0"/>
              <a:t>GeoJSON</a:t>
            </a:r>
            <a:r>
              <a:rPr lang="en-US" dirty="0" smtClean="0"/>
              <a:t>), </a:t>
            </a:r>
            <a:endParaRPr lang="en-US" dirty="0" smtClean="0"/>
          </a:p>
          <a:p>
            <a:pPr lvl="1"/>
            <a:r>
              <a:rPr lang="en-US" dirty="0" smtClean="0"/>
              <a:t>Raster formats</a:t>
            </a:r>
            <a:endParaRPr lang="en-US" dirty="0" smtClean="0"/>
          </a:p>
          <a:p>
            <a:pPr lvl="1"/>
            <a:r>
              <a:rPr lang="en-US" dirty="0" smtClean="0"/>
              <a:t>Database </a:t>
            </a:r>
            <a:r>
              <a:rPr lang="en-US" dirty="0" smtClean="0"/>
              <a:t>based formats, </a:t>
            </a:r>
          </a:p>
          <a:p>
            <a:endParaRPr lang="en-US" dirty="0"/>
          </a:p>
          <a:p>
            <a:r>
              <a:rPr lang="en-US" dirty="0" smtClean="0"/>
              <a:t>HELP US!!! </a:t>
            </a:r>
            <a:r>
              <a:rPr lang="en-US" dirty="0" smtClean="0"/>
              <a:t/>
            </a:r>
            <a:br>
              <a:rPr lang="en-US" dirty="0" smtClean="0"/>
            </a:br>
            <a:r>
              <a:rPr lang="en-US" sz="2000" dirty="0" smtClean="0"/>
              <a:t>Join </a:t>
            </a:r>
            <a:r>
              <a:rPr lang="en-US" sz="2000" dirty="0" smtClean="0"/>
              <a:t>the </a:t>
            </a:r>
            <a:r>
              <a:rPr lang="en-US" sz="2000" dirty="0" err="1" smtClean="0"/>
              <a:t>the</a:t>
            </a:r>
            <a:r>
              <a:rPr lang="en-US" sz="2000" dirty="0" smtClean="0"/>
              <a:t> </a:t>
            </a:r>
            <a:r>
              <a:rPr lang="en-US" sz="2000" dirty="0"/>
              <a:t>DILCIS Board  (run by DLM Forum) and help us evaluate best </a:t>
            </a:r>
            <a:r>
              <a:rPr lang="en-US" sz="2000" dirty="0" smtClean="0"/>
              <a:t>long term preservation formats for you.</a:t>
            </a:r>
          </a:p>
          <a:p>
            <a:endParaRPr lang="en-US" dirty="0"/>
          </a:p>
          <a:p>
            <a:endParaRPr lang="en-US" dirty="0" smtClean="0"/>
          </a:p>
          <a:p>
            <a:endParaRPr lang="en-US" dirty="0"/>
          </a:p>
          <a:p>
            <a:endParaRPr lang="en-US" dirty="0"/>
          </a:p>
          <a:p>
            <a:endParaRPr lang="sl-SI" dirty="0"/>
          </a:p>
        </p:txBody>
      </p:sp>
      <p:pic>
        <p:nvPicPr>
          <p:cNvPr id="4" name="Picture 3"/>
          <p:cNvPicPr>
            <a:picLocks noChangeAspect="1"/>
          </p:cNvPicPr>
          <p:nvPr/>
        </p:nvPicPr>
        <p:blipFill>
          <a:blip r:embed="rId2"/>
          <a:stretch>
            <a:fillRect/>
          </a:stretch>
        </p:blipFill>
        <p:spPr>
          <a:xfrm>
            <a:off x="4827756" y="1690689"/>
            <a:ext cx="4316244" cy="2743200"/>
          </a:xfrm>
          <a:prstGeom prst="rect">
            <a:avLst/>
          </a:prstGeom>
        </p:spPr>
      </p:pic>
      <p:sp>
        <p:nvSpPr>
          <p:cNvPr id="5" name="TextBox 4"/>
          <p:cNvSpPr txBox="1"/>
          <p:nvPr/>
        </p:nvSpPr>
        <p:spPr>
          <a:xfrm>
            <a:off x="5151502" y="5006898"/>
            <a:ext cx="3668751" cy="861774"/>
          </a:xfrm>
          <a:prstGeom prst="rect">
            <a:avLst/>
          </a:prstGeom>
          <a:noFill/>
        </p:spPr>
        <p:txBody>
          <a:bodyPr wrap="square" rtlCol="0">
            <a:spAutoFit/>
          </a:bodyPr>
          <a:lstStyle/>
          <a:p>
            <a:r>
              <a:rPr lang="en-US" sz="3200" dirty="0">
                <a:solidFill>
                  <a:srgbClr val="646567"/>
                </a:solidFill>
                <a:uFill>
                  <a:noFill/>
                </a:uFill>
                <a:latin typeface="Verdana"/>
                <a:ea typeface="Verdana"/>
                <a:cs typeface="Verdana"/>
                <a:sym typeface="Verdana"/>
                <a:hlinkClick r:id="rId3"/>
              </a:rPr>
              <a:t>www.dilcis.eu</a:t>
            </a:r>
            <a:endParaRPr lang="en-US" sz="3200" dirty="0">
              <a:solidFill>
                <a:srgbClr val="787878"/>
              </a:solidFill>
              <a:latin typeface="Verdana"/>
              <a:ea typeface="Verdana"/>
              <a:cs typeface="Verdana"/>
              <a:sym typeface="Verdana"/>
            </a:endParaRPr>
          </a:p>
          <a:p>
            <a:endParaRPr lang="sl-SI" dirty="0"/>
          </a:p>
        </p:txBody>
      </p:sp>
    </p:spTree>
    <p:extLst>
      <p:ext uri="{BB962C8B-B14F-4D97-AF65-F5344CB8AC3E}">
        <p14:creationId xmlns:p14="http://schemas.microsoft.com/office/powerpoint/2010/main" val="3404556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sl-SI" dirty="0"/>
          </a:p>
        </p:txBody>
      </p:sp>
      <p:sp>
        <p:nvSpPr>
          <p:cNvPr id="3" name="Content Placeholder 2"/>
          <p:cNvSpPr>
            <a:spLocks noGrp="1"/>
          </p:cNvSpPr>
          <p:nvPr>
            <p:ph idx="1"/>
          </p:nvPr>
        </p:nvSpPr>
        <p:spPr/>
        <p:txBody>
          <a:bodyPr/>
          <a:lstStyle/>
          <a:p>
            <a:r>
              <a:rPr lang="en-US" dirty="0" smtClean="0">
                <a:hlinkClick r:id="rId2"/>
              </a:rPr>
              <a:t>www.Geopreservation.org</a:t>
            </a:r>
            <a:endParaRPr lang="en-US" dirty="0" smtClean="0"/>
          </a:p>
          <a:p>
            <a:endParaRPr lang="en-US" dirty="0"/>
          </a:p>
          <a:p>
            <a:r>
              <a:rPr lang="en-US" dirty="0" smtClean="0"/>
              <a:t>E-ARK PROJECT</a:t>
            </a:r>
          </a:p>
          <a:p>
            <a:endParaRPr lang="en-US" dirty="0"/>
          </a:p>
          <a:p>
            <a:r>
              <a:rPr lang="en-US" dirty="0" smtClean="0"/>
              <a:t>Paper: Evaluating File formats for Long-Term Preservation</a:t>
            </a:r>
            <a:br>
              <a:rPr lang="en-US" dirty="0" smtClean="0"/>
            </a:br>
            <a:r>
              <a:rPr lang="en-US" dirty="0" smtClean="0"/>
              <a:t>Caroline van </a:t>
            </a:r>
            <a:r>
              <a:rPr lang="en-US" dirty="0" err="1" smtClean="0"/>
              <a:t>Wijk</a:t>
            </a:r>
            <a:endParaRPr lang="en-US" dirty="0" smtClean="0"/>
          </a:p>
          <a:p>
            <a:endParaRPr lang="en-US" dirty="0"/>
          </a:p>
          <a:p>
            <a:endParaRPr lang="en-US" dirty="0" smtClean="0"/>
          </a:p>
          <a:p>
            <a:endParaRPr lang="en-US" dirty="0"/>
          </a:p>
          <a:p>
            <a:endParaRPr lang="sl-SI" dirty="0"/>
          </a:p>
        </p:txBody>
      </p:sp>
      <p:pic>
        <p:nvPicPr>
          <p:cNvPr id="5" name="Picture 4"/>
          <p:cNvPicPr>
            <a:picLocks noChangeAspect="1"/>
          </p:cNvPicPr>
          <p:nvPr/>
        </p:nvPicPr>
        <p:blipFill>
          <a:blip r:embed="rId3"/>
          <a:stretch>
            <a:fillRect/>
          </a:stretch>
        </p:blipFill>
        <p:spPr>
          <a:xfrm>
            <a:off x="3988013" y="3797791"/>
            <a:ext cx="3112354" cy="587705"/>
          </a:xfrm>
          <a:prstGeom prst="rect">
            <a:avLst/>
          </a:prstGeom>
        </p:spPr>
      </p:pic>
    </p:spTree>
    <p:extLst>
      <p:ext uri="{BB962C8B-B14F-4D97-AF65-F5344CB8AC3E}">
        <p14:creationId xmlns:p14="http://schemas.microsoft.com/office/powerpoint/2010/main" val="3918834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Questions?</a:t>
            </a:r>
            <a:endParaRPr lang="sl-SI" sz="6000" dirty="0"/>
          </a:p>
        </p:txBody>
      </p:sp>
      <p:sp>
        <p:nvSpPr>
          <p:cNvPr id="4" name="Subtitle 3"/>
          <p:cNvSpPr>
            <a:spLocks noGrp="1"/>
          </p:cNvSpPr>
          <p:nvPr>
            <p:ph type="subTitle" idx="1"/>
          </p:nvPr>
        </p:nvSpPr>
        <p:spPr/>
        <p:txBody>
          <a:bodyPr anchor="b">
            <a:normAutofit/>
          </a:bodyPr>
          <a:lstStyle/>
          <a:p>
            <a:r>
              <a:rPr lang="en-US" sz="2400" b="1" dirty="0" smtClean="0">
                <a:solidFill>
                  <a:srgbClr val="00B050"/>
                </a:solidFill>
              </a:rPr>
              <a:t>Gregor Završnik</a:t>
            </a:r>
          </a:p>
          <a:p>
            <a:r>
              <a:rPr lang="en-US" sz="2400" b="1" dirty="0" smtClean="0">
                <a:solidFill>
                  <a:srgbClr val="00B050"/>
                </a:solidFill>
              </a:rPr>
              <a:t>Gregor@geoarh.si</a:t>
            </a:r>
            <a:endParaRPr lang="sl-SI" sz="2400" b="1" dirty="0">
              <a:solidFill>
                <a:srgbClr val="00B050"/>
              </a:solidFill>
            </a:endParaRPr>
          </a:p>
        </p:txBody>
      </p:sp>
    </p:spTree>
    <p:extLst>
      <p:ext uri="{BB962C8B-B14F-4D97-AF65-F5344CB8AC3E}">
        <p14:creationId xmlns:p14="http://schemas.microsoft.com/office/powerpoint/2010/main" val="1560787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fontAlgn="base">
              <a:spcAft>
                <a:spcPct val="0"/>
              </a:spcAft>
            </a:pPr>
            <a:r>
              <a:rPr lang="en-GB" sz="4800" dirty="0">
                <a:solidFill>
                  <a:prstClr val="black"/>
                </a:solidFill>
                <a:ea typeface="ＭＳ Ｐゴシック" pitchFamily="-106" charset="-128"/>
              </a:rPr>
              <a:t>"Digital information lasts forever - or five years, whichever comes first</a:t>
            </a:r>
            <a:r>
              <a:rPr lang="en-GB" sz="4800" dirty="0" smtClean="0">
                <a:solidFill>
                  <a:prstClr val="black"/>
                </a:solidFill>
                <a:ea typeface="ＭＳ Ｐゴシック" pitchFamily="-106" charset="-128"/>
              </a:rPr>
              <a:t>."</a:t>
            </a:r>
            <a:endParaRPr lang="sl-SI" dirty="0"/>
          </a:p>
        </p:txBody>
      </p:sp>
      <p:sp>
        <p:nvSpPr>
          <p:cNvPr id="6" name="Subtitle 5"/>
          <p:cNvSpPr>
            <a:spLocks noGrp="1"/>
          </p:cNvSpPr>
          <p:nvPr>
            <p:ph type="subTitle" idx="1"/>
          </p:nvPr>
        </p:nvSpPr>
        <p:spPr/>
        <p:txBody>
          <a:bodyPr/>
          <a:lstStyle/>
          <a:p>
            <a:r>
              <a:rPr lang="en-GB" dirty="0">
                <a:solidFill>
                  <a:prstClr val="black"/>
                </a:solidFill>
                <a:ea typeface="ＭＳ Ｐゴシック" pitchFamily="-106" charset="-128"/>
              </a:rPr>
              <a:t>(Jeff Rothenberg, RAND Corp., 1997)</a:t>
            </a:r>
            <a:br>
              <a:rPr lang="en-GB" dirty="0">
                <a:solidFill>
                  <a:prstClr val="black"/>
                </a:solidFill>
                <a:ea typeface="ＭＳ Ｐゴシック" pitchFamily="-106" charset="-128"/>
              </a:rPr>
            </a:br>
            <a:endParaRPr lang="sl-SI" dirty="0"/>
          </a:p>
        </p:txBody>
      </p:sp>
    </p:spTree>
    <p:extLst>
      <p:ext uri="{BB962C8B-B14F-4D97-AF65-F5344CB8AC3E}">
        <p14:creationId xmlns:p14="http://schemas.microsoft.com/office/powerpoint/2010/main" val="2021742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
          <p:cNvGrpSpPr>
            <a:grpSpLocks/>
          </p:cNvGrpSpPr>
          <p:nvPr/>
        </p:nvGrpSpPr>
        <p:grpSpPr bwMode="auto">
          <a:xfrm>
            <a:off x="107504" y="1173794"/>
            <a:ext cx="7971010" cy="2644226"/>
            <a:chOff x="158" y="210"/>
            <a:chExt cx="5262" cy="1134"/>
          </a:xfrm>
        </p:grpSpPr>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 y="1117"/>
              <a:ext cx="1769" cy="227"/>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 y="210"/>
              <a:ext cx="3628" cy="1088"/>
            </a:xfrm>
            <a:prstGeom prst="rect">
              <a:avLst/>
            </a:prstGeom>
            <a:noFill/>
            <a:ln w="9525">
              <a:noFill/>
              <a:miter lim="800000"/>
              <a:headEnd/>
              <a:tailEnd/>
            </a:ln>
          </p:spPr>
        </p:pic>
      </p:grpSp>
      <p:pic>
        <p:nvPicPr>
          <p:cNvPr id="22"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090"/>
          <a:stretch/>
        </p:blipFill>
        <p:spPr bwMode="auto">
          <a:xfrm>
            <a:off x="7349414" y="1264023"/>
            <a:ext cx="1794587" cy="1366881"/>
          </a:xfrm>
          <a:prstGeom prst="rect">
            <a:avLst/>
          </a:prstGeom>
          <a:noFill/>
          <a:ln w="9525">
            <a:noFill/>
            <a:miter lim="800000"/>
            <a:headEnd/>
            <a:tailEnd/>
          </a:ln>
        </p:spPr>
      </p:pic>
      <p:pic>
        <p:nvPicPr>
          <p:cNvPr id="614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349414" y="2568361"/>
            <a:ext cx="1809835" cy="14167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349414" y="3818020"/>
            <a:ext cx="1809835" cy="1441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349414" y="5131859"/>
            <a:ext cx="1848907" cy="1319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70560" y="4011590"/>
            <a:ext cx="5688632" cy="523220"/>
          </a:xfrm>
          <a:prstGeom prst="rect">
            <a:avLst/>
          </a:prstGeom>
          <a:noFill/>
        </p:spPr>
        <p:txBody>
          <a:bodyPr wrap="square" rtlCol="0">
            <a:spAutoFit/>
          </a:bodyPr>
          <a:lstStyle/>
          <a:p>
            <a:r>
              <a:rPr lang="en-GB" sz="2800" b="1" dirty="0" smtClean="0">
                <a:solidFill>
                  <a:srgbClr val="C00000"/>
                </a:solidFill>
              </a:rPr>
              <a:t>Copied over the </a:t>
            </a:r>
            <a:r>
              <a:rPr lang="en-GB" sz="2800" b="1" dirty="0">
                <a:solidFill>
                  <a:srgbClr val="C00000"/>
                </a:solidFill>
              </a:rPr>
              <a:t>M</a:t>
            </a:r>
            <a:r>
              <a:rPr lang="en-GB" sz="2800" b="1" dirty="0" smtClean="0">
                <a:solidFill>
                  <a:srgbClr val="C00000"/>
                </a:solidFill>
              </a:rPr>
              <a:t>oon Landing tapes</a:t>
            </a:r>
            <a:endParaRPr lang="en-GB" sz="2800" b="1" dirty="0">
              <a:solidFill>
                <a:srgbClr val="C00000"/>
              </a:solidFill>
            </a:endParaRPr>
          </a:p>
        </p:txBody>
      </p:sp>
      <p:sp>
        <p:nvSpPr>
          <p:cNvPr id="11" name="Title 1"/>
          <p:cNvSpPr>
            <a:spLocks noGrp="1"/>
          </p:cNvSpPr>
          <p:nvPr>
            <p:ph type="title"/>
          </p:nvPr>
        </p:nvSpPr>
        <p:spPr>
          <a:xfrm>
            <a:off x="670560" y="20638"/>
            <a:ext cx="8016240" cy="863282"/>
          </a:xfrm>
        </p:spPr>
        <p:txBody>
          <a:bodyPr/>
          <a:lstStyle/>
          <a:p>
            <a:r>
              <a:rPr lang="en-US" dirty="0" smtClean="0"/>
              <a:t>What can happen…</a:t>
            </a:r>
            <a:endParaRPr lang="en-US" dirty="0"/>
          </a:p>
        </p:txBody>
      </p:sp>
    </p:spTree>
    <p:extLst>
      <p:ext uri="{BB962C8B-B14F-4D97-AF65-F5344CB8AC3E}">
        <p14:creationId xmlns:p14="http://schemas.microsoft.com/office/powerpoint/2010/main" val="2769011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174976" y="1412776"/>
            <a:ext cx="5814309" cy="3801041"/>
          </a:xfrm>
          <a:prstGeom prst="rect">
            <a:avLst/>
          </a:prstGeom>
          <a:noFill/>
          <a:ln w="9525">
            <a:noFill/>
            <a:miter lim="800000"/>
            <a:headEnd/>
            <a:tailEnd/>
          </a:ln>
        </p:spPr>
        <p:txBody>
          <a:bodyPr wrap="square">
            <a:prstTxWarp prst="textNoShape">
              <a:avLst/>
            </a:prstTxWarp>
            <a:spAutoFit/>
          </a:bodyPr>
          <a:lstStyle/>
          <a:p>
            <a:pPr marL="342900" indent="-342900" fontAlgn="base">
              <a:spcBef>
                <a:spcPts val="576"/>
              </a:spcBef>
              <a:spcAft>
                <a:spcPct val="0"/>
              </a:spcAft>
              <a:buClr>
                <a:srgbClr val="C41200"/>
              </a:buClr>
              <a:buFont typeface="Arial" pitchFamily="34" charset="0"/>
              <a:buChar char="•"/>
              <a:defRPr/>
            </a:pPr>
            <a:r>
              <a:rPr lang="en-GB" sz="2400" dirty="0" smtClean="0">
                <a:solidFill>
                  <a:prstClr val="black"/>
                </a:solidFill>
                <a:ea typeface="Arial" charset="0"/>
                <a:cs typeface="Arial" charset="0"/>
              </a:rPr>
              <a:t>NASA </a:t>
            </a:r>
            <a:r>
              <a:rPr lang="en-GB" sz="2400" dirty="0">
                <a:solidFill>
                  <a:prstClr val="black"/>
                </a:solidFill>
                <a:ea typeface="Arial" charset="0"/>
                <a:cs typeface="Arial" charset="0"/>
              </a:rPr>
              <a:t>sent two </a:t>
            </a:r>
            <a:r>
              <a:rPr lang="en-GB" sz="2400" dirty="0" smtClean="0">
                <a:solidFill>
                  <a:prstClr val="black"/>
                </a:solidFill>
                <a:ea typeface="Arial" charset="0"/>
                <a:cs typeface="Arial" charset="0"/>
              </a:rPr>
              <a:t>Viking </a:t>
            </a:r>
            <a:r>
              <a:rPr lang="en-GB" sz="2400" dirty="0">
                <a:solidFill>
                  <a:prstClr val="black"/>
                </a:solidFill>
                <a:ea typeface="Arial" charset="0"/>
                <a:cs typeface="Arial" charset="0"/>
              </a:rPr>
              <a:t>Landers to Mars in 1975</a:t>
            </a:r>
          </a:p>
          <a:p>
            <a:pPr marL="342900" indent="-342900" fontAlgn="base">
              <a:spcBef>
                <a:spcPts val="576"/>
              </a:spcBef>
              <a:spcAft>
                <a:spcPct val="0"/>
              </a:spcAft>
              <a:buClr>
                <a:srgbClr val="C41200"/>
              </a:buClr>
              <a:buFont typeface="Arial" pitchFamily="34" charset="0"/>
              <a:buChar char="•"/>
              <a:defRPr/>
            </a:pPr>
            <a:r>
              <a:rPr lang="en-GB" sz="2400" dirty="0" smtClean="0">
                <a:solidFill>
                  <a:prstClr val="black"/>
                </a:solidFill>
                <a:ea typeface="Arial" charset="0"/>
                <a:cs typeface="Arial" charset="0"/>
              </a:rPr>
              <a:t>Data </a:t>
            </a:r>
            <a:r>
              <a:rPr lang="en-GB" sz="2400" dirty="0">
                <a:solidFill>
                  <a:prstClr val="black"/>
                </a:solidFill>
                <a:ea typeface="Arial" charset="0"/>
                <a:cs typeface="Arial" charset="0"/>
              </a:rPr>
              <a:t>recorded on </a:t>
            </a:r>
            <a:r>
              <a:rPr lang="en-GB" sz="2400" dirty="0" smtClean="0">
                <a:solidFill>
                  <a:prstClr val="black"/>
                </a:solidFill>
                <a:ea typeface="Arial" charset="0"/>
                <a:cs typeface="Arial" charset="0"/>
              </a:rPr>
              <a:t>magnetic </a:t>
            </a:r>
            <a:r>
              <a:rPr lang="en-GB" sz="2400" dirty="0">
                <a:solidFill>
                  <a:prstClr val="black"/>
                </a:solidFill>
                <a:ea typeface="Arial" charset="0"/>
                <a:cs typeface="Arial" charset="0"/>
              </a:rPr>
              <a:t>tape</a:t>
            </a:r>
          </a:p>
          <a:p>
            <a:pPr marL="342900" indent="-342900" fontAlgn="base">
              <a:spcBef>
                <a:spcPts val="576"/>
              </a:spcBef>
              <a:spcAft>
                <a:spcPct val="0"/>
              </a:spcAft>
              <a:buClr>
                <a:srgbClr val="C41200"/>
              </a:buClr>
              <a:buFont typeface="Arial" pitchFamily="34" charset="0"/>
              <a:buChar char="•"/>
              <a:defRPr/>
            </a:pPr>
            <a:r>
              <a:rPr lang="en-GB" sz="2400" dirty="0" smtClean="0">
                <a:solidFill>
                  <a:prstClr val="black"/>
                </a:solidFill>
                <a:ea typeface="Arial" charset="0"/>
                <a:cs typeface="Arial" charset="0"/>
              </a:rPr>
              <a:t>Climate </a:t>
            </a:r>
            <a:r>
              <a:rPr lang="en-GB" sz="2400" dirty="0">
                <a:solidFill>
                  <a:prstClr val="black"/>
                </a:solidFill>
                <a:ea typeface="Arial" charset="0"/>
                <a:cs typeface="Arial" charset="0"/>
              </a:rPr>
              <a:t>controlled </a:t>
            </a:r>
            <a:r>
              <a:rPr lang="en-GB" sz="2400" dirty="0" smtClean="0">
                <a:solidFill>
                  <a:prstClr val="black"/>
                </a:solidFill>
                <a:ea typeface="Arial" charset="0"/>
                <a:cs typeface="Arial" charset="0"/>
              </a:rPr>
              <a:t>environment</a:t>
            </a:r>
          </a:p>
          <a:p>
            <a:pPr marL="342900" indent="-342900" fontAlgn="base">
              <a:spcBef>
                <a:spcPts val="576"/>
              </a:spcBef>
              <a:spcAft>
                <a:spcPct val="0"/>
              </a:spcAft>
              <a:buClr>
                <a:srgbClr val="C41200"/>
              </a:buClr>
              <a:buFont typeface="Arial" pitchFamily="34" charset="0"/>
              <a:buChar char="•"/>
              <a:defRPr/>
            </a:pPr>
            <a:r>
              <a:rPr lang="en-GB" sz="2400" dirty="0">
                <a:solidFill>
                  <a:prstClr val="black"/>
                </a:solidFill>
                <a:ea typeface="Arial" charset="0"/>
                <a:cs typeface="Arial" charset="0"/>
              </a:rPr>
              <a:t>In the 1990s they could not decode the formats </a:t>
            </a:r>
            <a:r>
              <a:rPr lang="en-GB" sz="2400" dirty="0" smtClean="0">
                <a:solidFill>
                  <a:prstClr val="black"/>
                </a:solidFill>
                <a:ea typeface="Arial" charset="0"/>
                <a:cs typeface="Arial" charset="0"/>
              </a:rPr>
              <a:t>used</a:t>
            </a:r>
            <a:endParaRPr lang="en-GB" sz="2400" dirty="0">
              <a:solidFill>
                <a:prstClr val="black"/>
              </a:solidFill>
              <a:ea typeface="Arial" charset="0"/>
              <a:cs typeface="Arial" charset="0"/>
            </a:endParaRPr>
          </a:p>
          <a:p>
            <a:pPr marL="342900" indent="-342900" fontAlgn="base">
              <a:spcBef>
                <a:spcPts val="576"/>
              </a:spcBef>
              <a:spcAft>
                <a:spcPct val="0"/>
              </a:spcAft>
              <a:buClr>
                <a:srgbClr val="C41200"/>
              </a:buClr>
              <a:buFont typeface="Arial" pitchFamily="34" charset="0"/>
              <a:buChar char="•"/>
              <a:defRPr/>
            </a:pPr>
            <a:r>
              <a:rPr lang="en-GB" sz="2400" dirty="0" smtClean="0">
                <a:solidFill>
                  <a:prstClr val="black"/>
                </a:solidFill>
                <a:ea typeface="Arial" charset="0"/>
                <a:cs typeface="Arial" charset="0"/>
              </a:rPr>
              <a:t>Had to track </a:t>
            </a:r>
            <a:r>
              <a:rPr lang="en-GB" sz="2400" dirty="0">
                <a:solidFill>
                  <a:prstClr val="black"/>
                </a:solidFill>
                <a:ea typeface="Arial" charset="0"/>
                <a:cs typeface="Arial" charset="0"/>
              </a:rPr>
              <a:t>down old printouts and retype </a:t>
            </a:r>
            <a:r>
              <a:rPr lang="en-GB" sz="2400" dirty="0" smtClean="0">
                <a:solidFill>
                  <a:prstClr val="black"/>
                </a:solidFill>
                <a:ea typeface="Arial" charset="0"/>
                <a:cs typeface="Arial" charset="0"/>
              </a:rPr>
              <a:t>everything</a:t>
            </a:r>
            <a:endParaRPr lang="en-GB" sz="2400" dirty="0">
              <a:solidFill>
                <a:prstClr val="black"/>
              </a:solidFill>
              <a:ea typeface="Arial" charset="0"/>
              <a:cs typeface="Arial" charset="0"/>
            </a:endParaRPr>
          </a:p>
          <a:p>
            <a:pPr marL="342900" indent="-342900" fontAlgn="base">
              <a:spcBef>
                <a:spcPts val="576"/>
              </a:spcBef>
              <a:spcAft>
                <a:spcPct val="0"/>
              </a:spcAft>
              <a:buClr>
                <a:srgbClr val="C41200"/>
              </a:buClr>
              <a:buFont typeface="Arial" pitchFamily="34" charset="0"/>
              <a:buChar char="•"/>
              <a:defRPr/>
            </a:pPr>
            <a:endParaRPr lang="en-GB" sz="2400" dirty="0">
              <a:solidFill>
                <a:prstClr val="black"/>
              </a:solidFill>
              <a:ea typeface="Arial" charset="0"/>
              <a:cs typeface="Arial" charset="0"/>
            </a:endParaRPr>
          </a:p>
        </p:txBody>
      </p: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r="1950"/>
          <a:stretch>
            <a:fillRect/>
          </a:stretch>
        </p:blipFill>
        <p:spPr bwMode="auto">
          <a:xfrm>
            <a:off x="5989285" y="1412776"/>
            <a:ext cx="2965774" cy="2203524"/>
          </a:xfrm>
          <a:prstGeom prst="rect">
            <a:avLst/>
          </a:prstGeom>
          <a:noFill/>
          <a:ln w="9525">
            <a:noFill/>
            <a:miter lim="800000"/>
            <a:headEnd/>
            <a:tailEnd/>
          </a:ln>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8566" y="3717032"/>
            <a:ext cx="2965774" cy="2193177"/>
          </a:xfrm>
          <a:prstGeom prst="rect">
            <a:avLst/>
          </a:prstGeom>
          <a:noFill/>
          <a:ln w="9525">
            <a:noFill/>
            <a:miter lim="800000"/>
            <a:headEnd/>
            <a:tailEnd/>
          </a:ln>
        </p:spPr>
      </p:pic>
      <p:sp>
        <p:nvSpPr>
          <p:cNvPr id="18" name="Rectangle 6"/>
          <p:cNvSpPr txBox="1">
            <a:spLocks noChangeArrowheads="1"/>
          </p:cNvSpPr>
          <p:nvPr/>
        </p:nvSpPr>
        <p:spPr>
          <a:xfrm>
            <a:off x="174976" y="2473300"/>
            <a:ext cx="805008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dirty="0" smtClean="0">
              <a:solidFill>
                <a:srgbClr val="C41200"/>
              </a:solidFill>
              <a:latin typeface="+mn-lt"/>
              <a:ea typeface="ＭＳ Ｐゴシック" pitchFamily="-106" charset="-128"/>
              <a:cs typeface="ＭＳ Ｐゴシック" pitchFamily="-106" charset="-128"/>
            </a:endParaRPr>
          </a:p>
        </p:txBody>
      </p:sp>
      <p:sp>
        <p:nvSpPr>
          <p:cNvPr id="20" name="Text Box 5"/>
          <p:cNvSpPr txBox="1">
            <a:spLocks noChangeArrowheads="1"/>
          </p:cNvSpPr>
          <p:nvPr/>
        </p:nvSpPr>
        <p:spPr bwMode="auto">
          <a:xfrm>
            <a:off x="6434067" y="5949280"/>
            <a:ext cx="2076209" cy="261610"/>
          </a:xfrm>
          <a:prstGeom prst="rect">
            <a:avLst/>
          </a:prstGeom>
          <a:noFill/>
          <a:ln w="9525">
            <a:noFill/>
            <a:miter lim="800000"/>
            <a:headEnd/>
            <a:tailEnd/>
          </a:ln>
        </p:spPr>
        <p:txBody>
          <a:bodyPr wrap="none">
            <a:prstTxWarp prst="textNoShape">
              <a:avLst/>
            </a:prstTxWarp>
            <a:spAutoFit/>
          </a:bodyPr>
          <a:lstStyle/>
          <a:p>
            <a:pPr algn="ctr" fontAlgn="base">
              <a:spcBef>
                <a:spcPct val="0"/>
              </a:spcBef>
              <a:spcAft>
                <a:spcPct val="0"/>
              </a:spcAft>
            </a:pPr>
            <a:r>
              <a:rPr lang="en-GB" sz="1100" dirty="0" smtClean="0">
                <a:solidFill>
                  <a:prstClr val="black"/>
                </a:solidFill>
                <a:latin typeface="Arial Narrow" pitchFamily="34" charset="0"/>
                <a:ea typeface="Arial" pitchFamily="-106" charset="0"/>
                <a:cs typeface="Arial" pitchFamily="-106" charset="0"/>
              </a:rPr>
              <a:t>Photos: </a:t>
            </a:r>
            <a:r>
              <a:rPr lang="en-GB" sz="1100" dirty="0">
                <a:solidFill>
                  <a:prstClr val="black"/>
                </a:solidFill>
                <a:latin typeface="Arial Narrow" pitchFamily="34" charset="0"/>
                <a:ea typeface="Arial" pitchFamily="-106" charset="0"/>
                <a:cs typeface="Arial" pitchFamily="-106" charset="0"/>
              </a:rPr>
              <a:t>Courtesy NASA/JPL-Caltech</a:t>
            </a:r>
          </a:p>
        </p:txBody>
      </p:sp>
      <p:sp>
        <p:nvSpPr>
          <p:cNvPr id="8" name="Title 1"/>
          <p:cNvSpPr>
            <a:spLocks noGrp="1"/>
          </p:cNvSpPr>
          <p:nvPr>
            <p:ph type="title"/>
          </p:nvPr>
        </p:nvSpPr>
        <p:spPr>
          <a:xfrm>
            <a:off x="670560" y="20638"/>
            <a:ext cx="8016240" cy="863282"/>
          </a:xfrm>
        </p:spPr>
        <p:txBody>
          <a:bodyPr/>
          <a:lstStyle/>
          <a:p>
            <a:r>
              <a:rPr lang="en-US" dirty="0" smtClean="0"/>
              <a:t>What you might need to do…</a:t>
            </a:r>
            <a:endParaRPr lang="en-US" dirty="0"/>
          </a:p>
        </p:txBody>
      </p:sp>
    </p:spTree>
    <p:extLst>
      <p:ext uri="{BB962C8B-B14F-4D97-AF65-F5344CB8AC3E}">
        <p14:creationId xmlns:p14="http://schemas.microsoft.com/office/powerpoint/2010/main" val="175696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99" t="14671" r="1799"/>
          <a:stretch>
            <a:fillRect/>
          </a:stretch>
        </p:blipFill>
        <p:spPr bwMode="auto">
          <a:xfrm>
            <a:off x="1692275" y="1341438"/>
            <a:ext cx="7272338" cy="447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p:nvSpPr>
        <p:spPr>
          <a:xfrm>
            <a:off x="192100" y="1121569"/>
            <a:ext cx="8266627" cy="2308324"/>
          </a:xfrm>
          <a:prstGeom prst="rect">
            <a:avLst/>
          </a:prstGeom>
        </p:spPr>
        <p:txBody>
          <a:bodyPr wrap="square">
            <a:spAutoFit/>
          </a:bodyPr>
          <a:lstStyle/>
          <a:p>
            <a:pPr fontAlgn="auto">
              <a:spcBef>
                <a:spcPct val="20000"/>
              </a:spcBef>
              <a:spcAft>
                <a:spcPts val="0"/>
              </a:spcAft>
              <a:buClr>
                <a:srgbClr val="C00000"/>
              </a:buClr>
              <a:defRPr/>
            </a:pPr>
            <a:r>
              <a:rPr lang="en-GB" sz="2400" dirty="0" smtClean="0">
                <a:ea typeface="ＭＳ Ｐゴシック" pitchFamily="-106" charset="-128"/>
                <a:cs typeface="ＭＳ Ｐゴシック" pitchFamily="-106" charset="-128"/>
              </a:rPr>
              <a:t>Software used in archaeology</a:t>
            </a:r>
            <a:endParaRPr lang="en-GB" sz="2400" dirty="0" smtClean="0">
              <a:latin typeface="+mn-lt"/>
              <a:ea typeface="ＭＳ Ｐゴシック" pitchFamily="-106" charset="-128"/>
              <a:cs typeface="ＭＳ Ｐゴシック" pitchFamily="-106" charset="-128"/>
            </a:endParaRPr>
          </a:p>
          <a:p>
            <a:pPr marL="457200" indent="-457200" fontAlgn="auto">
              <a:spcBef>
                <a:spcPct val="20000"/>
              </a:spcBef>
              <a:spcAft>
                <a:spcPts val="0"/>
              </a:spcAft>
              <a:buClr>
                <a:srgbClr val="C00000"/>
              </a:buClr>
              <a:buFont typeface="Arial" panose="020B0604020202020204" pitchFamily="34" charset="0"/>
              <a:buChar char="•"/>
              <a:defRPr/>
            </a:pPr>
            <a:r>
              <a:rPr lang="en-GB" sz="2400" dirty="0" smtClean="0">
                <a:latin typeface="+mn-lt"/>
                <a:ea typeface="ＭＳ Ｐゴシック" pitchFamily="-106" charset="-128"/>
                <a:cs typeface="ＭＳ Ｐゴシック" pitchFamily="-106" charset="-128"/>
              </a:rPr>
              <a:t>Lots </a:t>
            </a:r>
            <a:r>
              <a:rPr lang="en-GB" sz="2400" dirty="0">
                <a:latin typeface="+mn-lt"/>
                <a:ea typeface="ＭＳ Ｐゴシック" pitchFamily="-106" charset="-128"/>
                <a:cs typeface="ＭＳ Ｐゴシック" pitchFamily="-106" charset="-128"/>
              </a:rPr>
              <a:t>of formats</a:t>
            </a:r>
          </a:p>
          <a:p>
            <a:pPr marL="457200" indent="-457200" fontAlgn="auto">
              <a:spcBef>
                <a:spcPct val="20000"/>
              </a:spcBef>
              <a:spcAft>
                <a:spcPts val="0"/>
              </a:spcAft>
              <a:buClr>
                <a:srgbClr val="C00000"/>
              </a:buClr>
              <a:buFont typeface="Arial" panose="020B0604020202020204" pitchFamily="34" charset="0"/>
              <a:buChar char="•"/>
              <a:defRPr/>
            </a:pPr>
            <a:r>
              <a:rPr lang="en-GB" sz="2400" dirty="0">
                <a:latin typeface="+mn-lt"/>
                <a:ea typeface="ＭＳ Ｐゴシック" pitchFamily="-106" charset="-128"/>
                <a:cs typeface="ＭＳ Ｐゴシック" pitchFamily="-106" charset="-128"/>
              </a:rPr>
              <a:t>Become out </a:t>
            </a:r>
          </a:p>
          <a:p>
            <a:pPr fontAlgn="auto">
              <a:spcBef>
                <a:spcPct val="20000"/>
              </a:spcBef>
              <a:spcAft>
                <a:spcPts val="0"/>
              </a:spcAft>
              <a:buClr>
                <a:srgbClr val="C00000"/>
              </a:buClr>
              <a:defRPr/>
            </a:pPr>
            <a:r>
              <a:rPr lang="en-GB" sz="2400" dirty="0">
                <a:latin typeface="+mn-lt"/>
                <a:ea typeface="ＭＳ Ｐゴシック" pitchFamily="-106" charset="-128"/>
                <a:cs typeface="ＭＳ Ｐゴシック" pitchFamily="-106" charset="-128"/>
              </a:rPr>
              <a:t>       of date rapidly</a:t>
            </a:r>
          </a:p>
          <a:p>
            <a:pPr marL="457200" indent="-457200" fontAlgn="auto">
              <a:spcBef>
                <a:spcPct val="20000"/>
              </a:spcBef>
              <a:spcAft>
                <a:spcPts val="0"/>
              </a:spcAft>
              <a:buClr>
                <a:srgbClr val="C00000"/>
              </a:buClr>
              <a:buFont typeface="Arial" panose="020B0604020202020204" pitchFamily="34" charset="0"/>
              <a:buChar char="•"/>
              <a:defRPr/>
            </a:pPr>
            <a:endParaRPr lang="en-GB" sz="2800" dirty="0">
              <a:solidFill>
                <a:schemeClr val="tx2"/>
              </a:solidFill>
              <a:latin typeface="+mn-lt"/>
              <a:ea typeface="ＭＳ Ｐゴシック" pitchFamily="-106" charset="-128"/>
              <a:cs typeface="ＭＳ Ｐゴシック" pitchFamily="-106" charset="-128"/>
            </a:endParaRPr>
          </a:p>
        </p:txBody>
      </p:sp>
      <p:sp>
        <p:nvSpPr>
          <p:cNvPr id="13323" name="TextBox 10"/>
          <p:cNvSpPr txBox="1">
            <a:spLocks noChangeArrowheads="1"/>
          </p:cNvSpPr>
          <p:nvPr/>
        </p:nvSpPr>
        <p:spPr bwMode="auto">
          <a:xfrm>
            <a:off x="-299343" y="5732783"/>
            <a:ext cx="74295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smtClean="0"/>
              <a:t>ADS Big Data project </a:t>
            </a:r>
          </a:p>
          <a:p>
            <a:pPr algn="ctr" eaLnBrk="1" hangingPunct="1">
              <a:spcBef>
                <a:spcPct val="0"/>
              </a:spcBef>
              <a:buFontTx/>
              <a:buNone/>
            </a:pPr>
            <a:r>
              <a:rPr lang="en-GB" altLang="en-US" sz="1800" dirty="0" smtClean="0">
                <a:solidFill>
                  <a:schemeClr val="bg1">
                    <a:lumMod val="50000"/>
                  </a:schemeClr>
                </a:solidFill>
              </a:rPr>
              <a:t>(formats identified </a:t>
            </a:r>
            <a:r>
              <a:rPr lang="en-GB" altLang="en-US" sz="1800" dirty="0">
                <a:solidFill>
                  <a:schemeClr val="bg1">
                    <a:lumMod val="50000"/>
                  </a:schemeClr>
                </a:solidFill>
              </a:rPr>
              <a:t>more than once)</a:t>
            </a:r>
          </a:p>
        </p:txBody>
      </p:sp>
      <p:sp>
        <p:nvSpPr>
          <p:cNvPr id="6" name="Title 1"/>
          <p:cNvSpPr>
            <a:spLocks noGrp="1"/>
          </p:cNvSpPr>
          <p:nvPr>
            <p:ph type="title"/>
          </p:nvPr>
        </p:nvSpPr>
        <p:spPr>
          <a:xfrm>
            <a:off x="670560" y="20638"/>
            <a:ext cx="8016240" cy="863282"/>
          </a:xfrm>
        </p:spPr>
        <p:txBody>
          <a:bodyPr/>
          <a:lstStyle/>
          <a:p>
            <a:r>
              <a:rPr lang="en-US" dirty="0" smtClean="0"/>
              <a:t>Software becomes obsolete</a:t>
            </a:r>
            <a:endParaRPr lang="en-US" dirty="0"/>
          </a:p>
        </p:txBody>
      </p:sp>
      <p:pic>
        <p:nvPicPr>
          <p:cNvPr id="7" name="Picture 6" descr="Ariadne-Logo-Final-(4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932" y="6102115"/>
            <a:ext cx="2584681" cy="639709"/>
          </a:xfrm>
          <a:prstGeom prst="rect">
            <a:avLst/>
          </a:prstGeom>
        </p:spPr>
      </p:pic>
      <p:sp>
        <p:nvSpPr>
          <p:cNvPr id="2" name="TextBox 1"/>
          <p:cNvSpPr txBox="1"/>
          <p:nvPr/>
        </p:nvSpPr>
        <p:spPr>
          <a:xfrm>
            <a:off x="6108807" y="5878286"/>
            <a:ext cx="2220685" cy="369332"/>
          </a:xfrm>
          <a:prstGeom prst="rect">
            <a:avLst/>
          </a:prstGeom>
          <a:noFill/>
        </p:spPr>
        <p:txBody>
          <a:bodyPr wrap="square" rtlCol="0">
            <a:spAutoFit/>
          </a:bodyPr>
          <a:lstStyle/>
          <a:p>
            <a:r>
              <a:rPr lang="en-US" dirty="0" smtClean="0"/>
              <a:t>Source:</a:t>
            </a:r>
            <a:endParaRPr lang="sl-SI" dirty="0"/>
          </a:p>
        </p:txBody>
      </p:sp>
    </p:spTree>
    <p:extLst>
      <p:ext uri="{BB962C8B-B14F-4D97-AF65-F5344CB8AC3E}">
        <p14:creationId xmlns:p14="http://schemas.microsoft.com/office/powerpoint/2010/main" val="133737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0" name="Picture 4" descr="C:\Users\kg750\AppData\Local\Microsoft\Windows\Temporary Internet Files\Content.IE5\7W20LM8D\MP90040214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113088"/>
            <a:ext cx="2913063" cy="261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1" name="Picture 9" descr="http://www.screentekinc.com/blog/wp-content/uploads/2012/03/Old-Computer-300x2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39472"/>
            <a:ext cx="3837087" cy="2992928"/>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
        <p:nvSpPr>
          <p:cNvPr id="20492" name="AutoShape 11" descr="data:image/jpeg;base64,/9j/4AAQSkZJRgABAQAAAQABAAD/2wCEAAkGBxQTEhQUExQUEhQXFRQVFhgUFxQVFRQVFRQWGBcVFRUYHCggGBolHBUUITEhJSkrLi8uFx8zODMsOCgtLisBCgoKDg0OFxAQGiwcHBwsLC0sNywsLCwsLCwsLCwsLCwvLCwtLCssKywsLCwsLCwrLCwsLSwsMTgsLCw1LCssN//AABEIALQBGAMBIgACEQEDEQH/xAAcAAEAAgMBAQEAAAAAAAAAAAAABAUDBgcCAQj/xABGEAABAwICBQkDCAkDBQEAAAABAAIDBBESIQUGMUFxEyIyUWFygZGxB6HBFCNCUoKSorIzQ1Nic4PC0fAWk+EXJESz0hX/xAAZAQEAAwEBAAAAAAAAAAAAAAAAAQMEAgX/xAAgEQEAAwEAAwADAQEAAAAAAAAAAQIRAxIhMQQTQVEU/9oADAMBAAIRAxEAPwDbJGGd8j5XSEiR7Q0SSMawNdhsAxw6r3PWvopbdGWobwnnPq8qbWw4KmobucWTDhI3CbfajcfFVul9LQ07QZpGxkkBgcQ3HzgH2c4gc1pxW3rpDPyk46NVUDi5jvzMK+t0jVN2VLz3o4nejQq//UVEX4RVwEE2DuUgDeJBlxDyUoVELgS2eJ1jbmuDie1obe4T0JLdP1g/Wwu70J/pkCyt1rqhtbTu8JGfFyjfJLmwexxtfLHbZfbhtfsusUtIRa5bmLjnNAIvbaSN6ehYt1znG2niPCZ49xiWZuvB+lSv+xJGfzFqpfkT7gAAki7QHxkuB3gB2YyOxfHaNl/Zv8Gk+iZA2GPXiP6UFQ3whd+WQrM3Xal38u3+RMfytK1N1HINscg4sePgotSyQFtmi2Ln4rtIZY5tyzN8OR3XTINb6zW+jP67D32SM/M0LNFrRRu2VVOf5rL+V1z0lfHZ9qeJrqMWkIndGWN3B7T6FZ2vB2EFcfkooztjYeLGn1C+NomDYwN7vN/LZPE12NFyFjSOjJM3hNMPdjWZtbO3o1NQP5hd+e6eJrrCLlrNOVbdlTIe82Ejx5i3LVPT5qWuZIAJY7F2G4a9rr2e0HZmCCLm1h1hRiWwIiKAREQEREBERAREQEREBERAREQEREGr61RYZoJPrCSE8bco33Mk81zj2v6P5SgL98MjH/Zd82fe9p8F1XXBn/bOf+ycyb7MbgX+bMY8VqunqDl6eeH9pG9g4lpwnzsV1HxD8xgL0GL6G/5vHFZWN2/5n/a1/cu61014wKVFXTN6MsreD3j0K8tavfJEbvNXfrghLg03VA5VNQOE0v8A9K4p9aK4bKuo8Xl35rqhjjU+nYpikf4upTV0zXTSTdlXJ4tiPqxWFL7QtJD/AMjFxjj+ACoWwKVBTJ+uN+NdPx4n+Nlj9oOkN7oXd6L+zgpzdeKvDidFSv4xOH9RVBFSK9paC8B4pbnWP41R+HTPcMkevMhHOo6Y8Lt/pKf6zF7uoo7XBs2UjZtA5m9RG0FtywVNIo8Kn/BSf42TRGnYZmFxpntzt0ydjcyMxtJv4KSNI0thijmBsL4cNr7yLvOSr9B0eGEdtz5krxUxKuaQy9PxK1WElbREHnTtOdrhpF7ZXsOtSNVKvk6yF25+KI8HgOH42RjxWpzNU+lmOBrm9JhDm96Nwc33tC4mGLpTxduRYqWcSMa9ubXNa4cHC49VlVbgREQEREBERAREQEREBERAREQEREGOphD2OYcw5paeBFitG0cTybA7NzRgcet8ZLHHzaVvq0uoiwVE7P3xK3uytz/G2RTCJfnPXTR/IV9THu5Vzm92Tnt9zreCqmALf/bPQYauGXdLFhPeidn7ns8lobAtHOESyRtUrMm5JJyFzcmwAAHgAB4LBGFKiC1RHp1V9ZGp1MxYmNU2BqjG3lCXBBfwz94HxU+ngWGmarSnYu4q9XjWEyClyWwaLp/mnBRNGQ3Fle6Nhs1wVPVPe+Riklp1FkpldyxqNUMslIdc+iVBFhiaOweirapitah1hZVdSUmijp7jVRUNX3Rj+kOB+B+CkVEeSraSS0o7bt89nvsqb1eZ2r6dc1DqsdI1u+Jzoj2BvOYP9t0a2JaF7PKrDNLEdj2NkA/ejOF58Q+P7q31Z5ZBERQCIiAiIgIiICIiAiIgIiICIiAtY1liw1EL90jHxntcyz2D7vLLZ1R63x/MCTfFJHLfqYHYZD/tukUwOXe2Ggx0TZBthmaT3ZAWH8Rj8lyCML9Eaz6P5ekqIt74ngd4C7fxAL89QjYVq4uJemNUiILy1qkMYtcQmks0YUyFR42qTGF14tvOVhTlW1IVTQFW1GV1j0eXTG0aEdzh25LY6dtrrWNEbQtpCx9vqnv02VdK3NRKjptHaFYTDnKtld84Oy59ys5+3fK0zL3VOUE5lZKqVeabe47ArZjId9PUIelX4RZa4+Sxv1G/krDStRicVUSuVF6+nm9Le296v1nJ1FPJ9Eva092UYPVzT4LrC4ZolxkgsDYjEy/URm0+Fx5Ls+iK3loIpdmONrrdRIBI8DceCw2j2ypiIi5BERAREQEREBERAREQEREBERAWCupxJG+N2Ye1zTwcCCs6ING0dIXRsLulYB/fbzX/AIgVwfWGg5Grni3NlfbuuOJv4XBd+fFgmnj2ASY292UB9/vmTyXK/alQYatsg2SxD70Zwn8PJq/jOS5zWmRtUiNqRRrOyNb6y6rV7jYs7Y19hYpsUatiV9fTC3bfZw2DgrGkcsJp1lgFl19a6S2XRclitoiluAtLopLLYdF1F79gWTrT+uLpNU/NVhdziexe6up5ygslzK6p6aOL3MLrDpCcNZhC9zTWVTVuJUzfZT3srJpFDkcpFW2yr3vUWq83pLYtVJuc9nWA4eGR9R5LrGoFReB8Z/Vyut3ZPnAeGJzx9lcR0FVYKiM7i7CeDsvUhdZ1OnwVRbuljI+1EcTR910vksPWuSpb4iIqQREQEREBERAREQEREBERAREQEREGr6wxYaljt0kTmE/vRODmD7skp+ytF9qNHip45d8clj2NkFj+IRro2t0fzTJN8UrH8GuvG8+DJHlazrPRctSTx7SY3Fvebzm+9oXdJyYI+uN07hYiwN7ZnaLdXFTIogVSwTqfDUrdWWmKrRlKs8cVlBirlNhrwdqsiyyKp0AWV9JvCwRVDD2Kyp5R1gqZ6Y6iJhGiyVtQTBoJ7ColVBcXCqvlhGS5np5Q7iPJYS1Oa9RNNr9ZVdCbm5VlWziOIdajdldWPFlijvmvNVCGNJ3qJoypxLNpKQEZuAT5LH1vPk1bSFRcqDK+5vkOGxTKwsByzUCWUWVlp9M1oYnSW2ZH0K61oqvGGnqRkAY5T2NOUnkxz1xuWRdH9ntQJaQxuzwPew9rX84fmcPBY+0OJdxRVurlUZKaJzjdwbgeet8ZLHn7zSrJZAREQEREBERAREQEREBERAREQEREEXSlKJYZIzsexzfMELVKCXHGxx2loxDqdbnDzuFuq0uOPBJPH9WZxHa2S0l+F3uH2VMIl+ftOU/IVU8P1JXgd292fhLVijnWxe1+i5OuEgGU0TXcXsux34RH5rTI5Vtp7iFsXXUcymQyKiinUyKpV8RC+vRfxv7V9dVW3qmNZ2rGKm5sMz1bVEzVdW2toh0obWJUV1SL3VMZXDIggi9wQQRbbcbQsrqefCx3JSYZHBkZLXAPeRcNaTtuM1ETWFkWiFwK+3gomk9Jl29QqijmYXNkAje36Dzz3dWAC+LjsuodTSyhuItOxpsMROFxsCLCx4A3z2Lm3aketTftHinQaULdhWOo0oTvVdU0MzJDG9jmuaC52V8LAbF9hnbq68leUupj3iEmojbyjMTgGlzojkQ1wuL5XzyzFs7hR+6sMF+kKd9ZdYX1O7/P8yWw0mok0lRJCJMLGsLmzPjeGSOBaCy1+ac3bz0dnVaN9mZaGvdUNksefG1pbjAfmGvLxa7M9n91E9djYU26V3GhOlW5+yuvtUSRHZJHiHejP9nO8li0jqLybn89jWuF4cTsZxEZxucx1gQ7fZ9xwz17Q07qOuiMgwuimDZAdzXcxxvvGFxIPBZp6eSJfpTU6e3LRdTmyDsbILED7Ubz9pbKtK0LNgqo+p4fEeJGNp84yPtLdVVIIiKAREQEREBERAREQEREBERAREQFq2nI8NWDulhserFC/IcSJnfcW0qh1tj5kUn7OZn3ZLxG/YBIT4KYHK/bXQYqWKYDOKXCT+7KLfmaxcgooXSSMjYLve4NaDlmTbM9S/R2tWiPldJNBkC9vNLr2D2kOaTbdcBaDq77K5YZ45ZKiI4CTha15ucJAzNt5v4K6nTxhDHPqtRmLFBG4TRvDnsfI9+OMNddguCC7EBu3bwV81XpgOVlFNEXgxhowFwY7a4RhzeabOseos27Vv8AHq+3e656wLEdY28PJe2aBZvfIfFv9knpPlsIjczWmSauRcjJGWNHKOdI02HKRl2YjY65zZkABttntV1pChaY6cwsEc1NctLbNBwggMvbouyBHjktgboiIbnHi4rKzRsQ+gPG59Unp6mP9Mnd2fSgpmRGSSaSLE6TASOacWEEWcCRYFpsT+43tUeekaYo4g/DHGGtYy5dyZYAGvDtpdaw8DtxFbYymYNjGjg0LKAFTSPGPSy9/P60FuhcTg44wQW4THFi6ItkLttc87jfrVhFRTWa0MdhAbcFoGY22JAsDtt1+S2ipme22FmPbfnAEdW1YmSzHaxre3F29XC6m0Ra02mPcoi1opFN9R8a6dCzEWAIBIxYi04g1zXAXJyN2NzUmLQkgcXgMa5211zc7Nwy+i3yWxg9e1fCVEViPiJnfqnbol9rF43bL5W/4X0aF65CfP4lWpcvh4FdQ5xXu0YDtfIfG3wVPpXUijqH8pKxzn4Q0nG9twL2xYSL7VdzaUhb0pYm8XsHqVVy63UgBtUROIv0XFwuBe12A+iJWFRdjcTQSY8MjRvJiIcG37cNvFdCjeCAQbggEHrB2Fcal1/pLXD3OPU2N+edrDGG++y96P8AbBDE2OEMkDGNawOkYL2aLC+GS5NhuCiR2RFzSl9sFKbYiG3+sJGDxOEgeatKT2o0DyByrATkOc0XPZitdRiW7oqSn1rpX5CQX7LOt90lTWaXhP6xo43b6qBORYY6pjui9p4OBWZAREQEREBERAREQEREBQdN0vKwSs+sxwHYSMipy+EINMo58cbH7MTWuI6iRcjwOSylV1doGoiqriV/yVz3Pw/NiNmK5cHPw42jESdtru6slG0ZIZSGluZcRdpOwE2Ive+Q3FdIXGMdYXzlB1hUtPWRunMNzHIJDGA8dIg2yWDTurbMQMtTLGZHtjaG1MzA578mNawnCCbbLbVI2CSdrRcmw6zs81AqdYaaMXfPE0A2uZGDPqzO1aZpD2VucQTNO62zlAyW3AtsQqKq9m9SzZIx3e5SI8Mw8KB0OTXSjF/nmusL2aHPJHYGA38FBPtFo8gHvN9nMI8LPw2XM6vU6rH6jH2xui/4d7lEq9GzRgiSOa1vpQuLR9tB0uT2m04APJT59bWtFuu4cRZQf+pzjm2mxN6xM05ddhHcLmscmHovGe1uIbOogOyX2S17jmndle3u+KDeXe0qpd0WU4vsB5YO8nOsqw68Vrj+nwm/RMUWXUMTW+q1sPxbs7fRcGHjY5e9Zoo3yEAAy7jzXv8AN0d7ILKTWCqJ59RUNJN/0ri0dVthA4KBJK7a9znE5lwe5w42c4gKbR6u1RsG08pbfMWAFv5wCtIdRKo5gCI3uMT2s/8AWSg1iNl7YbP25sAa7xwgZoTewNjla0nNcOBJGa3iH2byO/SSxDgHyePOsrOD2dRDpTPPcYxvqSg5kLE23dTxi/E0Ossbmd4X3bWj09F1+LUikbtZLJ3pLfkAUuPQFIzZSxHvgyfnJTBxHAB+7nszN/Ag+qmw6Cmf0IXv/hNkcfIAhdwp8DP0bI4+4xjfQLK6qJ2k+aYOR0uoMzmC8NSHncTBGwcXPdfq3FWujtRtJNseXEZ3n5RMfCzL+d10QyLzjU4KlmiK6waaqFgAA5sHKvNt7pJXEuPaVaaPppYm2dO+V251hER4R2C+8ses+ZTl3dd/AIJIr527Jn+JxfmuvbdYalv02u7zW/CyhGV3UPT4rDUVLWEiRzGEZEOe1pHgUFw3XGcdKON3DE34lZma9fWgP2Xg+oC1oTsd0MT+4yR/va0j3rMzRk7+jTy8XhjB73X9yj0Noj16pz0myt+y0+hUuLW+kd+tw95rx8FqsWqVS7a2KPi9z/c0D1U6n1EP05gO5GP6y5R6G102mqeQgMmicTsAe254DairaHVGBha443uaQ4XdZuJpuDgaA3b2IoS2FERAREQV1fIXOwYcTcsVwCOBv6KhfqxC8/OQROzOeFo94zWyNbm7tJ+A+C8STNG058FI1ZurDMVgJom4sjFNK0AbjYOX2t1ekBjDaipcOUaQX8lMI3C5EnzjTa1tvathdWjc0njksL6x+4Ae9BVnRta3o1Ub/wCLAPWMheT/APoN2spZe66WP1xKc+SQ7XHwy9F4AePpO8ymirlqKj9Zo8O7Y5Inn8QaoclZGOnSVcXaIy4fgcfRbGHv+sfVehK/r9wTRpVXNQyCz3kdk8L7fjYB71Aj0Fo9x+bfROPUCxv4QfguiF7jtDTxCjTaOif04IncWNTRqkOhAwfNww264wz1ssrsbdrXDwNlcP1UpCb/ACdjT1suw+5ef9Jx/QkqY+7NIR5EkKdQphUr2KpWMmqsv0aqXg9sT/eW3USXVWr+jLE7izD+VynTGP5Uvoq1jZq5XA5tieO85vvsVlo9Wq4k4mwAbrl+XkRdNAVS+/Ku1WMWp056U0bP4cd/e8uU6HUpv0553cH8mPJllGmKJ0mVyMusjLzKiO0hFsxx36muDj5MuVukOptI03MLXnrfd583K1p9GxM6MbG8GgJpjnMb8XQjnk7kTwPN4apkWi6l3RpnDtlkYz3NDl0MMC+2UaY0iPVmpd0nQxD90Pe7wcbD3KbHqh9eaV3DC30F1taJqWvRaoUw6TC/+I5z/VWEGhYGdGKNvBjf7KxRQMbYgNgtwXrCF6RB8svqIgIiICIiAiIgxNb8fVRJYbklT7L5gQV/ydPk6sMCYEFf8nT5OrDAmBBX/J0+TqwwJgQV/wAnX3kFPwJgQQhAvQhUvCvuFBGES9iNZrJZBjDF7AX2y+oCIiA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pic>
        <p:nvPicPr>
          <p:cNvPr id="2049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463" y="3717925"/>
            <a:ext cx="2017712" cy="1295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670560" y="20638"/>
            <a:ext cx="8016240" cy="863282"/>
          </a:xfrm>
        </p:spPr>
        <p:txBody>
          <a:bodyPr/>
          <a:lstStyle/>
          <a:p>
            <a:r>
              <a:rPr lang="en-US" dirty="0" smtClean="0"/>
              <a:t>Hardware becomes obsolete</a:t>
            </a:r>
            <a:endParaRPr lang="en-US" dirty="0"/>
          </a:p>
        </p:txBody>
      </p:sp>
      <p:pic>
        <p:nvPicPr>
          <p:cNvPr id="8"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7568" y="1400478"/>
            <a:ext cx="2644932" cy="16779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253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t="55859" r="44912"/>
          <a:stretch/>
        </p:blipFill>
        <p:spPr bwMode="auto">
          <a:xfrm>
            <a:off x="6273800" y="883920"/>
            <a:ext cx="2870200" cy="18142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27660" y="339056"/>
            <a:ext cx="7886700" cy="1325563"/>
          </a:xfrm>
        </p:spPr>
        <p:txBody>
          <a:bodyPr anchor="ctr"/>
          <a:lstStyle/>
          <a:p>
            <a:r>
              <a:rPr lang="en-US" dirty="0" smtClean="0"/>
              <a:t>Digital data is fragile</a:t>
            </a:r>
            <a:endParaRPr lang="en-US" dirty="0"/>
          </a:p>
        </p:txBody>
      </p:sp>
      <p:sp>
        <p:nvSpPr>
          <p:cNvPr id="3" name="Content Placeholder 2"/>
          <p:cNvSpPr>
            <a:spLocks noGrp="1"/>
          </p:cNvSpPr>
          <p:nvPr>
            <p:ph idx="1"/>
          </p:nvPr>
        </p:nvSpPr>
        <p:spPr>
          <a:xfrm>
            <a:off x="461246" y="2095837"/>
            <a:ext cx="6130054" cy="3530262"/>
          </a:xfrm>
          <a:effectLst/>
        </p:spPr>
        <p:txBody>
          <a:bodyPr/>
          <a:lstStyle/>
          <a:p>
            <a:r>
              <a:rPr lang="en-US" sz="2800" dirty="0" smtClean="0"/>
              <a:t>Storage media deterioration</a:t>
            </a:r>
          </a:p>
          <a:p>
            <a:r>
              <a:rPr lang="en-US" sz="2800" dirty="0" smtClean="0"/>
              <a:t>Storage media obsolescence</a:t>
            </a:r>
          </a:p>
          <a:p>
            <a:r>
              <a:rPr lang="en-US" sz="2800" dirty="0" smtClean="0"/>
              <a:t>Software obsolescence</a:t>
            </a:r>
          </a:p>
          <a:p>
            <a:r>
              <a:rPr lang="en-US" sz="2800" dirty="0" smtClean="0"/>
              <a:t>Hardware obsolescence</a:t>
            </a:r>
          </a:p>
          <a:p>
            <a:r>
              <a:rPr lang="en-US" sz="2800" dirty="0" smtClean="0"/>
              <a:t>Poor documentation</a:t>
            </a:r>
            <a:endParaRPr lang="en-US" sz="2800" b="1" dirty="0" smtClean="0"/>
          </a:p>
          <a:p>
            <a:endParaRPr lang="en-US" dirty="0" smtClean="0"/>
          </a:p>
          <a:p>
            <a:endParaRPr lang="en-US" dirty="0" smtClean="0"/>
          </a:p>
        </p:txBody>
      </p:sp>
      <p:pic>
        <p:nvPicPr>
          <p:cNvPr id="8" name="Picture 19" descr="BitRot 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2529515"/>
            <a:ext cx="1144588" cy="1217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8"/>
          <p:cNvGrpSpPr>
            <a:grpSpLocks/>
          </p:cNvGrpSpPr>
          <p:nvPr/>
        </p:nvGrpSpPr>
        <p:grpSpPr bwMode="auto">
          <a:xfrm>
            <a:off x="7667272" y="4001057"/>
            <a:ext cx="1393032" cy="1225277"/>
            <a:chOff x="2109" y="119"/>
            <a:chExt cx="555" cy="471"/>
          </a:xfrm>
        </p:grpSpPr>
        <p:pic>
          <p:nvPicPr>
            <p:cNvPr id="9" name="Picture 9" descr="5-inch floppy disk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4" y="119"/>
              <a:ext cx="450" cy="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2109" y="436"/>
              <a:ext cx="555"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000">
                  <a:solidFill>
                    <a:srgbClr val="000000"/>
                  </a:solidFill>
                  <a:latin typeface="Times New Roman" pitchFamily="18" charset="0"/>
                </a:rPr>
                <a:t> 5.25" Floppy</a:t>
              </a:r>
            </a:p>
          </p:txBody>
        </p:sp>
      </p:grpSp>
      <p:pic>
        <p:nvPicPr>
          <p:cNvPr id="1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523" y="2529515"/>
            <a:ext cx="1015374" cy="13527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7617" y="4286485"/>
            <a:ext cx="1653903" cy="1049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 name="Picture 16"/>
          <p:cNvPicPr>
            <a:picLocks noChangeAspect="1" noChangeArrowheads="1"/>
          </p:cNvPicPr>
          <p:nvPr/>
        </p:nvPicPr>
        <p:blipFill rotWithShape="1">
          <a:blip r:embed="rId9">
            <a:extLst>
              <a:ext uri="{28A0092B-C50C-407E-A947-70E740481C1C}">
                <a14:useLocalDpi xmlns:a14="http://schemas.microsoft.com/office/drawing/2010/main" val="0"/>
              </a:ext>
            </a:extLst>
          </a:blip>
          <a:srcRect b="37816"/>
          <a:stretch/>
        </p:blipFill>
        <p:spPr bwMode="auto">
          <a:xfrm>
            <a:off x="6097588" y="5494338"/>
            <a:ext cx="2722562" cy="954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463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 What is Geodata?</a:t>
            </a:r>
            <a:endParaRPr lang="sl-SI" dirty="0"/>
          </a:p>
        </p:txBody>
      </p:sp>
      <p:sp>
        <p:nvSpPr>
          <p:cNvPr id="6" name="Text Placeholder 5"/>
          <p:cNvSpPr>
            <a:spLocks noGrp="1"/>
          </p:cNvSpPr>
          <p:nvPr>
            <p:ph type="body" idx="1"/>
          </p:nvPr>
        </p:nvSpPr>
        <p:spPr/>
        <p:txBody>
          <a:bodyPr/>
          <a:lstStyle/>
          <a:p>
            <a:endParaRPr lang="sl-SI"/>
          </a:p>
        </p:txBody>
      </p:sp>
    </p:spTree>
    <p:extLst>
      <p:ext uri="{BB962C8B-B14F-4D97-AF65-F5344CB8AC3E}">
        <p14:creationId xmlns:p14="http://schemas.microsoft.com/office/powerpoint/2010/main" val="635170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arh_Natura 200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Geoarh_Natura 2000</Template>
  <TotalTime>1271</TotalTime>
  <Words>865</Words>
  <Application>Microsoft Office PowerPoint</Application>
  <PresentationFormat>On-screen Show (4:3)</PresentationFormat>
  <Paragraphs>313</Paragraphs>
  <Slides>27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Arial</vt:lpstr>
      <vt:lpstr>Arial Narrow</vt:lpstr>
      <vt:lpstr>Calibri</vt:lpstr>
      <vt:lpstr>Calibri Light</vt:lpstr>
      <vt:lpstr>Times New Roman</vt:lpstr>
      <vt:lpstr>Verdana</vt:lpstr>
      <vt:lpstr>Geoarh_Natura 2000</vt:lpstr>
      <vt:lpstr>Long term preservation formats for Geodata</vt:lpstr>
      <vt:lpstr>PowerPoint Presentation</vt:lpstr>
      <vt:lpstr>"Digital information lasts forever - or five years, whichever comes first."</vt:lpstr>
      <vt:lpstr>What can happen…</vt:lpstr>
      <vt:lpstr>What you might need to do…</vt:lpstr>
      <vt:lpstr>Software becomes obsolete</vt:lpstr>
      <vt:lpstr>Hardware becomes obsolete</vt:lpstr>
      <vt:lpstr>Digital data is fragile</vt:lpstr>
      <vt:lpstr>So What is Geodata?</vt:lpstr>
      <vt:lpstr>Representing reality</vt:lpstr>
      <vt:lpstr>Rasters</vt:lpstr>
      <vt:lpstr>Vectors</vt:lpstr>
      <vt:lpstr>Let’s complicate it a bit… Complex vector systems</vt:lpstr>
      <vt:lpstr>Geographic Database Formats</vt:lpstr>
      <vt:lpstr>What is Long term preservation?</vt:lpstr>
      <vt:lpstr>Format  evaluation method for  Geodata long term preservation formats: </vt:lpstr>
      <vt:lpstr>GML</vt:lpstr>
      <vt:lpstr>Openness </vt:lpstr>
      <vt:lpstr>Adoption</vt:lpstr>
      <vt:lpstr>Complexity</vt:lpstr>
      <vt:lpstr>Self-documentation</vt:lpstr>
      <vt:lpstr>Robustness</vt:lpstr>
      <vt:lpstr>Dependencies</vt:lpstr>
      <vt:lpstr>Conclusion (1)</vt:lpstr>
      <vt:lpstr>What next?</vt:lpstr>
      <vt:lpstr>Resources:</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term preservation formats for Geodata</dc:title>
  <dc:creator>Gregor Završnik</dc:creator>
  <cp:lastModifiedBy>Gregor Završnik</cp:lastModifiedBy>
  <cp:revision>33</cp:revision>
  <dcterms:created xsi:type="dcterms:W3CDTF">2019-05-03T21:50:53Z</dcterms:created>
  <dcterms:modified xsi:type="dcterms:W3CDTF">2019-05-06T08:18:03Z</dcterms:modified>
</cp:coreProperties>
</file>