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82" r:id="rId3"/>
    <p:sldId id="281" r:id="rId4"/>
    <p:sldId id="276" r:id="rId5"/>
    <p:sldId id="284" r:id="rId6"/>
    <p:sldId id="277" r:id="rId7"/>
    <p:sldId id="267" r:id="rId8"/>
    <p:sldId id="272" r:id="rId9"/>
    <p:sldId id="283" r:id="rId10"/>
    <p:sldId id="270" r:id="rId11"/>
    <p:sldId id="285" r:id="rId12"/>
    <p:sldId id="274" r:id="rId13"/>
    <p:sldId id="287" r:id="rId14"/>
    <p:sldId id="271" r:id="rId15"/>
    <p:sldId id="286" r:id="rId16"/>
    <p:sldId id="263"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64212" autoAdjust="0"/>
  </p:normalViewPr>
  <p:slideViewPr>
    <p:cSldViewPr snapToGrid="0">
      <p:cViewPr varScale="1">
        <p:scale>
          <a:sx n="75" d="100"/>
          <a:sy n="75" d="100"/>
        </p:scale>
        <p:origin x="192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CADA924-5E12-468F-895E-44E530C6D481}" type="datetimeFigureOut">
              <a:rPr lang="en-US" smtClean="0"/>
              <a:t>4/23/2019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97D47EE-8E75-404C-B557-DF3C7CD6AFEF}" type="slidenum">
              <a:rPr lang="en-US" smtClean="0"/>
              <a:t>‹#›</a:t>
            </a:fld>
            <a:endParaRPr lang="en-US" dirty="0"/>
          </a:p>
        </p:txBody>
      </p:sp>
    </p:spTree>
    <p:extLst>
      <p:ext uri="{BB962C8B-B14F-4D97-AF65-F5344CB8AC3E}">
        <p14:creationId xmlns:p14="http://schemas.microsoft.com/office/powerpoint/2010/main" val="2285122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smtClean="0">
                <a:solidFill>
                  <a:schemeClr val="tx1"/>
                </a:solidFill>
                <a:effectLst/>
                <a:latin typeface="+mn-lt"/>
                <a:ea typeface="+mn-ea"/>
                <a:cs typeface="+mn-cs"/>
              </a:rPr>
              <a:t>Hello,</a:t>
            </a:r>
            <a:r>
              <a:rPr lang="en-US" sz="1200" b="0" i="0" kern="1200" baseline="0" dirty="0" smtClean="0">
                <a:solidFill>
                  <a:schemeClr val="tx1"/>
                </a:solidFill>
                <a:effectLst/>
                <a:latin typeface="+mn-lt"/>
                <a:ea typeface="+mn-ea"/>
                <a:cs typeface="+mn-cs"/>
              </a:rPr>
              <a:t> my name is Rebeccah Baker and I am an archivist within the Electronic Records Division at the National Archives located in College Park, Maryland, USA.</a:t>
            </a:r>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endParaRPr lang="en-US" sz="1200" b="1" i="0" kern="1200" dirty="0" smtClean="0">
              <a:solidFill>
                <a:schemeClr val="tx1"/>
              </a:solidFill>
              <a:effectLst/>
              <a:latin typeface="+mn-lt"/>
              <a:ea typeface="+mn-ea"/>
              <a:cs typeface="+mn-cs"/>
            </a:endParaRPr>
          </a:p>
          <a:p>
            <a:pPr rtl="0" fontAlgn="base"/>
            <a:r>
              <a:rPr lang="en-US" sz="1200" b="0" i="0" kern="1200" dirty="0" smtClean="0">
                <a:solidFill>
                  <a:schemeClr val="tx1"/>
                </a:solidFill>
                <a:effectLst/>
                <a:latin typeface="+mn-lt"/>
                <a:ea typeface="+mn-ea"/>
                <a:cs typeface="+mn-cs"/>
              </a:rPr>
              <a:t>The National</a:t>
            </a:r>
            <a:r>
              <a:rPr lang="en-US" sz="1200" b="0" i="0" kern="1200" baseline="0" dirty="0" smtClean="0">
                <a:solidFill>
                  <a:schemeClr val="tx1"/>
                </a:solidFill>
                <a:effectLst/>
                <a:latin typeface="+mn-lt"/>
                <a:ea typeface="+mn-ea"/>
                <a:cs typeface="+mn-cs"/>
              </a:rPr>
              <a:t> Archives:</a:t>
            </a:r>
          </a:p>
          <a:p>
            <a:pPr marL="171450" indent="-171450" rtl="0" fontAlgn="base">
              <a:buFont typeface="Arial" panose="020B0604020202020204" pitchFamily="34" charset="0"/>
              <a:buChar char="•"/>
            </a:pPr>
            <a:r>
              <a:rPr lang="en-US" sz="1200" b="0" i="0" kern="1200" dirty="0" smtClean="0">
                <a:solidFill>
                  <a:schemeClr val="tx1"/>
                </a:solidFill>
                <a:effectLst/>
                <a:latin typeface="+mn-lt"/>
                <a:ea typeface="+mn-ea"/>
                <a:cs typeface="+mn-cs"/>
              </a:rPr>
              <a:t>Provides direction, guidance, and assistance to all Federal agencies in managing their records throughout their lifecycle. </a:t>
            </a:r>
          </a:p>
          <a:p>
            <a:pPr marL="171450" indent="-171450" rtl="0" fontAlgn="base">
              <a:buFont typeface="Arial" panose="020B0604020202020204" pitchFamily="34" charset="0"/>
              <a:buChar char="•"/>
            </a:pPr>
            <a:r>
              <a:rPr lang="en-US" sz="1200" b="0" i="0" kern="1200" dirty="0" smtClean="0">
                <a:solidFill>
                  <a:schemeClr val="tx1"/>
                </a:solidFill>
                <a:effectLst/>
                <a:latin typeface="+mn-lt"/>
                <a:ea typeface="+mn-ea"/>
                <a:cs typeface="+mn-cs"/>
              </a:rPr>
              <a:t>Preserves electronic records with “enduring” value in non-proprietary formats</a:t>
            </a:r>
          </a:p>
          <a:p>
            <a:pPr marL="171450" indent="-171450" rtl="0" fontAlgn="base">
              <a:buFont typeface="Arial" panose="020B0604020202020204" pitchFamily="34" charset="0"/>
              <a:buChar char="•"/>
            </a:pPr>
            <a:r>
              <a:rPr lang="en-US" sz="1200" b="0" i="0" kern="1200" dirty="0" smtClean="0">
                <a:solidFill>
                  <a:schemeClr val="tx1"/>
                </a:solidFill>
                <a:effectLst/>
                <a:latin typeface="+mn-lt"/>
                <a:ea typeface="+mn-ea"/>
                <a:cs typeface="+mn-cs"/>
              </a:rPr>
              <a:t>Provides access to these records</a:t>
            </a:r>
          </a:p>
          <a:p>
            <a:pPr rtl="0" fontAlgn="base"/>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I will discuss how the Electronic</a:t>
            </a:r>
            <a:r>
              <a:rPr lang="en-US" sz="1200" b="1" i="0" kern="1200" baseline="0" dirty="0" smtClean="0">
                <a:solidFill>
                  <a:schemeClr val="tx1"/>
                </a:solidFill>
                <a:effectLst/>
                <a:latin typeface="+mn-lt"/>
                <a:ea typeface="+mn-ea"/>
                <a:cs typeface="+mn-cs"/>
              </a:rPr>
              <a:t> Records Division at the National Archives processes </a:t>
            </a:r>
            <a:r>
              <a:rPr lang="en-US" sz="1200" b="1" i="0" kern="1200" dirty="0" smtClean="0">
                <a:solidFill>
                  <a:schemeClr val="tx1"/>
                </a:solidFill>
                <a:effectLst/>
                <a:latin typeface="+mn-lt"/>
                <a:ea typeface="+mn-ea"/>
                <a:cs typeface="+mn-cs"/>
              </a:rPr>
              <a:t>and preserves</a:t>
            </a:r>
            <a:r>
              <a:rPr lang="en-US" sz="1200" b="1" i="0" kern="1200" baseline="0" dirty="0" smtClean="0">
                <a:solidFill>
                  <a:schemeClr val="tx1"/>
                </a:solidFill>
                <a:effectLst/>
                <a:latin typeface="+mn-lt"/>
                <a:ea typeface="+mn-ea"/>
                <a:cs typeface="+mn-cs"/>
              </a:rPr>
              <a:t> federal archival </a:t>
            </a:r>
            <a:r>
              <a:rPr lang="en-US" sz="1200" b="1" i="0" kern="1200" baseline="0" dirty="0" err="1" smtClean="0">
                <a:solidFill>
                  <a:schemeClr val="tx1"/>
                </a:solidFill>
                <a:effectLst/>
                <a:latin typeface="+mn-lt"/>
                <a:ea typeface="+mn-ea"/>
                <a:cs typeface="+mn-cs"/>
              </a:rPr>
              <a:t>geodata</a:t>
            </a:r>
            <a:r>
              <a:rPr lang="en-US" sz="1200" b="1" i="0" kern="1200" baseline="0" dirty="0" smtClean="0">
                <a:solidFill>
                  <a:schemeClr val="tx1"/>
                </a:solidFill>
                <a:effectLst/>
                <a:latin typeface="+mn-lt"/>
                <a:ea typeface="+mn-ea"/>
                <a:cs typeface="+mn-cs"/>
              </a:rPr>
              <a:t>.</a:t>
            </a:r>
            <a:endParaRPr lang="en-US" sz="1200" b="1"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A805986-7F73-491E-8BC2-04953AFAB453}"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99667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processing</a:t>
            </a:r>
            <a:r>
              <a:rPr lang="en-US" baseline="0" dirty="0" smtClean="0"/>
              <a:t> is complete, RDE moves on to preservation where the records are sent to NARA’s digital repository ERA.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97D47EE-8E75-404C-B557-DF3C7CD6AFEF}" type="slidenum">
              <a:rPr lang="en-US" smtClean="0"/>
              <a:t>10</a:t>
            </a:fld>
            <a:endParaRPr lang="en-US" dirty="0"/>
          </a:p>
        </p:txBody>
      </p:sp>
    </p:spTree>
    <p:extLst>
      <p:ext uri="{BB962C8B-B14F-4D97-AF65-F5344CB8AC3E}">
        <p14:creationId xmlns:p14="http://schemas.microsoft.com/office/powerpoint/2010/main" val="1388019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records have been successfully ingested into the repository RDE creates descriptions for the series and file units within the accession.</a:t>
            </a:r>
          </a:p>
          <a:p>
            <a:r>
              <a:rPr lang="en-US" baseline="0" dirty="0" smtClean="0"/>
              <a:t>The National Archives Catalog provides public access to descriptions about NARA’s holdings.</a:t>
            </a:r>
          </a:p>
          <a:p>
            <a:r>
              <a:rPr lang="en-US" baseline="0" dirty="0" smtClean="0"/>
              <a:t>RDE Reference staff often provide information about the records by interpreting the documentation and metadata maintained in NARA systems.</a:t>
            </a:r>
          </a:p>
          <a:p>
            <a:pPr marL="0" lvl="2" defTabSz="931774">
              <a:defRPr/>
            </a:pPr>
            <a:r>
              <a:rPr lang="en-US" dirty="0" smtClean="0"/>
              <a:t>Unless records are available online, researchers can only access electronic records by obtaining reproductions of them.</a:t>
            </a:r>
          </a:p>
          <a:p>
            <a:endParaRPr lang="en-US" dirty="0"/>
          </a:p>
        </p:txBody>
      </p:sp>
      <p:sp>
        <p:nvSpPr>
          <p:cNvPr id="4" name="Slide Number Placeholder 3"/>
          <p:cNvSpPr>
            <a:spLocks noGrp="1"/>
          </p:cNvSpPr>
          <p:nvPr>
            <p:ph type="sldNum" sz="quarter" idx="10"/>
          </p:nvPr>
        </p:nvSpPr>
        <p:spPr/>
        <p:txBody>
          <a:bodyPr/>
          <a:lstStyle/>
          <a:p>
            <a:fld id="{B97D47EE-8E75-404C-B557-DF3C7CD6AFEF}" type="slidenum">
              <a:rPr lang="en-US" smtClean="0"/>
              <a:t>11</a:t>
            </a:fld>
            <a:endParaRPr lang="en-US" dirty="0"/>
          </a:p>
        </p:txBody>
      </p:sp>
    </p:spTree>
    <p:extLst>
      <p:ext uri="{BB962C8B-B14F-4D97-AF65-F5344CB8AC3E}">
        <p14:creationId xmlns:p14="http://schemas.microsoft.com/office/powerpoint/2010/main" val="1281576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Oregon and Washington Wilderness Areas Characteristics Data Files</a:t>
            </a:r>
          </a:p>
          <a:p>
            <a:r>
              <a:rPr lang="en-US" dirty="0" smtClean="0"/>
              <a:t>https://catalog.archives.gov/id/6158833</a:t>
            </a:r>
          </a:p>
          <a:p>
            <a:r>
              <a:rPr lang="en-US" dirty="0" smtClean="0"/>
              <a:t/>
            </a:r>
            <a:br>
              <a:rPr lang="en-US" dirty="0" smtClean="0"/>
            </a:br>
            <a:r>
              <a:rPr lang="en-US" dirty="0" smtClean="0"/>
              <a:t>This is an example of a National Archives Catalog entry belonging</a:t>
            </a:r>
            <a:r>
              <a:rPr lang="en-US" baseline="0" dirty="0" smtClean="0"/>
              <a:t> to a</a:t>
            </a:r>
            <a:r>
              <a:rPr lang="en-US" dirty="0" smtClean="0"/>
              <a:t> geospatial</a:t>
            </a:r>
            <a:r>
              <a:rPr lang="en-US" baseline="0" dirty="0" smtClean="0"/>
              <a:t> accession</a:t>
            </a:r>
            <a:br>
              <a:rPr lang="en-US" baseline="0" dirty="0" smtClean="0"/>
            </a:br>
            <a:r>
              <a:rPr lang="en-US" baseline="0" dirty="0" smtClean="0"/>
              <a:t>from the Bureau of Land Management that is being retained by the National Archives. </a:t>
            </a:r>
          </a:p>
          <a:p>
            <a:r>
              <a:rPr lang="en-US" baseline="0" dirty="0" smtClean="0"/>
              <a:t>The accession contains three ERSI Shapefiles, 19 Shapefile component files including </a:t>
            </a:r>
            <a:br>
              <a:rPr lang="en-US" baseline="0" dirty="0" smtClean="0"/>
            </a:br>
            <a:r>
              <a:rPr lang="en-US" baseline="0" dirty="0" smtClean="0"/>
              <a:t>the attribute data file, and 6 electronic documentation files. Recently I assisted our Reference Branch in developing a procedure for uploading geospatial records to the Catalog. Currently records are available for download in a ZIP container which contains a NARA developed read me file which describes the records and explains how each of the component files are related.</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Other example</a:t>
            </a:r>
            <a:r>
              <a:rPr lang="en-US" baseline="0" dirty="0" smtClean="0"/>
              <a:t> - </a:t>
            </a:r>
            <a:r>
              <a:rPr lang="en-US" sz="1200" b="1" i="0" kern="1200" dirty="0" smtClean="0">
                <a:solidFill>
                  <a:schemeClr val="tx1"/>
                </a:solidFill>
                <a:effectLst/>
                <a:latin typeface="+mn-lt"/>
                <a:ea typeface="+mn-ea"/>
                <a:cs typeface="+mn-cs"/>
              </a:rPr>
              <a:t>National Wildlife Refuge System Geospatial Data Files</a:t>
            </a:r>
          </a:p>
          <a:p>
            <a:r>
              <a:rPr lang="en-US" dirty="0" smtClean="0"/>
              <a:t>https://catalog.archives.gov/id/1257471 </a:t>
            </a:r>
            <a:endParaRPr lang="en-US" dirty="0"/>
          </a:p>
        </p:txBody>
      </p:sp>
      <p:sp>
        <p:nvSpPr>
          <p:cNvPr id="4" name="Slide Number Placeholder 3"/>
          <p:cNvSpPr>
            <a:spLocks noGrp="1"/>
          </p:cNvSpPr>
          <p:nvPr>
            <p:ph type="sldNum" sz="quarter" idx="10"/>
          </p:nvPr>
        </p:nvSpPr>
        <p:spPr/>
        <p:txBody>
          <a:bodyPr/>
          <a:lstStyle/>
          <a:p>
            <a:fld id="{B97D47EE-8E75-404C-B557-DF3C7CD6AFEF}" type="slidenum">
              <a:rPr lang="en-US" smtClean="0"/>
              <a:t>12</a:t>
            </a:fld>
            <a:endParaRPr lang="en-US" dirty="0"/>
          </a:p>
        </p:txBody>
      </p:sp>
    </p:spTree>
    <p:extLst>
      <p:ext uri="{BB962C8B-B14F-4D97-AF65-F5344CB8AC3E}">
        <p14:creationId xmlns:p14="http://schemas.microsoft.com/office/powerpoint/2010/main" val="3191568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RDE has greatly</a:t>
            </a:r>
            <a:r>
              <a:rPr lang="en-US" baseline="0" dirty="0" smtClean="0"/>
              <a:t> expanded our NARA processes geospatial records and many of the material covered in the previous slides has only come into practice in the last few years. There is room for </a:t>
            </a:r>
            <a:r>
              <a:rPr lang="en-US" baseline="0" smtClean="0"/>
              <a:t>continued improvement.</a:t>
            </a:r>
            <a:endParaRPr lang="en-US" dirty="0" smtClean="0"/>
          </a:p>
          <a:p>
            <a:endParaRPr lang="en-US" dirty="0" smtClean="0"/>
          </a:p>
          <a:p>
            <a:r>
              <a:rPr lang="en-US" dirty="0" smtClean="0"/>
              <a:t>The</a:t>
            </a:r>
            <a:r>
              <a:rPr lang="en-US" baseline="0" dirty="0" smtClean="0"/>
              <a:t> </a:t>
            </a:r>
            <a:r>
              <a:rPr lang="en-US" baseline="0" dirty="0" smtClean="0"/>
              <a:t>Global Mapper verification capabilities are limited, for example this software is not able to confirm that all points and lines in a Shapefile are connected. We do not currently have the capability of viewing LIDAR data. Global Mapper has limited conversion capabilities, for example this software does not support the conversion of ESRI </a:t>
            </a:r>
            <a:r>
              <a:rPr lang="en-US" baseline="0" dirty="0" err="1" smtClean="0"/>
              <a:t>Shapefiles</a:t>
            </a:r>
            <a:r>
              <a:rPr lang="en-US" baseline="0" dirty="0" smtClean="0"/>
              <a:t> into GML format.</a:t>
            </a:r>
          </a:p>
          <a:p>
            <a:endParaRPr lang="en-US" baseline="0" dirty="0" smtClean="0"/>
          </a:p>
          <a:p>
            <a:r>
              <a:rPr lang="en-US" baseline="0" dirty="0" smtClean="0"/>
              <a:t>Many of the geospatial accessions NARA receives have an immense volume of records (National Atlas contains over 1 Million files/ 57GB and Disaster Planning Atlas contains ~550,00 files / 784 GB). RDE has stored these records on a server until the files can be ingested in NARA’s new cloud based repository ERA 2.0.</a:t>
            </a:r>
          </a:p>
        </p:txBody>
      </p:sp>
      <p:sp>
        <p:nvSpPr>
          <p:cNvPr id="4" name="Slide Number Placeholder 3"/>
          <p:cNvSpPr>
            <a:spLocks noGrp="1"/>
          </p:cNvSpPr>
          <p:nvPr>
            <p:ph type="sldNum" sz="quarter" idx="10"/>
          </p:nvPr>
        </p:nvSpPr>
        <p:spPr/>
        <p:txBody>
          <a:bodyPr/>
          <a:lstStyle/>
          <a:p>
            <a:fld id="{B97D47EE-8E75-404C-B557-DF3C7CD6AFEF}" type="slidenum">
              <a:rPr lang="en-US" smtClean="0"/>
              <a:t>13</a:t>
            </a:fld>
            <a:endParaRPr lang="en-US" dirty="0"/>
          </a:p>
        </p:txBody>
      </p:sp>
    </p:spTree>
    <p:extLst>
      <p:ext uri="{BB962C8B-B14F-4D97-AF65-F5344CB8AC3E}">
        <p14:creationId xmlns:p14="http://schemas.microsoft.com/office/powerpoint/2010/main" val="4259453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During calendar</a:t>
            </a:r>
            <a:r>
              <a:rPr lang="en-US" baseline="0" dirty="0" smtClean="0"/>
              <a:t> year 2018, a subgroup within RDE performed a 12 month evaluation of FME Desktop. During the evaluation the subgroup identified numerous ways that this software could improve RDE processing capabilities for geospatial, design, web, and structured data records. The group submitted a recommendation to acquire the product for the division and are currently awaiting funding to procure it.</a:t>
            </a:r>
            <a:endParaRPr lang="en-US" dirty="0"/>
          </a:p>
        </p:txBody>
      </p:sp>
      <p:sp>
        <p:nvSpPr>
          <p:cNvPr id="4" name="Slide Number Placeholder 3"/>
          <p:cNvSpPr>
            <a:spLocks noGrp="1"/>
          </p:cNvSpPr>
          <p:nvPr>
            <p:ph type="sldNum" sz="quarter" idx="10"/>
          </p:nvPr>
        </p:nvSpPr>
        <p:spPr/>
        <p:txBody>
          <a:bodyPr/>
          <a:lstStyle/>
          <a:p>
            <a:fld id="{B97D47EE-8E75-404C-B557-DF3C7CD6AFEF}" type="slidenum">
              <a:rPr lang="en-US" smtClean="0"/>
              <a:t>14</a:t>
            </a:fld>
            <a:endParaRPr lang="en-US" dirty="0"/>
          </a:p>
        </p:txBody>
      </p:sp>
    </p:spTree>
    <p:extLst>
      <p:ext uri="{BB962C8B-B14F-4D97-AF65-F5344CB8AC3E}">
        <p14:creationId xmlns:p14="http://schemas.microsoft.com/office/powerpoint/2010/main" val="1197297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ERA</a:t>
            </a:r>
            <a:r>
              <a:rPr lang="en-US" baseline="0" dirty="0" smtClean="0"/>
              <a:t> 2.0 is a cloud based repository that allows the National Archives to upload, process, and discover electronic records at scale. ERA 2.0 can handle large accessions as well as </a:t>
            </a:r>
            <a:r>
              <a:rPr lang="en-US" baseline="0" smtClean="0"/>
              <a:t>zip container files.</a:t>
            </a:r>
            <a:endParaRPr lang="en-US" dirty="0"/>
          </a:p>
        </p:txBody>
      </p:sp>
      <p:sp>
        <p:nvSpPr>
          <p:cNvPr id="4" name="Slide Number Placeholder 3"/>
          <p:cNvSpPr>
            <a:spLocks noGrp="1"/>
          </p:cNvSpPr>
          <p:nvPr>
            <p:ph type="sldNum" sz="quarter" idx="10"/>
          </p:nvPr>
        </p:nvSpPr>
        <p:spPr/>
        <p:txBody>
          <a:bodyPr/>
          <a:lstStyle/>
          <a:p>
            <a:fld id="{B97D47EE-8E75-404C-B557-DF3C7CD6AFEF}" type="slidenum">
              <a:rPr lang="en-US" smtClean="0"/>
              <a:t>15</a:t>
            </a:fld>
            <a:endParaRPr lang="en-US" dirty="0"/>
          </a:p>
        </p:txBody>
      </p:sp>
    </p:spTree>
    <p:extLst>
      <p:ext uri="{BB962C8B-B14F-4D97-AF65-F5344CB8AC3E}">
        <p14:creationId xmlns:p14="http://schemas.microsoft.com/office/powerpoint/2010/main" val="855166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7D47EE-8E75-404C-B557-DF3C7CD6AFEF}" type="slidenum">
              <a:rPr lang="en-US" smtClean="0"/>
              <a:t>16</a:t>
            </a:fld>
            <a:endParaRPr lang="en-US" dirty="0"/>
          </a:p>
        </p:txBody>
      </p:sp>
    </p:spTree>
    <p:extLst>
      <p:ext uri="{BB962C8B-B14F-4D97-AF65-F5344CB8AC3E}">
        <p14:creationId xmlns:p14="http://schemas.microsoft.com/office/powerpoint/2010/main" val="1051875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t>Electronic Records Division (RDE for short) accessions, processes, preserves, describes and provides access to permanent Federal electronic agency records (born digital records) </a:t>
            </a:r>
            <a:r>
              <a:rPr lang="en-US" dirty="0" smtClean="0"/>
              <a:t/>
            </a:r>
            <a:br>
              <a:rPr lang="en-US" dirty="0" smtClean="0"/>
            </a:br>
            <a:endParaRPr lang="en-US" dirty="0"/>
          </a:p>
          <a:p>
            <a:pPr marL="174708" indent="-174708">
              <a:buFont typeface="Arial" panose="020B0604020202020204" pitchFamily="34" charset="0"/>
              <a:buChar char="•"/>
            </a:pPr>
            <a:r>
              <a:rPr lang="en-US" dirty="0"/>
              <a:t>The Program dates back to the 1960’s, however, some of the records date to the World War II era and cover time periods as far back as the 1800s</a:t>
            </a:r>
            <a:r>
              <a:rPr lang="en-US" dirty="0" smtClean="0"/>
              <a:t>.</a:t>
            </a:r>
            <a:br>
              <a:rPr lang="en-US" dirty="0" smtClean="0"/>
            </a:br>
            <a:endParaRPr lang="en-US" dirty="0"/>
          </a:p>
          <a:p>
            <a:pPr marL="174708" indent="-174708">
              <a:buFont typeface="Arial" panose="020B0604020202020204" pitchFamily="34" charset="0"/>
              <a:buChar char="•"/>
            </a:pPr>
            <a:r>
              <a:rPr lang="en-US" dirty="0"/>
              <a:t>Subject areas represented in the holdings include agriculture, social and economic data, and military and environmental data</a:t>
            </a:r>
            <a:r>
              <a:rPr lang="en-US" dirty="0" smtClean="0"/>
              <a:t>.</a:t>
            </a:r>
            <a:br>
              <a:rPr lang="en-US" dirty="0" smtClean="0"/>
            </a:br>
            <a:endParaRPr lang="en-US" dirty="0"/>
          </a:p>
          <a:p>
            <a:pPr marL="174708" indent="-174708">
              <a:buFont typeface="Arial" panose="020B0604020202020204" pitchFamily="34" charset="0"/>
              <a:buChar char="•"/>
            </a:pPr>
            <a:r>
              <a:rPr lang="en-US" dirty="0"/>
              <a:t>The holdings include various record types including textual records, such as electronic telegrams, email, word processing documents, digital images, geospatial records, web records and raw data</a:t>
            </a:r>
            <a:r>
              <a:rPr lang="en-US" dirty="0" smtClean="0"/>
              <a:t>.</a:t>
            </a:r>
            <a:br>
              <a:rPr lang="en-US" dirty="0" smtClean="0"/>
            </a:br>
            <a:endParaRPr lang="en-US" dirty="0"/>
          </a:p>
          <a:p>
            <a:pPr marL="174708" indent="-174708">
              <a:buFont typeface="Arial" panose="020B0604020202020204" pitchFamily="34" charset="0"/>
              <a:buChar char="•"/>
            </a:pPr>
            <a:r>
              <a:rPr lang="en-US" dirty="0"/>
              <a:t>RDE has </a:t>
            </a:r>
            <a:r>
              <a:rPr lang="en-US" dirty="0" smtClean="0"/>
              <a:t>three </a:t>
            </a:r>
            <a:r>
              <a:rPr lang="en-US" dirty="0"/>
              <a:t>branches: A Processing </a:t>
            </a:r>
            <a:r>
              <a:rPr lang="en-US" dirty="0" smtClean="0"/>
              <a:t>Branch,</a:t>
            </a:r>
            <a:r>
              <a:rPr lang="en-US" baseline="0" dirty="0" smtClean="0"/>
              <a:t> a </a:t>
            </a:r>
            <a:r>
              <a:rPr lang="en-US" dirty="0" smtClean="0"/>
              <a:t>Reference Branch,</a:t>
            </a:r>
            <a:r>
              <a:rPr lang="en-US" baseline="0" dirty="0" smtClean="0"/>
              <a:t> and a</a:t>
            </a:r>
            <a:r>
              <a:rPr lang="en-US" dirty="0" smtClean="0"/>
              <a:t> Digital Preservation Services Branch</a:t>
            </a:r>
            <a:br>
              <a:rPr lang="en-US" dirty="0" smtClean="0"/>
            </a:br>
            <a:endParaRPr lang="en-US" dirty="0"/>
          </a:p>
          <a:p>
            <a:pPr marL="174708" indent="-174708" defTabSz="931774">
              <a:buFont typeface="Arial" panose="020B0604020202020204" pitchFamily="34" charset="0"/>
              <a:buChar char="•"/>
              <a:defRPr/>
            </a:pPr>
            <a:r>
              <a:rPr lang="en-US" dirty="0"/>
              <a:t>Currently, NARA has legal custody of approximately </a:t>
            </a:r>
            <a:r>
              <a:rPr lang="en-US" dirty="0" smtClean="0"/>
              <a:t>800 Terabytes </a:t>
            </a:r>
            <a:r>
              <a:rPr lang="en-US" dirty="0"/>
              <a:t>and </a:t>
            </a:r>
            <a:r>
              <a:rPr lang="en-US" dirty="0" smtClean="0"/>
              <a:t>10 </a:t>
            </a:r>
            <a:r>
              <a:rPr lang="en-US" dirty="0"/>
              <a:t>million </a:t>
            </a:r>
            <a:r>
              <a:rPr lang="en-US" dirty="0" smtClean="0"/>
              <a:t>files of Federal </a:t>
            </a:r>
            <a:r>
              <a:rPr lang="en-US" dirty="0"/>
              <a:t>electronic records </a:t>
            </a:r>
            <a:r>
              <a:rPr lang="en-US" dirty="0" smtClean="0"/>
              <a:t>preserved in </a:t>
            </a:r>
            <a:r>
              <a:rPr lang="en-US" dirty="0"/>
              <a:t>the Electronic Records Archives (ERA</a:t>
            </a:r>
            <a:r>
              <a:rPr lang="en-US" dirty="0" smtClean="0"/>
              <a:t>). This does not include Presidential</a:t>
            </a:r>
            <a:r>
              <a:rPr lang="en-US" baseline="0" dirty="0" smtClean="0"/>
              <a:t> records or records in interim storage awaiting ingest into ERA 2.0.</a:t>
            </a:r>
            <a:r>
              <a:rPr lang="en-US" dirty="0" smtClean="0"/>
              <a:t/>
            </a:r>
            <a:br>
              <a:rPr lang="en-US" dirty="0" smtClean="0"/>
            </a:br>
            <a:endParaRPr lang="en-US" dirty="0"/>
          </a:p>
          <a:p>
            <a:pPr marL="174708" indent="-174708" defTabSz="931774">
              <a:buFont typeface="Arial" panose="020B0604020202020204" pitchFamily="34" charset="0"/>
              <a:buChar char="•"/>
              <a:defRPr/>
            </a:pPr>
            <a:r>
              <a:rPr lang="en-US" dirty="0"/>
              <a:t>Transfers to RDE include direct offer/scheduled transfers from Federal agencies as well as some donated </a:t>
            </a:r>
            <a:r>
              <a:rPr lang="en-US" dirty="0" smtClean="0"/>
              <a:t>material</a:t>
            </a:r>
            <a:endParaRPr lang="en-US" dirty="0"/>
          </a:p>
        </p:txBody>
      </p:sp>
      <p:sp>
        <p:nvSpPr>
          <p:cNvPr id="4" name="Slide Number Placeholder 3"/>
          <p:cNvSpPr>
            <a:spLocks noGrp="1"/>
          </p:cNvSpPr>
          <p:nvPr>
            <p:ph type="sldNum" sz="quarter" idx="10"/>
          </p:nvPr>
        </p:nvSpPr>
        <p:spPr/>
        <p:txBody>
          <a:bodyPr/>
          <a:lstStyle/>
          <a:p>
            <a:fld id="{2A805986-7F73-491E-8BC2-04953AFAB453}"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367587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holdings consist of </a:t>
            </a:r>
            <a:r>
              <a:rPr lang="en-US" baseline="0" dirty="0" smtClean="0"/>
              <a:t>Shapefiles, KML, GML, TIGER/Line geospatial enabled PDF files, </a:t>
            </a:r>
            <a:r>
              <a:rPr lang="en-US" baseline="0" dirty="0" err="1" smtClean="0"/>
              <a:t>geoTIFF</a:t>
            </a:r>
            <a:r>
              <a:rPr lang="en-US" baseline="0" dirty="0" smtClean="0"/>
              <a:t>, and JPEG images. </a:t>
            </a:r>
            <a:endParaRPr lang="en-US" dirty="0"/>
          </a:p>
        </p:txBody>
      </p:sp>
      <p:sp>
        <p:nvSpPr>
          <p:cNvPr id="4" name="Slide Number Placeholder 3"/>
          <p:cNvSpPr>
            <a:spLocks noGrp="1"/>
          </p:cNvSpPr>
          <p:nvPr>
            <p:ph type="sldNum" sz="quarter" idx="10"/>
          </p:nvPr>
        </p:nvSpPr>
        <p:spPr/>
        <p:txBody>
          <a:bodyPr/>
          <a:lstStyle/>
          <a:p>
            <a:fld id="{B97D47EE-8E75-404C-B557-DF3C7CD6AFEF}" type="slidenum">
              <a:rPr lang="en-US" smtClean="0"/>
              <a:t>3</a:t>
            </a:fld>
            <a:endParaRPr lang="en-US" dirty="0"/>
          </a:p>
        </p:txBody>
      </p:sp>
    </p:spTree>
    <p:extLst>
      <p:ext uri="{BB962C8B-B14F-4D97-AF65-F5344CB8AC3E}">
        <p14:creationId xmlns:p14="http://schemas.microsoft.com/office/powerpoint/2010/main" val="1980889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Agencies make transfer copies of records ready for disposition and then send the records to the Archives via removable media such as optical media or external hard drives.</a:t>
            </a:r>
            <a:endParaRPr lang="en-US" dirty="0" smtClean="0"/>
          </a:p>
          <a:p>
            <a:pPr defTabSz="931774">
              <a:defRPr/>
            </a:pPr>
            <a:r>
              <a:rPr lang="en-US" dirty="0" smtClean="0"/>
              <a:t>Once</a:t>
            </a:r>
            <a:r>
              <a:rPr lang="en-US" baseline="0" dirty="0" smtClean="0"/>
              <a:t> the transfer is received RDE registers the transfer shipment as an accession. </a:t>
            </a:r>
          </a:p>
          <a:p>
            <a:pPr defTabSz="931774">
              <a:defRPr/>
            </a:pPr>
            <a:r>
              <a:rPr lang="en-US" baseline="0" dirty="0" smtClean="0"/>
              <a:t>Then RDE follows a Standard Operative Procedure (SOP) document which Brett Abrams and I have developed.</a:t>
            </a:r>
          </a:p>
          <a:p>
            <a:pPr defTabSz="931774">
              <a:defRPr/>
            </a:pPr>
            <a:endParaRPr lang="en-US" baseline="0" dirty="0" smtClean="0"/>
          </a:p>
          <a:p>
            <a:pPr defTabSz="931774">
              <a:defRPr/>
            </a:pPr>
            <a:r>
              <a:rPr lang="en-US" baseline="0" dirty="0" smtClean="0"/>
              <a:t>The first task is to perform Validation activities which:  </a:t>
            </a:r>
          </a:p>
          <a:p>
            <a:pPr marL="640594" lvl="1" indent="-174708" defTabSz="931774">
              <a:buFont typeface="Arial" panose="020B0604020202020204" pitchFamily="34" charset="0"/>
              <a:buChar char="•"/>
              <a:defRPr/>
            </a:pPr>
            <a:r>
              <a:rPr lang="en-US" baseline="0" dirty="0" smtClean="0"/>
              <a:t>Make sure things are as expected</a:t>
            </a:r>
          </a:p>
          <a:p>
            <a:pPr marL="640594" lvl="1" indent="-174708" defTabSz="931774">
              <a:buFont typeface="Arial" panose="020B0604020202020204" pitchFamily="34" charset="0"/>
              <a:buChar char="•"/>
              <a:defRPr/>
            </a:pPr>
            <a:r>
              <a:rPr lang="en-US" baseline="0" dirty="0" smtClean="0"/>
              <a:t>The record content should match what is described in the schedule </a:t>
            </a:r>
          </a:p>
          <a:p>
            <a:pPr defTabSz="931774">
              <a:defRPr/>
            </a:pPr>
            <a:r>
              <a:rPr lang="en-US" dirty="0" smtClean="0"/>
              <a:t>The Validation process</a:t>
            </a:r>
            <a:r>
              <a:rPr lang="en-US" baseline="0" dirty="0" smtClean="0"/>
              <a:t> includes: </a:t>
            </a:r>
          </a:p>
          <a:p>
            <a:pPr marL="174708" indent="-174708" defTabSz="931774">
              <a:buFont typeface="Arial" panose="020B0604020202020204" pitchFamily="34" charset="0"/>
              <a:buChar char="•"/>
              <a:defRPr/>
            </a:pPr>
            <a:r>
              <a:rPr lang="en-US" baseline="0" dirty="0" smtClean="0"/>
              <a:t>Virus scan</a:t>
            </a:r>
          </a:p>
          <a:p>
            <a:pPr marL="174708" indent="-174708" defTabSz="931774">
              <a:buFont typeface="Arial" panose="020B0604020202020204" pitchFamily="34" charset="0"/>
              <a:buChar char="•"/>
              <a:defRPr/>
            </a:pPr>
            <a:r>
              <a:rPr lang="en-US" baseline="0" dirty="0" smtClean="0"/>
              <a:t>Metadata review</a:t>
            </a:r>
          </a:p>
          <a:p>
            <a:pPr marL="174708" indent="-174708" defTabSz="931774">
              <a:buFont typeface="Arial" panose="020B0604020202020204" pitchFamily="34" charset="0"/>
              <a:buChar char="•"/>
              <a:defRPr/>
            </a:pPr>
            <a:r>
              <a:rPr lang="en-US" baseline="0" dirty="0" smtClean="0"/>
              <a:t>Reviewing Documentation and Data</a:t>
            </a:r>
          </a:p>
          <a:p>
            <a:pPr marL="640594" lvl="1" indent="-174708" defTabSz="931774">
              <a:buFont typeface="Arial" panose="020B0604020202020204" pitchFamily="34" charset="0"/>
              <a:buChar char="•"/>
              <a:defRPr/>
            </a:pPr>
            <a:r>
              <a:rPr lang="en-US" baseline="0" dirty="0" smtClean="0"/>
              <a:t>Data Dictionary/Database Schema; code lists and record layout, etc.</a:t>
            </a:r>
          </a:p>
          <a:p>
            <a:pPr marL="640594" lvl="1" indent="-174708" defTabSz="931774">
              <a:buFont typeface="Arial" panose="020B0604020202020204" pitchFamily="34" charset="0"/>
              <a:buChar char="•"/>
              <a:defRPr/>
            </a:pPr>
            <a:r>
              <a:rPr lang="en-US" dirty="0" smtClean="0"/>
              <a:t>Examine the file formats to ensure they</a:t>
            </a:r>
            <a:r>
              <a:rPr lang="en-US" baseline="0" dirty="0" smtClean="0"/>
              <a:t> meet the requirements, per the Transfer Formats Guidance</a:t>
            </a:r>
          </a:p>
          <a:p>
            <a:pPr marL="640594" lvl="1" indent="-174708" defTabSz="931774">
              <a:buFont typeface="Arial" panose="020B0604020202020204" pitchFamily="34" charset="0"/>
              <a:buChar char="•"/>
              <a:defRPr/>
            </a:pPr>
            <a:r>
              <a:rPr lang="en-US" baseline="0" dirty="0" smtClean="0"/>
              <a:t>Note any software dependent/proprietary formats</a:t>
            </a:r>
          </a:p>
          <a:p>
            <a:pPr marL="640594" lvl="1" indent="-174708" defTabSz="931774">
              <a:buFont typeface="Arial" panose="020B0604020202020204" pitchFamily="34" charset="0"/>
              <a:buChar char="•"/>
              <a:defRPr/>
            </a:pPr>
            <a:r>
              <a:rPr lang="en-US" baseline="0" dirty="0" smtClean="0"/>
              <a:t>Whether any files are encrypted or password protected</a:t>
            </a:r>
          </a:p>
          <a:p>
            <a:pPr marL="8686" lvl="0" indent="0" defTabSz="931774">
              <a:buFont typeface="Arial" panose="020B0604020202020204" pitchFamily="34" charset="0"/>
              <a:buNone/>
              <a:defRPr/>
            </a:pPr>
            <a:r>
              <a:rPr lang="en-US" baseline="0" dirty="0" smtClean="0"/>
              <a:t>RDE has developed a number of tools in-house that allow Archivists to perform validation tasks such as</a:t>
            </a:r>
          </a:p>
          <a:p>
            <a:pPr marL="637336" lvl="1" indent="-171450" defTabSz="931774">
              <a:buFont typeface="Arial" panose="020B0604020202020204" pitchFamily="34" charset="0"/>
              <a:buChar char="•"/>
              <a:defRPr/>
            </a:pPr>
            <a:r>
              <a:rPr lang="en-US" baseline="0" dirty="0" err="1" smtClean="0"/>
              <a:t>FileLister</a:t>
            </a:r>
            <a:r>
              <a:rPr lang="en-US" baseline="0" dirty="0" smtClean="0"/>
              <a:t> tool</a:t>
            </a:r>
          </a:p>
          <a:p>
            <a:pPr marL="1094536" lvl="2" indent="-171450" defTabSz="931774">
              <a:buFont typeface="Arial" panose="020B0604020202020204" pitchFamily="34" charset="0"/>
              <a:buChar char="•"/>
              <a:defRPr/>
            </a:pPr>
            <a:r>
              <a:rPr lang="en-US" baseline="0" dirty="0" smtClean="0"/>
              <a:t>provides an HTML or CSV export of all files within a specific directory path</a:t>
            </a:r>
          </a:p>
          <a:p>
            <a:pPr marL="1551736" lvl="3" indent="-171450" defTabSz="931774">
              <a:buFont typeface="Arial" panose="020B0604020202020204" pitchFamily="34" charset="0"/>
              <a:buChar char="•"/>
              <a:defRPr/>
            </a:pPr>
            <a:r>
              <a:rPr lang="en-US" baseline="0" dirty="0" smtClean="0"/>
              <a:t>File Name</a:t>
            </a:r>
          </a:p>
          <a:p>
            <a:pPr marL="1551736" lvl="3" indent="-171450" defTabSz="931774">
              <a:buFont typeface="Arial" panose="020B0604020202020204" pitchFamily="34" charset="0"/>
              <a:buChar char="•"/>
              <a:defRPr/>
            </a:pPr>
            <a:r>
              <a:rPr lang="en-US" baseline="0" dirty="0" smtClean="0"/>
              <a:t>Byte Count</a:t>
            </a:r>
          </a:p>
          <a:p>
            <a:pPr marL="1551736" lvl="3" indent="-171450" defTabSz="931774">
              <a:buFont typeface="Arial" panose="020B0604020202020204" pitchFamily="34" charset="0"/>
              <a:buChar char="•"/>
              <a:defRPr/>
            </a:pPr>
            <a:r>
              <a:rPr lang="en-US" baseline="0" dirty="0" smtClean="0"/>
              <a:t>Date Modified</a:t>
            </a:r>
          </a:p>
          <a:p>
            <a:pPr marL="1551736" lvl="3" indent="-171450" defTabSz="931774">
              <a:buFont typeface="Arial" panose="020B0604020202020204" pitchFamily="34" charset="0"/>
              <a:buChar char="•"/>
              <a:defRPr/>
            </a:pPr>
            <a:r>
              <a:rPr lang="en-US" baseline="0" dirty="0" smtClean="0"/>
              <a:t>File Extension</a:t>
            </a:r>
          </a:p>
          <a:p>
            <a:pPr marL="1551736" lvl="3" indent="-171450" defTabSz="931774">
              <a:buFont typeface="Arial" panose="020B0604020202020204" pitchFamily="34" charset="0"/>
              <a:buChar char="•"/>
              <a:defRPr/>
            </a:pPr>
            <a:r>
              <a:rPr lang="en-US" baseline="0" dirty="0" smtClean="0"/>
              <a:t>Full Path</a:t>
            </a:r>
          </a:p>
          <a:p>
            <a:pPr marL="1551736" lvl="3" indent="-171450" defTabSz="931774">
              <a:buFont typeface="Arial" panose="020B0604020202020204" pitchFamily="34" charset="0"/>
              <a:buChar char="•"/>
              <a:defRPr/>
            </a:pPr>
            <a:r>
              <a:rPr lang="en-US" baseline="0" dirty="0" smtClean="0"/>
              <a:t>SHA-256 Hash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2752BC7-0968-4E6A-8874-B625BF2B7BDE}" type="slidenum">
              <a:rPr lang="en-US" smtClean="0"/>
              <a:t>4</a:t>
            </a:fld>
            <a:endParaRPr lang="en-US" dirty="0"/>
          </a:p>
        </p:txBody>
      </p:sp>
    </p:spTree>
    <p:extLst>
      <p:ext uri="{BB962C8B-B14F-4D97-AF65-F5344CB8AC3E}">
        <p14:creationId xmlns:p14="http://schemas.microsoft.com/office/powerpoint/2010/main" val="4169639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686"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RDE has developed a number of tools in-house that allow Archivists to perform validation tasks specific for geospatial records such as the Validate GIS Shapefiles tool which ensures that Shapefile clusters contain</a:t>
            </a:r>
          </a:p>
          <a:p>
            <a:pPr marL="1094536" lvl="2" indent="-171450" defTabSz="931774">
              <a:buFont typeface="Arial" panose="020B0604020202020204" pitchFamily="34" charset="0"/>
              <a:buChar char="•"/>
              <a:defRPr/>
            </a:pPr>
            <a:r>
              <a:rPr lang="en-US" baseline="0" dirty="0" smtClean="0"/>
              <a:t>1) a .</a:t>
            </a:r>
            <a:r>
              <a:rPr lang="en-US" baseline="0" dirty="0" err="1" smtClean="0"/>
              <a:t>shp</a:t>
            </a:r>
            <a:r>
              <a:rPr lang="en-US" baseline="0" dirty="0" smtClean="0"/>
              <a:t> file containing the coordinate data</a:t>
            </a:r>
          </a:p>
          <a:p>
            <a:pPr marL="1094536" lvl="2" indent="-171450" defTabSz="931774">
              <a:buFont typeface="Arial" panose="020B0604020202020204" pitchFamily="34" charset="0"/>
              <a:buChar char="•"/>
              <a:defRPr/>
            </a:pPr>
            <a:r>
              <a:rPr lang="en-US" baseline="0" dirty="0" smtClean="0"/>
              <a:t>2) a .</a:t>
            </a:r>
            <a:r>
              <a:rPr lang="en-US" baseline="0" dirty="0" err="1" smtClean="0"/>
              <a:t>shx</a:t>
            </a:r>
            <a:r>
              <a:rPr lang="en-US" baseline="0" dirty="0" smtClean="0"/>
              <a:t> file that contains index information</a:t>
            </a:r>
          </a:p>
          <a:p>
            <a:pPr marL="1094536" lvl="2" indent="-171450" defTabSz="931774">
              <a:buFont typeface="Arial" panose="020B0604020202020204" pitchFamily="34" charset="0"/>
              <a:buChar char="•"/>
              <a:defRPr/>
            </a:pPr>
            <a:r>
              <a:rPr lang="en-US" baseline="0" dirty="0" smtClean="0"/>
              <a:t>3) a .dbf file, the </a:t>
            </a:r>
            <a:r>
              <a:rPr lang="en-US" baseline="0" dirty="0" err="1" smtClean="0"/>
              <a:t>dBASEtable</a:t>
            </a:r>
            <a:r>
              <a:rPr lang="en-US" baseline="0" dirty="0" smtClean="0"/>
              <a:t> with the attribute data </a:t>
            </a:r>
          </a:p>
          <a:p>
            <a:pPr marL="923086" lvl="2" indent="0" defTabSz="931774">
              <a:buFont typeface="Arial" panose="020B0604020202020204" pitchFamily="34" charset="0"/>
              <a:buNone/>
              <a:defRPr/>
            </a:pPr>
            <a:endParaRPr lang="en-US" baseline="0" dirty="0" smtClean="0"/>
          </a:p>
          <a:p>
            <a:pPr marL="0" lvl="1" defTabSz="931774">
              <a:defRPr/>
            </a:pPr>
            <a:r>
              <a:rPr lang="en-US" baseline="0" dirty="0" smtClean="0"/>
              <a:t>If transferred files do not meet the format requirements, the archivist needs to make a judgement call: whether they will </a:t>
            </a:r>
            <a:r>
              <a:rPr lang="en-US" b="1" baseline="0" dirty="0" smtClean="0"/>
              <a:t>convert </a:t>
            </a:r>
            <a:r>
              <a:rPr lang="en-US" baseline="0" dirty="0" smtClean="0"/>
              <a:t>the records to a preferred or acceptable format, for example: Geodatabase to Shapefiles or GML</a:t>
            </a:r>
          </a:p>
          <a:p>
            <a:pPr marL="0" lvl="1" defTabSz="931774">
              <a:defRPr/>
            </a:pPr>
            <a:endParaRPr lang="en-US" baseline="0" dirty="0" smtClean="0"/>
          </a:p>
          <a:p>
            <a:pPr defTabSz="931774">
              <a:defRPr/>
            </a:pPr>
            <a:r>
              <a:rPr lang="en-US" baseline="0" dirty="0" smtClean="0"/>
              <a:t>Archivist may request the agency send replacement copies in an appropriate format, provide replacement copies for corrupted files, ID and select only permanent files for retention. </a:t>
            </a:r>
          </a:p>
          <a:p>
            <a:pPr marL="174708" indent="-174708" defTabSz="931774">
              <a:buFont typeface="Arial" panose="020B0604020202020204" pitchFamily="34" charset="0"/>
              <a:buChar char="•"/>
              <a:defRPr/>
            </a:pPr>
            <a:r>
              <a:rPr lang="en-US" baseline="0" dirty="0" smtClean="0"/>
              <a:t>In these and other cases, having a good relationship with the agency records officer and RM team can help ease communication and receive responses in a timely manner.</a:t>
            </a:r>
            <a:endParaRPr lang="en-US" dirty="0" smtClean="0"/>
          </a:p>
          <a:p>
            <a:endParaRPr lang="en-US" dirty="0"/>
          </a:p>
        </p:txBody>
      </p:sp>
      <p:sp>
        <p:nvSpPr>
          <p:cNvPr id="4" name="Slide Number Placeholder 3"/>
          <p:cNvSpPr>
            <a:spLocks noGrp="1"/>
          </p:cNvSpPr>
          <p:nvPr>
            <p:ph type="sldNum" sz="quarter" idx="10"/>
          </p:nvPr>
        </p:nvSpPr>
        <p:spPr/>
        <p:txBody>
          <a:bodyPr/>
          <a:lstStyle/>
          <a:p>
            <a:fld id="{B97D47EE-8E75-404C-B557-DF3C7CD6AFEF}" type="slidenum">
              <a:rPr lang="en-US" smtClean="0"/>
              <a:t>5</a:t>
            </a:fld>
            <a:endParaRPr lang="en-US" dirty="0"/>
          </a:p>
        </p:txBody>
      </p:sp>
    </p:spTree>
    <p:extLst>
      <p:ext uri="{BB962C8B-B14F-4D97-AF65-F5344CB8AC3E}">
        <p14:creationId xmlns:p14="http://schemas.microsoft.com/office/powerpoint/2010/main" val="1560853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want to make sure the data is well-formed, and that it makes sense, weed out any duplicate or nonpermanent record material</a:t>
            </a:r>
          </a:p>
          <a:p>
            <a:pPr defTabSz="931774">
              <a:defRPr/>
            </a:pPr>
            <a:endParaRPr lang="en-US" baseline="0" dirty="0" smtClean="0"/>
          </a:p>
          <a:p>
            <a:pPr marL="174708" indent="-174708" defTabSz="931774">
              <a:buFont typeface="Arial" panose="020B0604020202020204" pitchFamily="34" charset="0"/>
              <a:buChar char="•"/>
              <a:defRPr/>
            </a:pPr>
            <a:r>
              <a:rPr lang="en-US" baseline="0" dirty="0" smtClean="0"/>
              <a:t>RDE relies on tools to help automate processing and enhance efficiency</a:t>
            </a:r>
          </a:p>
          <a:p>
            <a:pPr marL="640594" lvl="1" indent="-174708" defTabSz="931774">
              <a:buFont typeface="Arial" panose="020B0604020202020204" pitchFamily="34" charset="0"/>
              <a:buChar char="•"/>
              <a:defRPr/>
            </a:pPr>
            <a:r>
              <a:rPr lang="en-US" baseline="0" dirty="0" smtClean="0"/>
              <a:t>RDE has the support of an IT Specialist for technology needs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The format of the records defines the verification path</a:t>
            </a:r>
          </a:p>
          <a:p>
            <a:pPr marL="631908" lvl="1" indent="-174708">
              <a:buFont typeface="Arial" panose="020B0604020202020204" pitchFamily="34" charset="0"/>
              <a:buChar char="•"/>
            </a:pPr>
            <a:r>
              <a:rPr lang="en-US" baseline="0" dirty="0" smtClean="0"/>
              <a:t>Vector (.</a:t>
            </a:r>
            <a:r>
              <a:rPr lang="en-US" baseline="0" dirty="0" err="1" smtClean="0"/>
              <a:t>shp</a:t>
            </a:r>
            <a:r>
              <a:rPr lang="en-US" baseline="0" dirty="0" smtClean="0"/>
              <a:t>, .</a:t>
            </a:r>
            <a:r>
              <a:rPr lang="en-US" baseline="0" dirty="0" err="1" smtClean="0"/>
              <a:t>gml</a:t>
            </a:r>
            <a:r>
              <a:rPr lang="en-US" baseline="0" dirty="0" smtClean="0"/>
              <a:t>, .</a:t>
            </a:r>
            <a:r>
              <a:rPr lang="en-US" baseline="0" dirty="0" err="1" smtClean="0"/>
              <a:t>kml</a:t>
            </a:r>
            <a:r>
              <a:rPr lang="en-US" baseline="0" dirty="0" smtClean="0"/>
              <a:t>) and Geographic database (.</a:t>
            </a:r>
            <a:r>
              <a:rPr lang="en-US" baseline="0" dirty="0" err="1" smtClean="0"/>
              <a:t>gdb</a:t>
            </a:r>
            <a:r>
              <a:rPr lang="en-US" baseline="0" dirty="0" smtClean="0"/>
              <a:t>) files would be processed using Global Mapper</a:t>
            </a:r>
          </a:p>
          <a:p>
            <a:pPr marL="631908" lvl="1" indent="-174708">
              <a:buFont typeface="Arial" panose="020B0604020202020204" pitchFamily="34" charset="0"/>
              <a:buChar char="•"/>
            </a:pPr>
            <a:r>
              <a:rPr lang="en-US" baseline="0" dirty="0" smtClean="0"/>
              <a:t>Raster  (geospatial enabled PDF files, </a:t>
            </a:r>
            <a:r>
              <a:rPr lang="en-US" baseline="0" dirty="0" err="1" smtClean="0"/>
              <a:t>geoTIFF</a:t>
            </a:r>
            <a:r>
              <a:rPr lang="en-US" baseline="0" dirty="0" smtClean="0"/>
              <a:t>, and JPEG images) would be processed using Adobe viewers such as Acrobat Pro, Photoshop, or Illustrator</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dirty="0"/>
              <a:t>Performing Verification ensures the records’ authenticity, accessibility and sustainability</a:t>
            </a:r>
          </a:p>
          <a:p>
            <a:pPr marL="640594" lvl="1" indent="-174708">
              <a:buFont typeface="Arial" panose="020B0604020202020204" pitchFamily="34" charset="0"/>
              <a:buChar char="•"/>
            </a:pPr>
            <a:r>
              <a:rPr lang="en-US" dirty="0"/>
              <a:t>Added bonus: Processing and Verification helps with the Description process. The archivist may glean why or how researchers may wish to access the records in the future.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A805986-7F73-491E-8BC2-04953AFAB45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8704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Global Mapper is the verification tool currently used by RDE to view the ERSI Shapefiles, GML,</a:t>
            </a:r>
            <a:r>
              <a:rPr lang="en-US" baseline="0" dirty="0" smtClean="0"/>
              <a:t> and KML files</a:t>
            </a:r>
            <a:r>
              <a:rPr lang="en-US" dirty="0" smtClean="0"/>
              <a:t> received</a:t>
            </a:r>
            <a:r>
              <a:rPr lang="en-US" baseline="0" dirty="0" smtClean="0"/>
              <a:t> in a geospatial accession.</a:t>
            </a:r>
            <a:br>
              <a:rPr lang="en-US" baseline="0" dirty="0" smtClean="0"/>
            </a:br>
            <a:r>
              <a:rPr lang="en-US" baseline="0" dirty="0" smtClean="0"/>
              <a:t>By viewing the .shp file, archivists confirm that the file is able to open and has not been corrupted through the transfer process. </a:t>
            </a:r>
            <a:br>
              <a:rPr lang="en-US" baseline="0" dirty="0" smtClean="0"/>
            </a:br>
            <a:r>
              <a:rPr lang="en-US" dirty="0"/>
              <a:t>Generally, NARA staff in the electronic records custodial unit verifies records on a data file level. </a:t>
            </a:r>
            <a:br>
              <a:rPr lang="en-US" dirty="0"/>
            </a:br>
            <a:r>
              <a:rPr lang="en-US" dirty="0"/>
              <a:t>However, this approach does not seem appropriate when individual files are not interpretable</a:t>
            </a:r>
            <a:br>
              <a:rPr lang="en-US" dirty="0"/>
            </a:br>
            <a:r>
              <a:rPr lang="en-US" dirty="0"/>
              <a:t>but instead work in conjunction with other files to create a single Shape file that depicts this</a:t>
            </a:r>
            <a:br>
              <a:rPr lang="en-US" dirty="0"/>
            </a:br>
            <a:r>
              <a:rPr lang="en-US" dirty="0"/>
              <a:t>railroad network system. Therefore, staff verify the single Shape file rather than the individual files within the cluster of Shapefiles.</a:t>
            </a:r>
          </a:p>
          <a:p>
            <a:endParaRPr lang="en-US" dirty="0"/>
          </a:p>
          <a:p>
            <a:endParaRPr lang="en-US" dirty="0"/>
          </a:p>
        </p:txBody>
      </p:sp>
      <p:sp>
        <p:nvSpPr>
          <p:cNvPr id="4" name="Slide Number Placeholder 3"/>
          <p:cNvSpPr>
            <a:spLocks noGrp="1"/>
          </p:cNvSpPr>
          <p:nvPr>
            <p:ph type="sldNum" sz="quarter" idx="10"/>
          </p:nvPr>
        </p:nvSpPr>
        <p:spPr/>
        <p:txBody>
          <a:bodyPr/>
          <a:lstStyle/>
          <a:p>
            <a:fld id="{B97D47EE-8E75-404C-B557-DF3C7CD6AFEF}" type="slidenum">
              <a:rPr lang="en-US" smtClean="0"/>
              <a:t>7</a:t>
            </a:fld>
            <a:endParaRPr lang="en-US" dirty="0"/>
          </a:p>
        </p:txBody>
      </p:sp>
    </p:spTree>
    <p:extLst>
      <p:ext uri="{BB962C8B-B14F-4D97-AF65-F5344CB8AC3E}">
        <p14:creationId xmlns:p14="http://schemas.microsoft.com/office/powerpoint/2010/main" val="1653730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RDE has established that the Shapefile is able to be viewed verification of feature information begins.</a:t>
            </a:r>
            <a:br>
              <a:rPr lang="en-US" dirty="0"/>
            </a:br>
            <a:r>
              <a:rPr lang="en-US" dirty="0"/>
              <a:t> Archivists confirm whether they are able to see the associated attributes used to describe the distinct locations</a:t>
            </a:r>
            <a:br>
              <a:rPr lang="en-US" dirty="0"/>
            </a:br>
            <a:r>
              <a:rPr lang="en-US" dirty="0"/>
              <a:t> and the location of the lines and points on the file fell within the coordinate range noted on the technical documentation.</a:t>
            </a:r>
            <a:br>
              <a:rPr lang="en-US" dirty="0"/>
            </a:br>
            <a:endParaRPr lang="en-US" dirty="0"/>
          </a:p>
        </p:txBody>
      </p:sp>
      <p:sp>
        <p:nvSpPr>
          <p:cNvPr id="4" name="Slide Number Placeholder 3"/>
          <p:cNvSpPr>
            <a:spLocks noGrp="1"/>
          </p:cNvSpPr>
          <p:nvPr>
            <p:ph type="sldNum" sz="quarter" idx="10"/>
          </p:nvPr>
        </p:nvSpPr>
        <p:spPr/>
        <p:txBody>
          <a:bodyPr/>
          <a:lstStyle/>
          <a:p>
            <a:fld id="{B97D47EE-8E75-404C-B557-DF3C7CD6AFEF}" type="slidenum">
              <a:rPr lang="en-US" smtClean="0"/>
              <a:t>8</a:t>
            </a:fld>
            <a:endParaRPr lang="en-US" dirty="0"/>
          </a:p>
        </p:txBody>
      </p:sp>
    </p:spTree>
    <p:extLst>
      <p:ext uri="{BB962C8B-B14F-4D97-AF65-F5344CB8AC3E}">
        <p14:creationId xmlns:p14="http://schemas.microsoft.com/office/powerpoint/2010/main" val="1086842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examples of raster geospatial holdings at NARA. Both are products of the Federal Emergency Management Agency (FEMA) Flood Insurance Rate Map. </a:t>
            </a:r>
            <a:br>
              <a:rPr lang="en-US" baseline="0" dirty="0" smtClean="0"/>
            </a:br>
            <a:r>
              <a:rPr lang="en-US" baseline="0" dirty="0" smtClean="0"/>
              <a:t>The map on the left is a </a:t>
            </a:r>
            <a:r>
              <a:rPr lang="en-US" baseline="0" dirty="0" err="1" smtClean="0"/>
              <a:t>GeoTIFF</a:t>
            </a:r>
            <a:r>
              <a:rPr lang="en-US" baseline="0" dirty="0" smtClean="0"/>
              <a:t> while the map on the right was transferred in PNG format. Both products were transferred with companion .PGW and .TFW world files that provide raster geolocation.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order to verify these files archivist use Adobe viewers such as Acrobat Pro, Photoshop, or Illustrator.</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B97D47EE-8E75-404C-B557-DF3C7CD6AFEF}" type="slidenum">
              <a:rPr lang="en-US" smtClean="0"/>
              <a:t>9</a:t>
            </a:fld>
            <a:endParaRPr lang="en-US" dirty="0"/>
          </a:p>
        </p:txBody>
      </p:sp>
    </p:spTree>
    <p:extLst>
      <p:ext uri="{BB962C8B-B14F-4D97-AF65-F5344CB8AC3E}">
        <p14:creationId xmlns:p14="http://schemas.microsoft.com/office/powerpoint/2010/main" val="2486622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366362-1C36-4379-8E41-0BC63F20F568}" type="datetime1">
              <a:rPr lang="en-US" smtClean="0">
                <a:solidFill>
                  <a:prstClr val="black">
                    <a:tint val="75000"/>
                  </a:prstClr>
                </a:solidFill>
              </a:rPr>
              <a:pPr/>
              <a:t>4/23/2019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BDADC1-4F48-44E4-B2E3-B660C348BB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993500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2930AD-A41C-4D93-9F69-F9B77301E050}" type="datetime1">
              <a:rPr lang="en-US" smtClean="0">
                <a:solidFill>
                  <a:prstClr val="black">
                    <a:tint val="75000"/>
                  </a:prstClr>
                </a:solidFill>
              </a:rPr>
              <a:pPr/>
              <a:t>4/23/2019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BDADC1-4F48-44E4-B2E3-B660C348BB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038798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77110-9C2F-4B27-9322-4F7744D3A592}" type="datetime1">
              <a:rPr lang="en-US" smtClean="0">
                <a:solidFill>
                  <a:prstClr val="black">
                    <a:tint val="75000"/>
                  </a:prstClr>
                </a:solidFill>
              </a:rPr>
              <a:pPr/>
              <a:t>4/23/2019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BDADC1-4F48-44E4-B2E3-B660C348BB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157485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EC3C7-747D-4E35-BD72-65B6B0DB7773}" type="datetime1">
              <a:rPr lang="en-US" smtClean="0">
                <a:solidFill>
                  <a:prstClr val="black">
                    <a:tint val="75000"/>
                  </a:prstClr>
                </a:solidFill>
              </a:rPr>
              <a:pPr/>
              <a:t>4/23/2019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BDADC1-4F48-44E4-B2E3-B660C348BB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209093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BB3E52-5757-4C38-B07B-FEF0641D1B37}" type="datetime1">
              <a:rPr lang="en-US" smtClean="0">
                <a:solidFill>
                  <a:prstClr val="black">
                    <a:tint val="75000"/>
                  </a:prstClr>
                </a:solidFill>
              </a:rPr>
              <a:pPr/>
              <a:t>4/23/2019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BDADC1-4F48-44E4-B2E3-B660C348BB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696360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A28660-B0C6-49C1-A6A8-59DFEF3F7B5F}" type="datetime1">
              <a:rPr lang="en-US" smtClean="0">
                <a:solidFill>
                  <a:prstClr val="black">
                    <a:tint val="75000"/>
                  </a:prstClr>
                </a:solidFill>
              </a:rPr>
              <a:pPr/>
              <a:t>4/23/2019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BDADC1-4F48-44E4-B2E3-B660C348BB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689497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64FF6B-03AD-4C43-8C1A-479212A74EA2}" type="datetime1">
              <a:rPr lang="en-US" smtClean="0">
                <a:solidFill>
                  <a:prstClr val="black">
                    <a:tint val="75000"/>
                  </a:prstClr>
                </a:solidFill>
              </a:rPr>
              <a:pPr/>
              <a:t>4/23/2019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0BDADC1-4F48-44E4-B2E3-B660C348BB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6987538"/>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B7DCCE-C80C-48D8-A437-602F049D973B}" type="datetime1">
              <a:rPr lang="en-US" smtClean="0">
                <a:solidFill>
                  <a:prstClr val="black">
                    <a:tint val="75000"/>
                  </a:prstClr>
                </a:solidFill>
              </a:rPr>
              <a:pPr/>
              <a:t>4/23/2019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0BDADC1-4F48-44E4-B2E3-B660C348BB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719131"/>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4ACED6-3379-47BD-BE52-FCA64D3960EC}" type="datetime1">
              <a:rPr lang="en-US" smtClean="0">
                <a:solidFill>
                  <a:prstClr val="black">
                    <a:tint val="75000"/>
                  </a:prstClr>
                </a:solidFill>
              </a:rPr>
              <a:pPr/>
              <a:t>4/23/2019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0BDADC1-4F48-44E4-B2E3-B660C348BB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728201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994ED5-EED3-4581-AF59-D46E995F4B85}" type="datetime1">
              <a:rPr lang="en-US" smtClean="0">
                <a:solidFill>
                  <a:prstClr val="black">
                    <a:tint val="75000"/>
                  </a:prstClr>
                </a:solidFill>
              </a:rPr>
              <a:pPr/>
              <a:t>4/23/2019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BDADC1-4F48-44E4-B2E3-B660C348BB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353937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6BBE26-1E13-40FA-994C-F98CABA83C0A}" type="datetime1">
              <a:rPr lang="en-US" smtClean="0">
                <a:solidFill>
                  <a:prstClr val="black">
                    <a:tint val="75000"/>
                  </a:prstClr>
                </a:solidFill>
              </a:rPr>
              <a:pPr/>
              <a:t>4/23/2019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BDADC1-4F48-44E4-B2E3-B660C348BB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936031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E4F52A-8BFD-41D8-992E-1FB892DA14CA}" type="datetime1">
              <a:rPr lang="en-US" smtClean="0">
                <a:solidFill>
                  <a:prstClr val="black">
                    <a:tint val="75000"/>
                  </a:prstClr>
                </a:solidFill>
              </a:rPr>
              <a:pPr/>
              <a:t>4/23/2019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DADC1-4F48-44E4-B2E3-B660C348BB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0613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rchives.gov/research/electronic-records/reference-report/cartographic-digital-holding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 y="0"/>
            <a:ext cx="4029739" cy="6858000"/>
          </a:xfrm>
          <a:prstGeom prst="rect">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4" name="NARA-logo-filtered.png"/>
          <p:cNvPicPr/>
          <p:nvPr/>
        </p:nvPicPr>
        <p:blipFill>
          <a:blip r:embed="rId3" cstate="print">
            <a:duotone>
              <a:prstClr val="black"/>
              <a:schemeClr val="tx2">
                <a:tint val="45000"/>
                <a:satMod val="400000"/>
              </a:schemeClr>
            </a:duotone>
            <a:lum bright="4000"/>
            <a:extLst>
              <a:ext uri="{BEBA8EAE-BF5A-486C-A8C5-ECC9F3942E4B}">
                <a14:imgProps xmlns:a14="http://schemas.microsoft.com/office/drawing/2010/main">
                  <a14:imgLayer r:embed="rId4">
                    <a14:imgEffect>
                      <a14:brightnessContrast bright="25000"/>
                    </a14:imgEffect>
                  </a14:imgLayer>
                </a14:imgProps>
              </a:ext>
            </a:extLst>
          </a:blip>
          <a:stretch>
            <a:fillRect/>
          </a:stretch>
        </p:blipFill>
        <p:spPr>
          <a:xfrm>
            <a:off x="613640" y="1645322"/>
            <a:ext cx="2339163" cy="2170575"/>
          </a:xfrm>
          <a:prstGeom prst="rect">
            <a:avLst/>
          </a:prstGeom>
          <a:ln w="12700">
            <a:miter lim="400000"/>
          </a:ln>
          <a:effectLst/>
        </p:spPr>
      </p:pic>
      <p:sp>
        <p:nvSpPr>
          <p:cNvPr id="19" name="TextBox 18"/>
          <p:cNvSpPr txBox="1"/>
          <p:nvPr/>
        </p:nvSpPr>
        <p:spPr>
          <a:xfrm>
            <a:off x="4509267" y="2176281"/>
            <a:ext cx="7195053" cy="3108543"/>
          </a:xfrm>
          <a:prstGeom prst="rect">
            <a:avLst/>
          </a:prstGeom>
          <a:noFill/>
        </p:spPr>
        <p:txBody>
          <a:bodyPr wrap="square" rtlCol="0">
            <a:spAutoFit/>
          </a:bodyPr>
          <a:lstStyle/>
          <a:p>
            <a:pPr algn="ctr"/>
            <a:r>
              <a:rPr lang="en-US" sz="3600" dirty="0" smtClean="0">
                <a:solidFill>
                  <a:prstClr val="black"/>
                </a:solidFill>
              </a:rPr>
              <a:t>Preserving Federal </a:t>
            </a:r>
            <a:r>
              <a:rPr lang="en-US" sz="3600" dirty="0" err="1" smtClean="0">
                <a:solidFill>
                  <a:prstClr val="black"/>
                </a:solidFill>
              </a:rPr>
              <a:t>Geodata</a:t>
            </a:r>
            <a:r>
              <a:rPr lang="en-US" sz="3600" dirty="0" smtClean="0">
                <a:solidFill>
                  <a:prstClr val="black"/>
                </a:solidFill>
              </a:rPr>
              <a:t> at NARA</a:t>
            </a:r>
          </a:p>
          <a:p>
            <a:pPr algn="ctr"/>
            <a:endParaRPr lang="en-US" sz="3200" dirty="0">
              <a:solidFill>
                <a:prstClr val="black"/>
              </a:solidFill>
            </a:endParaRPr>
          </a:p>
          <a:p>
            <a:pPr algn="ctr"/>
            <a:r>
              <a:rPr lang="en-US" sz="3200" dirty="0" smtClean="0">
                <a:solidFill>
                  <a:prstClr val="black"/>
                </a:solidFill>
              </a:rPr>
              <a:t>CEF </a:t>
            </a:r>
            <a:r>
              <a:rPr lang="en-US" sz="3200" dirty="0" err="1" smtClean="0">
                <a:solidFill>
                  <a:prstClr val="black"/>
                </a:solidFill>
              </a:rPr>
              <a:t>eArchiving</a:t>
            </a:r>
            <a:r>
              <a:rPr lang="en-US" sz="3200" dirty="0" smtClean="0">
                <a:solidFill>
                  <a:prstClr val="black"/>
                </a:solidFill>
              </a:rPr>
              <a:t> Building Block</a:t>
            </a:r>
          </a:p>
          <a:p>
            <a:pPr algn="ctr"/>
            <a:r>
              <a:rPr lang="en-US" sz="3200" dirty="0" err="1" smtClean="0">
                <a:solidFill>
                  <a:prstClr val="black"/>
                </a:solidFill>
              </a:rPr>
              <a:t>Geopreservation</a:t>
            </a:r>
            <a:r>
              <a:rPr lang="en-US" sz="3200" dirty="0" smtClean="0">
                <a:solidFill>
                  <a:prstClr val="black"/>
                </a:solidFill>
              </a:rPr>
              <a:t> Conference</a:t>
            </a:r>
            <a:endParaRPr lang="en-US" sz="3200" dirty="0">
              <a:solidFill>
                <a:prstClr val="black"/>
              </a:solidFill>
            </a:endParaRPr>
          </a:p>
          <a:p>
            <a:pPr algn="ctr"/>
            <a:endParaRPr lang="en-US" sz="3200" dirty="0" smtClean="0">
              <a:solidFill>
                <a:prstClr val="black"/>
              </a:solidFill>
            </a:endParaRPr>
          </a:p>
          <a:p>
            <a:pPr algn="ctr"/>
            <a:r>
              <a:rPr lang="en-US" sz="3200" dirty="0" smtClean="0">
                <a:solidFill>
                  <a:prstClr val="black"/>
                </a:solidFill>
              </a:rPr>
              <a:t>May 2019</a:t>
            </a:r>
          </a:p>
        </p:txBody>
      </p:sp>
      <p:sp>
        <p:nvSpPr>
          <p:cNvPr id="22" name="TextBox 21"/>
          <p:cNvSpPr txBox="1"/>
          <p:nvPr/>
        </p:nvSpPr>
        <p:spPr>
          <a:xfrm>
            <a:off x="613640" y="4556853"/>
            <a:ext cx="2994139" cy="1200329"/>
          </a:xfrm>
          <a:prstGeom prst="rect">
            <a:avLst/>
          </a:prstGeom>
          <a:noFill/>
        </p:spPr>
        <p:txBody>
          <a:bodyPr wrap="square" rtlCol="0">
            <a:spAutoFit/>
          </a:bodyPr>
          <a:lstStyle/>
          <a:p>
            <a:r>
              <a:rPr lang="en-US" dirty="0" smtClean="0">
                <a:solidFill>
                  <a:prstClr val="white"/>
                </a:solidFill>
                <a:latin typeface="Calibri Light" panose="020F0302020204030204"/>
                <a:cs typeface="Times New Roman" panose="02020603050405020304" pitchFamily="18" charset="0"/>
              </a:rPr>
              <a:t>Rebeccah Baker</a:t>
            </a:r>
          </a:p>
          <a:p>
            <a:r>
              <a:rPr lang="en-US" dirty="0" smtClean="0">
                <a:solidFill>
                  <a:prstClr val="white"/>
                </a:solidFill>
                <a:latin typeface="Calibri Light" panose="020F0302020204030204"/>
                <a:cs typeface="Times New Roman" panose="02020603050405020304" pitchFamily="18" charset="0"/>
              </a:rPr>
              <a:t>Electronic </a:t>
            </a:r>
            <a:r>
              <a:rPr lang="en-US" dirty="0">
                <a:solidFill>
                  <a:prstClr val="white"/>
                </a:solidFill>
                <a:latin typeface="Calibri Light" panose="020F0302020204030204"/>
                <a:cs typeface="Times New Roman" panose="02020603050405020304" pitchFamily="18" charset="0"/>
              </a:rPr>
              <a:t>Records Division</a:t>
            </a:r>
          </a:p>
          <a:p>
            <a:r>
              <a:rPr lang="en-US" dirty="0" smtClean="0">
                <a:solidFill>
                  <a:prstClr val="white"/>
                </a:solidFill>
                <a:latin typeface="Calibri Light" panose="020F0302020204030204"/>
                <a:cs typeface="Times New Roman" panose="02020603050405020304" pitchFamily="18" charset="0"/>
              </a:rPr>
              <a:t>(301) 837-0949</a:t>
            </a:r>
          </a:p>
          <a:p>
            <a:r>
              <a:rPr lang="en-US" dirty="0" smtClean="0">
                <a:solidFill>
                  <a:prstClr val="white"/>
                </a:solidFill>
                <a:latin typeface="Calibri Light" panose="020F0302020204030204"/>
                <a:cs typeface="Times New Roman" panose="02020603050405020304" pitchFamily="18" charset="0"/>
              </a:rPr>
              <a:t>Rebeccah.Baker@nara.gov</a:t>
            </a:r>
            <a:r>
              <a:rPr lang="en-US" sz="1400" dirty="0">
                <a:solidFill>
                  <a:prstClr val="white"/>
                </a:solidFill>
                <a:latin typeface="Calibri Light" panose="020F0302020204030204"/>
                <a:cs typeface="Times New Roman" panose="02020603050405020304" pitchFamily="18" charset="0"/>
              </a:rPr>
              <a:t>	</a:t>
            </a:r>
          </a:p>
        </p:txBody>
      </p:sp>
      <p:sp>
        <p:nvSpPr>
          <p:cNvPr id="23" name="Rectangle 22"/>
          <p:cNvSpPr/>
          <p:nvPr/>
        </p:nvSpPr>
        <p:spPr>
          <a:xfrm>
            <a:off x="613640" y="4163515"/>
            <a:ext cx="2339163" cy="457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970296975"/>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Preservation</a:t>
            </a:r>
            <a:endParaRPr lang="en-US" dirty="0"/>
          </a:p>
        </p:txBody>
      </p:sp>
      <p:sp>
        <p:nvSpPr>
          <p:cNvPr id="3" name="Content Placeholder 2"/>
          <p:cNvSpPr>
            <a:spLocks noGrp="1"/>
          </p:cNvSpPr>
          <p:nvPr>
            <p:ph idx="1"/>
          </p:nvPr>
        </p:nvSpPr>
        <p:spPr>
          <a:xfrm>
            <a:off x="838200" y="1825625"/>
            <a:ext cx="4343400" cy="3746391"/>
          </a:xfrm>
        </p:spPr>
        <p:txBody>
          <a:bodyPr/>
          <a:lstStyle/>
          <a:p>
            <a:pPr>
              <a:buClr>
                <a:schemeClr val="accent3"/>
              </a:buClr>
            </a:pPr>
            <a:r>
              <a:rPr lang="en-US" u="sng" dirty="0"/>
              <a:t>Preservation</a:t>
            </a:r>
            <a:r>
              <a:rPr lang="en-US" dirty="0"/>
              <a:t>: Process to copy an accession’s digital files to NARA’s digital </a:t>
            </a:r>
            <a:r>
              <a:rPr lang="en-US" dirty="0" smtClean="0"/>
              <a:t>repository, the Electronic Records </a:t>
            </a:r>
            <a:r>
              <a:rPr lang="en-US" dirty="0" smtClean="0"/>
              <a:t>Archives </a:t>
            </a:r>
            <a:r>
              <a:rPr lang="en-US" dirty="0" smtClean="0"/>
              <a:t>(ERA).</a:t>
            </a:r>
          </a:p>
          <a:p>
            <a:pPr>
              <a:buClr>
                <a:schemeClr val="accent3"/>
              </a:buClr>
            </a:pPr>
            <a:r>
              <a:rPr lang="en-US" dirty="0" smtClean="0"/>
              <a:t>Records are packaged into ZIP containers and transferred via FTP </a:t>
            </a:r>
            <a:endParaRPr lang="en-US" dirty="0"/>
          </a:p>
          <a:p>
            <a:endParaRPr lang="en-US" dirty="0"/>
          </a:p>
        </p:txBody>
      </p:sp>
      <p:sp>
        <p:nvSpPr>
          <p:cNvPr id="4" name="Slide Number Placeholder 3"/>
          <p:cNvSpPr>
            <a:spLocks noGrp="1"/>
          </p:cNvSpPr>
          <p:nvPr>
            <p:ph type="sldNum" sz="quarter" idx="12"/>
          </p:nvPr>
        </p:nvSpPr>
        <p:spPr/>
        <p:txBody>
          <a:bodyPr/>
          <a:lstStyle/>
          <a:p>
            <a:fld id="{00BDADC1-4F48-44E4-B2E3-B660C348BBA3}" type="slidenum">
              <a:rPr lang="en-US" smtClean="0">
                <a:solidFill>
                  <a:prstClr val="black">
                    <a:tint val="75000"/>
                  </a:prstClr>
                </a:solidFill>
              </a:rPr>
              <a:pPr/>
              <a:t>10</a:t>
            </a:fld>
            <a:endParaRPr lang="en-US" dirty="0">
              <a:solidFill>
                <a:prstClr val="black">
                  <a:tint val="75000"/>
                </a:prstClr>
              </a:solidFill>
            </a:endParaRPr>
          </a:p>
        </p:txBody>
      </p:sp>
      <p:sp>
        <p:nvSpPr>
          <p:cNvPr id="5" name="Text Box 22"/>
          <p:cNvSpPr txBox="1">
            <a:spLocks noChangeArrowheads="1"/>
          </p:cNvSpPr>
          <p:nvPr/>
        </p:nvSpPr>
        <p:spPr bwMode="auto">
          <a:xfrm>
            <a:off x="2577341" y="6003173"/>
            <a:ext cx="1180644" cy="369332"/>
          </a:xfrm>
          <a:prstGeom prst="rect">
            <a:avLst/>
          </a:prstGeom>
          <a:solidFill>
            <a:schemeClr val="accent2">
              <a:lumMod val="75000"/>
            </a:schemeClr>
          </a:solidFill>
          <a:ln w="12700">
            <a:solidFill>
              <a:schemeClr val="accent3">
                <a:lumMod val="75000"/>
              </a:schemeClr>
            </a:solidFill>
            <a:miter lim="800000"/>
            <a:headEnd/>
            <a:tailEnd/>
          </a:ln>
        </p:spPr>
        <p:txBody>
          <a:bodyPr wrap="none">
            <a:spAutoFit/>
          </a:bodyPr>
          <a:lstStyle/>
          <a:p>
            <a:pPr algn="ctr"/>
            <a:r>
              <a:rPr lang="en-US" dirty="0">
                <a:solidFill>
                  <a:prstClr val="white"/>
                </a:solidFill>
                <a:latin typeface="Arial" charset="0"/>
              </a:rPr>
              <a:t>Validation</a:t>
            </a:r>
            <a:endParaRPr lang="en-US" dirty="0">
              <a:solidFill>
                <a:prstClr val="white"/>
              </a:solidFill>
            </a:endParaRPr>
          </a:p>
        </p:txBody>
      </p:sp>
      <p:sp>
        <p:nvSpPr>
          <p:cNvPr id="6" name="Text Box 6"/>
          <p:cNvSpPr txBox="1">
            <a:spLocks noChangeArrowheads="1"/>
          </p:cNvSpPr>
          <p:nvPr/>
        </p:nvSpPr>
        <p:spPr bwMode="auto">
          <a:xfrm>
            <a:off x="4261639" y="5715298"/>
            <a:ext cx="1477773" cy="923330"/>
          </a:xfrm>
          <a:prstGeom prst="rect">
            <a:avLst/>
          </a:prstGeom>
          <a:solidFill>
            <a:schemeClr val="accent2">
              <a:lumMod val="75000"/>
            </a:schemeClr>
          </a:solidFill>
          <a:ln w="12700">
            <a:solidFill>
              <a:schemeClr val="accent3">
                <a:lumMod val="75000"/>
              </a:schemeClr>
            </a:solidFill>
            <a:miter lim="800000"/>
            <a:headEnd/>
            <a:tailEnd/>
          </a:ln>
        </p:spPr>
        <p:txBody>
          <a:bodyPr wrap="square">
            <a:spAutoFit/>
          </a:bodyPr>
          <a:lstStyle/>
          <a:p>
            <a:pPr algn="ctr"/>
            <a:r>
              <a:rPr lang="en-US" dirty="0">
                <a:solidFill>
                  <a:schemeClr val="bg1"/>
                </a:solidFill>
                <a:latin typeface="Arial" charset="0"/>
              </a:rPr>
              <a:t>Processing &amp;</a:t>
            </a:r>
          </a:p>
          <a:p>
            <a:pPr algn="ctr"/>
            <a:r>
              <a:rPr lang="en-US" dirty="0">
                <a:solidFill>
                  <a:schemeClr val="bg1"/>
                </a:solidFill>
                <a:latin typeface="Arial" charset="0"/>
              </a:rPr>
              <a:t>Verification</a:t>
            </a:r>
            <a:endParaRPr lang="en-US" dirty="0">
              <a:solidFill>
                <a:schemeClr val="bg1"/>
              </a:solidFill>
            </a:endParaRPr>
          </a:p>
        </p:txBody>
      </p:sp>
      <p:sp>
        <p:nvSpPr>
          <p:cNvPr id="7" name="Text Box 5"/>
          <p:cNvSpPr txBox="1">
            <a:spLocks noChangeArrowheads="1"/>
          </p:cNvSpPr>
          <p:nvPr/>
        </p:nvSpPr>
        <p:spPr bwMode="auto">
          <a:xfrm>
            <a:off x="6270877" y="6003173"/>
            <a:ext cx="1479893" cy="369332"/>
          </a:xfrm>
          <a:prstGeom prst="rect">
            <a:avLst/>
          </a:prstGeom>
          <a:solidFill>
            <a:schemeClr val="accent2">
              <a:lumMod val="75000"/>
            </a:schemeClr>
          </a:solidFill>
          <a:ln w="12700">
            <a:solidFill>
              <a:schemeClr val="accent3">
                <a:lumMod val="75000"/>
              </a:schemeClr>
            </a:solidFill>
            <a:miter lim="800000"/>
            <a:headEnd/>
            <a:tailEnd/>
          </a:ln>
        </p:spPr>
        <p:txBody>
          <a:bodyPr wrap="none">
            <a:spAutoFit/>
          </a:bodyPr>
          <a:lstStyle/>
          <a:p>
            <a:pPr algn="ctr"/>
            <a:r>
              <a:rPr lang="en-US" dirty="0">
                <a:solidFill>
                  <a:srgbClr val="FFFF00"/>
                </a:solidFill>
                <a:latin typeface="Arial" charset="0"/>
              </a:rPr>
              <a:t>Preservation</a:t>
            </a:r>
            <a:endParaRPr lang="en-US" dirty="0">
              <a:solidFill>
                <a:srgbClr val="FFFF00"/>
              </a:solidFill>
            </a:endParaRPr>
          </a:p>
        </p:txBody>
      </p:sp>
      <p:sp>
        <p:nvSpPr>
          <p:cNvPr id="8" name="Text Box 8"/>
          <p:cNvSpPr txBox="1">
            <a:spLocks noChangeArrowheads="1"/>
          </p:cNvSpPr>
          <p:nvPr/>
        </p:nvSpPr>
        <p:spPr bwMode="auto">
          <a:xfrm>
            <a:off x="8268763" y="6003173"/>
            <a:ext cx="1338828" cy="369332"/>
          </a:xfrm>
          <a:prstGeom prst="rect">
            <a:avLst/>
          </a:prstGeom>
          <a:solidFill>
            <a:schemeClr val="accent2">
              <a:lumMod val="75000"/>
            </a:schemeClr>
          </a:solidFill>
          <a:ln w="12700">
            <a:solidFill>
              <a:schemeClr val="accent3">
                <a:lumMod val="75000"/>
              </a:schemeClr>
            </a:solidFill>
            <a:miter lim="800000"/>
            <a:headEnd/>
            <a:tailEnd/>
          </a:ln>
        </p:spPr>
        <p:txBody>
          <a:bodyPr wrap="none">
            <a:spAutoFit/>
          </a:bodyPr>
          <a:lstStyle/>
          <a:p>
            <a:pPr algn="ctr"/>
            <a:r>
              <a:rPr lang="en-US" dirty="0">
                <a:solidFill>
                  <a:prstClr val="white"/>
                </a:solidFill>
                <a:latin typeface="Arial" charset="0"/>
              </a:rPr>
              <a:t>Description</a:t>
            </a:r>
            <a:endParaRPr lang="en-US" dirty="0">
              <a:solidFill>
                <a:prstClr val="white"/>
              </a:solidFill>
            </a:endParaRPr>
          </a:p>
        </p:txBody>
      </p:sp>
      <p:sp>
        <p:nvSpPr>
          <p:cNvPr id="9" name="Text Box 8"/>
          <p:cNvSpPr txBox="1">
            <a:spLocks noChangeArrowheads="1"/>
          </p:cNvSpPr>
          <p:nvPr/>
        </p:nvSpPr>
        <p:spPr bwMode="auto">
          <a:xfrm>
            <a:off x="10129786" y="5823582"/>
            <a:ext cx="1402158" cy="646331"/>
          </a:xfrm>
          <a:prstGeom prst="rect">
            <a:avLst/>
          </a:prstGeom>
          <a:solidFill>
            <a:schemeClr val="accent2">
              <a:lumMod val="75000"/>
            </a:schemeClr>
          </a:solidFill>
          <a:ln w="12700">
            <a:solidFill>
              <a:schemeClr val="accent3">
                <a:lumMod val="75000"/>
              </a:schemeClr>
            </a:solidFill>
            <a:miter lim="800000"/>
            <a:headEnd/>
            <a:tailEnd/>
          </a:ln>
        </p:spPr>
        <p:txBody>
          <a:bodyPr wrap="square">
            <a:spAutoFit/>
          </a:bodyPr>
          <a:lstStyle/>
          <a:p>
            <a:pPr algn="ctr"/>
            <a:r>
              <a:rPr lang="en-US" dirty="0">
                <a:solidFill>
                  <a:prstClr val="white"/>
                </a:solidFill>
                <a:latin typeface="Arial" charset="0"/>
              </a:rPr>
              <a:t>Reference / Access</a:t>
            </a:r>
            <a:endParaRPr lang="en-US" dirty="0">
              <a:solidFill>
                <a:prstClr val="white"/>
              </a:solidFill>
            </a:endParaRPr>
          </a:p>
        </p:txBody>
      </p:sp>
      <p:sp>
        <p:nvSpPr>
          <p:cNvPr id="10" name="Line 16"/>
          <p:cNvSpPr>
            <a:spLocks noChangeShapeType="1"/>
          </p:cNvSpPr>
          <p:nvPr/>
        </p:nvSpPr>
        <p:spPr bwMode="auto">
          <a:xfrm>
            <a:off x="2082704" y="6180609"/>
            <a:ext cx="488423" cy="542"/>
          </a:xfrm>
          <a:prstGeom prst="line">
            <a:avLst/>
          </a:prstGeom>
          <a:noFill/>
          <a:ln w="12700">
            <a:solidFill>
              <a:schemeClr val="accent3">
                <a:lumMod val="75000"/>
              </a:schemeClr>
            </a:solidFill>
            <a:round/>
            <a:headEnd/>
            <a:tailEnd type="triangle" w="lg" len="lg"/>
          </a:ln>
        </p:spPr>
        <p:txBody>
          <a:bodyPr wrap="none" anchor="ctr"/>
          <a:lstStyle/>
          <a:p>
            <a:endParaRPr lang="en-US" dirty="0">
              <a:solidFill>
                <a:prstClr val="black"/>
              </a:solidFill>
            </a:endParaRPr>
          </a:p>
        </p:txBody>
      </p:sp>
      <p:sp>
        <p:nvSpPr>
          <p:cNvPr id="11" name="Line 16"/>
          <p:cNvSpPr>
            <a:spLocks noChangeShapeType="1"/>
          </p:cNvSpPr>
          <p:nvPr/>
        </p:nvSpPr>
        <p:spPr bwMode="auto">
          <a:xfrm>
            <a:off x="3751052" y="6176962"/>
            <a:ext cx="488423" cy="542"/>
          </a:xfrm>
          <a:prstGeom prst="line">
            <a:avLst/>
          </a:prstGeom>
          <a:noFill/>
          <a:ln w="12700">
            <a:solidFill>
              <a:schemeClr val="accent3">
                <a:lumMod val="75000"/>
              </a:schemeClr>
            </a:solidFill>
            <a:round/>
            <a:headEnd/>
            <a:tailEnd type="triangle" w="lg" len="lg"/>
          </a:ln>
        </p:spPr>
        <p:txBody>
          <a:bodyPr wrap="none" anchor="ctr"/>
          <a:lstStyle/>
          <a:p>
            <a:endParaRPr lang="en-US" dirty="0">
              <a:solidFill>
                <a:prstClr val="black"/>
              </a:solidFill>
            </a:endParaRPr>
          </a:p>
        </p:txBody>
      </p:sp>
      <p:sp>
        <p:nvSpPr>
          <p:cNvPr id="12" name="Line 16"/>
          <p:cNvSpPr>
            <a:spLocks noChangeShapeType="1"/>
          </p:cNvSpPr>
          <p:nvPr/>
        </p:nvSpPr>
        <p:spPr bwMode="auto">
          <a:xfrm>
            <a:off x="5760933" y="6176963"/>
            <a:ext cx="488423" cy="542"/>
          </a:xfrm>
          <a:prstGeom prst="line">
            <a:avLst/>
          </a:prstGeom>
          <a:noFill/>
          <a:ln w="12700">
            <a:solidFill>
              <a:schemeClr val="accent3">
                <a:lumMod val="75000"/>
              </a:schemeClr>
            </a:solidFill>
            <a:round/>
            <a:headEnd/>
            <a:tailEnd type="triangle" w="lg" len="lg"/>
          </a:ln>
        </p:spPr>
        <p:txBody>
          <a:bodyPr wrap="none" anchor="ctr"/>
          <a:lstStyle/>
          <a:p>
            <a:endParaRPr lang="en-US" dirty="0">
              <a:solidFill>
                <a:prstClr val="black"/>
              </a:solidFill>
            </a:endParaRPr>
          </a:p>
        </p:txBody>
      </p:sp>
      <p:sp>
        <p:nvSpPr>
          <p:cNvPr id="13" name="Line 16"/>
          <p:cNvSpPr>
            <a:spLocks noChangeShapeType="1"/>
          </p:cNvSpPr>
          <p:nvPr/>
        </p:nvSpPr>
        <p:spPr bwMode="auto">
          <a:xfrm>
            <a:off x="7763454" y="6176962"/>
            <a:ext cx="488423" cy="542"/>
          </a:xfrm>
          <a:prstGeom prst="line">
            <a:avLst/>
          </a:prstGeom>
          <a:noFill/>
          <a:ln w="12700">
            <a:solidFill>
              <a:schemeClr val="accent3">
                <a:lumMod val="75000"/>
              </a:schemeClr>
            </a:solidFill>
            <a:round/>
            <a:headEnd/>
            <a:tailEnd type="triangle" w="lg" len="lg"/>
          </a:ln>
        </p:spPr>
        <p:txBody>
          <a:bodyPr wrap="none" anchor="ctr"/>
          <a:lstStyle/>
          <a:p>
            <a:endParaRPr lang="en-US" dirty="0">
              <a:solidFill>
                <a:prstClr val="black"/>
              </a:solidFill>
            </a:endParaRPr>
          </a:p>
        </p:txBody>
      </p:sp>
      <p:sp>
        <p:nvSpPr>
          <p:cNvPr id="14" name="Line 16"/>
          <p:cNvSpPr>
            <a:spLocks noChangeShapeType="1"/>
          </p:cNvSpPr>
          <p:nvPr/>
        </p:nvSpPr>
        <p:spPr bwMode="auto">
          <a:xfrm>
            <a:off x="9612785" y="6146747"/>
            <a:ext cx="488423" cy="542"/>
          </a:xfrm>
          <a:prstGeom prst="line">
            <a:avLst/>
          </a:prstGeom>
          <a:noFill/>
          <a:ln w="12700">
            <a:solidFill>
              <a:schemeClr val="accent3">
                <a:lumMod val="75000"/>
              </a:schemeClr>
            </a:solidFill>
            <a:round/>
            <a:headEnd/>
            <a:tailEnd type="triangle" w="lg" len="lg"/>
          </a:ln>
        </p:spPr>
        <p:txBody>
          <a:bodyPr wrap="none" anchor="ctr"/>
          <a:lstStyle/>
          <a:p>
            <a:endParaRPr lang="en-US" dirty="0">
              <a:solidFill>
                <a:prstClr val="black"/>
              </a:solidFill>
            </a:endParaRPr>
          </a:p>
        </p:txBody>
      </p:sp>
      <p:sp>
        <p:nvSpPr>
          <p:cNvPr id="15" name="Text Box 4"/>
          <p:cNvSpPr txBox="1">
            <a:spLocks noChangeArrowheads="1"/>
          </p:cNvSpPr>
          <p:nvPr/>
        </p:nvSpPr>
        <p:spPr bwMode="auto">
          <a:xfrm>
            <a:off x="508592" y="5864673"/>
            <a:ext cx="1587259" cy="646331"/>
          </a:xfrm>
          <a:prstGeom prst="rect">
            <a:avLst/>
          </a:prstGeom>
          <a:solidFill>
            <a:schemeClr val="accent2">
              <a:lumMod val="75000"/>
            </a:schemeClr>
          </a:solidFill>
          <a:ln w="12700">
            <a:solidFill>
              <a:schemeClr val="accent3">
                <a:lumMod val="75000"/>
              </a:schemeClr>
            </a:solidFill>
            <a:miter lim="800000"/>
            <a:headEnd/>
            <a:tailEnd/>
          </a:ln>
        </p:spPr>
        <p:txBody>
          <a:bodyPr wrap="square">
            <a:spAutoFit/>
          </a:bodyPr>
          <a:lstStyle/>
          <a:p>
            <a:pPr algn="ctr">
              <a:defRPr/>
            </a:pPr>
            <a:r>
              <a:rPr lang="en-US" dirty="0">
                <a:solidFill>
                  <a:prstClr val="white"/>
                </a:solidFill>
                <a:latin typeface="Arial" charset="0"/>
              </a:rPr>
              <a:t>Transfer &amp; Accessioning</a:t>
            </a:r>
          </a:p>
        </p:txBody>
      </p:sp>
      <p:pic>
        <p:nvPicPr>
          <p:cNvPr id="16" name="Picture 15"/>
          <p:cNvPicPr>
            <a:picLocks noChangeAspect="1"/>
          </p:cNvPicPr>
          <p:nvPr/>
        </p:nvPicPr>
        <p:blipFill>
          <a:blip r:embed="rId3"/>
          <a:stretch>
            <a:fillRect/>
          </a:stretch>
        </p:blipFill>
        <p:spPr>
          <a:xfrm>
            <a:off x="7368415" y="1690692"/>
            <a:ext cx="3139523" cy="3139523"/>
          </a:xfrm>
          <a:prstGeom prst="rect">
            <a:avLst/>
          </a:prstGeom>
        </p:spPr>
      </p:pic>
    </p:spTree>
    <p:extLst>
      <p:ext uri="{BB962C8B-B14F-4D97-AF65-F5344CB8AC3E}">
        <p14:creationId xmlns:p14="http://schemas.microsoft.com/office/powerpoint/2010/main" val="203651909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Description, Reference / Access</a:t>
            </a:r>
          </a:p>
        </p:txBody>
      </p:sp>
      <p:sp>
        <p:nvSpPr>
          <p:cNvPr id="3" name="Content Placeholder 2"/>
          <p:cNvSpPr>
            <a:spLocks noGrp="1"/>
          </p:cNvSpPr>
          <p:nvPr>
            <p:ph idx="1"/>
          </p:nvPr>
        </p:nvSpPr>
        <p:spPr/>
        <p:txBody>
          <a:bodyPr/>
          <a:lstStyle/>
          <a:p>
            <a:pPr marL="228594" lvl="1">
              <a:spcBef>
                <a:spcPts val="1000"/>
              </a:spcBef>
              <a:buClr>
                <a:schemeClr val="accent3"/>
              </a:buClr>
            </a:pPr>
            <a:r>
              <a:rPr lang="en-US" sz="2800" u="sng" dirty="0">
                <a:latin typeface="Calibri" panose="020F0502020204030204" pitchFamily="34" charset="0"/>
              </a:rPr>
              <a:t>Description</a:t>
            </a:r>
            <a:r>
              <a:rPr lang="en-US" sz="2800" dirty="0">
                <a:latin typeface="Calibri" panose="020F0502020204030204" pitchFamily="34" charset="0"/>
              </a:rPr>
              <a:t>: National Archives Catalog provides public access to descriptions about NARA’s holdings</a:t>
            </a:r>
          </a:p>
          <a:p>
            <a:pPr marL="228594" lvl="1">
              <a:spcBef>
                <a:spcPts val="1000"/>
              </a:spcBef>
              <a:buClr>
                <a:schemeClr val="accent3"/>
              </a:buClr>
            </a:pPr>
            <a:r>
              <a:rPr lang="en-US" sz="2800" u="sng" dirty="0">
                <a:latin typeface="Calibri" panose="020F0502020204030204" pitchFamily="34" charset="0"/>
              </a:rPr>
              <a:t>Reference / Access</a:t>
            </a:r>
            <a:r>
              <a:rPr lang="en-US" sz="2800" dirty="0">
                <a:latin typeface="Calibri" panose="020F0502020204030204" pitchFamily="34" charset="0"/>
              </a:rPr>
              <a:t>: </a:t>
            </a:r>
            <a:r>
              <a:rPr lang="en-US" sz="2800" dirty="0"/>
              <a:t>Understand, interpret, and convey the technical characteristics of the records</a:t>
            </a:r>
            <a:endParaRPr lang="en-US" sz="2800" u="sng" dirty="0">
              <a:latin typeface="Calibri" panose="020F0502020204030204" pitchFamily="34" charset="0"/>
            </a:endParaRPr>
          </a:p>
          <a:p>
            <a:pPr marL="685782" lvl="2">
              <a:spcBef>
                <a:spcPts val="1000"/>
              </a:spcBef>
              <a:buClr>
                <a:schemeClr val="accent3"/>
              </a:buClr>
            </a:pPr>
            <a:r>
              <a:rPr lang="en-US" dirty="0"/>
              <a:t>Unless records are available online, researchers can only access electronic records by obtaining reproductions of them</a:t>
            </a:r>
          </a:p>
          <a:p>
            <a:pPr marL="685782" lvl="2">
              <a:spcBef>
                <a:spcPts val="1000"/>
              </a:spcBef>
              <a:buClr>
                <a:schemeClr val="accent3"/>
              </a:buClr>
            </a:pPr>
            <a:r>
              <a:rPr lang="en-US" dirty="0"/>
              <a:t>Researchers can review paper documentation </a:t>
            </a:r>
            <a:r>
              <a:rPr lang="en-US" dirty="0" smtClean="0"/>
              <a:t>on-site</a:t>
            </a:r>
            <a:endParaRPr lang="en-US" u="sng"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0BDADC1-4F48-44E4-B2E3-B660C348BBA3}" type="slidenum">
              <a:rPr lang="en-US" smtClean="0">
                <a:solidFill>
                  <a:prstClr val="black">
                    <a:tint val="75000"/>
                  </a:prstClr>
                </a:solidFill>
              </a:rPr>
              <a:pPr/>
              <a:t>11</a:t>
            </a:fld>
            <a:endParaRPr lang="en-US" dirty="0">
              <a:solidFill>
                <a:prstClr val="black">
                  <a:tint val="75000"/>
                </a:prstClr>
              </a:solidFill>
            </a:endParaRPr>
          </a:p>
        </p:txBody>
      </p:sp>
      <p:sp>
        <p:nvSpPr>
          <p:cNvPr id="16" name="Text Box 22"/>
          <p:cNvSpPr txBox="1">
            <a:spLocks noChangeArrowheads="1"/>
          </p:cNvSpPr>
          <p:nvPr/>
        </p:nvSpPr>
        <p:spPr bwMode="auto">
          <a:xfrm>
            <a:off x="2577341" y="6003173"/>
            <a:ext cx="1180644" cy="369332"/>
          </a:xfrm>
          <a:prstGeom prst="rect">
            <a:avLst/>
          </a:prstGeom>
          <a:solidFill>
            <a:schemeClr val="accent2">
              <a:lumMod val="75000"/>
            </a:schemeClr>
          </a:solidFill>
          <a:ln w="12700">
            <a:solidFill>
              <a:schemeClr val="accent3">
                <a:lumMod val="75000"/>
              </a:schemeClr>
            </a:solidFill>
            <a:miter lim="800000"/>
            <a:headEnd/>
            <a:tailEnd/>
          </a:ln>
        </p:spPr>
        <p:txBody>
          <a:bodyPr wrap="none">
            <a:spAutoFit/>
          </a:bodyPr>
          <a:lstStyle/>
          <a:p>
            <a:pPr algn="ctr"/>
            <a:r>
              <a:rPr lang="en-US" dirty="0">
                <a:solidFill>
                  <a:prstClr val="white"/>
                </a:solidFill>
                <a:latin typeface="Arial" charset="0"/>
              </a:rPr>
              <a:t>Validation</a:t>
            </a:r>
            <a:endParaRPr lang="en-US" dirty="0">
              <a:solidFill>
                <a:prstClr val="white"/>
              </a:solidFill>
            </a:endParaRPr>
          </a:p>
        </p:txBody>
      </p:sp>
      <p:sp>
        <p:nvSpPr>
          <p:cNvPr id="17" name="Text Box 6"/>
          <p:cNvSpPr txBox="1">
            <a:spLocks noChangeArrowheads="1"/>
          </p:cNvSpPr>
          <p:nvPr/>
        </p:nvSpPr>
        <p:spPr bwMode="auto">
          <a:xfrm>
            <a:off x="4261639" y="5715298"/>
            <a:ext cx="1477773" cy="923330"/>
          </a:xfrm>
          <a:prstGeom prst="rect">
            <a:avLst/>
          </a:prstGeom>
          <a:solidFill>
            <a:schemeClr val="accent2">
              <a:lumMod val="75000"/>
            </a:schemeClr>
          </a:solidFill>
          <a:ln w="12700">
            <a:solidFill>
              <a:schemeClr val="accent3">
                <a:lumMod val="75000"/>
              </a:schemeClr>
            </a:solidFill>
            <a:miter lim="800000"/>
            <a:headEnd/>
            <a:tailEnd/>
          </a:ln>
        </p:spPr>
        <p:txBody>
          <a:bodyPr wrap="square">
            <a:spAutoFit/>
          </a:bodyPr>
          <a:lstStyle/>
          <a:p>
            <a:pPr algn="ctr"/>
            <a:r>
              <a:rPr lang="en-US" dirty="0">
                <a:solidFill>
                  <a:schemeClr val="bg1"/>
                </a:solidFill>
                <a:latin typeface="Arial" charset="0"/>
              </a:rPr>
              <a:t>Processing &amp;</a:t>
            </a:r>
          </a:p>
          <a:p>
            <a:pPr algn="ctr"/>
            <a:r>
              <a:rPr lang="en-US" dirty="0">
                <a:solidFill>
                  <a:schemeClr val="bg1"/>
                </a:solidFill>
                <a:latin typeface="Arial" charset="0"/>
              </a:rPr>
              <a:t>Verification</a:t>
            </a:r>
            <a:endParaRPr lang="en-US" dirty="0">
              <a:solidFill>
                <a:schemeClr val="bg1"/>
              </a:solidFill>
            </a:endParaRPr>
          </a:p>
        </p:txBody>
      </p:sp>
      <p:sp>
        <p:nvSpPr>
          <p:cNvPr id="18" name="Text Box 5"/>
          <p:cNvSpPr txBox="1">
            <a:spLocks noChangeArrowheads="1"/>
          </p:cNvSpPr>
          <p:nvPr/>
        </p:nvSpPr>
        <p:spPr bwMode="auto">
          <a:xfrm>
            <a:off x="6270877" y="6003173"/>
            <a:ext cx="1479893" cy="369332"/>
          </a:xfrm>
          <a:prstGeom prst="rect">
            <a:avLst/>
          </a:prstGeom>
          <a:solidFill>
            <a:schemeClr val="accent2">
              <a:lumMod val="75000"/>
            </a:schemeClr>
          </a:solidFill>
          <a:ln w="12700">
            <a:solidFill>
              <a:schemeClr val="accent3">
                <a:lumMod val="75000"/>
              </a:schemeClr>
            </a:solidFill>
            <a:miter lim="800000"/>
            <a:headEnd/>
            <a:tailEnd/>
          </a:ln>
        </p:spPr>
        <p:txBody>
          <a:bodyPr wrap="none">
            <a:spAutoFit/>
          </a:bodyPr>
          <a:lstStyle/>
          <a:p>
            <a:pPr algn="ctr"/>
            <a:r>
              <a:rPr lang="en-US" dirty="0">
                <a:solidFill>
                  <a:schemeClr val="bg1"/>
                </a:solidFill>
                <a:latin typeface="Arial" charset="0"/>
              </a:rPr>
              <a:t>Preservation</a:t>
            </a:r>
            <a:endParaRPr lang="en-US" dirty="0">
              <a:solidFill>
                <a:schemeClr val="bg1"/>
              </a:solidFill>
            </a:endParaRPr>
          </a:p>
        </p:txBody>
      </p:sp>
      <p:sp>
        <p:nvSpPr>
          <p:cNvPr id="19" name="Text Box 8"/>
          <p:cNvSpPr txBox="1">
            <a:spLocks noChangeArrowheads="1"/>
          </p:cNvSpPr>
          <p:nvPr/>
        </p:nvSpPr>
        <p:spPr bwMode="auto">
          <a:xfrm>
            <a:off x="8268763" y="6003173"/>
            <a:ext cx="1338828" cy="369332"/>
          </a:xfrm>
          <a:prstGeom prst="rect">
            <a:avLst/>
          </a:prstGeom>
          <a:solidFill>
            <a:schemeClr val="accent2">
              <a:lumMod val="75000"/>
            </a:schemeClr>
          </a:solidFill>
          <a:ln w="12700">
            <a:solidFill>
              <a:schemeClr val="accent3">
                <a:lumMod val="75000"/>
              </a:schemeClr>
            </a:solidFill>
            <a:miter lim="800000"/>
            <a:headEnd/>
            <a:tailEnd/>
          </a:ln>
        </p:spPr>
        <p:txBody>
          <a:bodyPr wrap="none">
            <a:spAutoFit/>
          </a:bodyPr>
          <a:lstStyle/>
          <a:p>
            <a:pPr algn="ctr"/>
            <a:r>
              <a:rPr lang="en-US" dirty="0">
                <a:solidFill>
                  <a:srgbClr val="FFFF00"/>
                </a:solidFill>
                <a:latin typeface="Arial" charset="0"/>
              </a:rPr>
              <a:t>Description</a:t>
            </a:r>
            <a:endParaRPr lang="en-US" dirty="0">
              <a:solidFill>
                <a:srgbClr val="FFFF00"/>
              </a:solidFill>
            </a:endParaRPr>
          </a:p>
        </p:txBody>
      </p:sp>
      <p:sp>
        <p:nvSpPr>
          <p:cNvPr id="20" name="Text Box 8"/>
          <p:cNvSpPr txBox="1">
            <a:spLocks noChangeArrowheads="1"/>
          </p:cNvSpPr>
          <p:nvPr/>
        </p:nvSpPr>
        <p:spPr bwMode="auto">
          <a:xfrm>
            <a:off x="10129786" y="5823582"/>
            <a:ext cx="1402158" cy="646331"/>
          </a:xfrm>
          <a:prstGeom prst="rect">
            <a:avLst/>
          </a:prstGeom>
          <a:solidFill>
            <a:schemeClr val="accent2">
              <a:lumMod val="75000"/>
            </a:schemeClr>
          </a:solidFill>
          <a:ln w="12700">
            <a:solidFill>
              <a:schemeClr val="accent3">
                <a:lumMod val="75000"/>
              </a:schemeClr>
            </a:solidFill>
            <a:miter lim="800000"/>
            <a:headEnd/>
            <a:tailEnd/>
          </a:ln>
        </p:spPr>
        <p:txBody>
          <a:bodyPr wrap="square">
            <a:spAutoFit/>
          </a:bodyPr>
          <a:lstStyle/>
          <a:p>
            <a:pPr algn="ctr"/>
            <a:r>
              <a:rPr lang="en-US" dirty="0">
                <a:solidFill>
                  <a:srgbClr val="FFFF00"/>
                </a:solidFill>
                <a:latin typeface="Arial" charset="0"/>
              </a:rPr>
              <a:t>Reference / Access</a:t>
            </a:r>
            <a:endParaRPr lang="en-US" dirty="0">
              <a:solidFill>
                <a:srgbClr val="FFFF00"/>
              </a:solidFill>
            </a:endParaRPr>
          </a:p>
        </p:txBody>
      </p:sp>
      <p:sp>
        <p:nvSpPr>
          <p:cNvPr id="21" name="Line 16"/>
          <p:cNvSpPr>
            <a:spLocks noChangeShapeType="1"/>
          </p:cNvSpPr>
          <p:nvPr/>
        </p:nvSpPr>
        <p:spPr bwMode="auto">
          <a:xfrm>
            <a:off x="2082704" y="6180609"/>
            <a:ext cx="488423" cy="542"/>
          </a:xfrm>
          <a:prstGeom prst="line">
            <a:avLst/>
          </a:prstGeom>
          <a:noFill/>
          <a:ln w="12700">
            <a:solidFill>
              <a:schemeClr val="accent3">
                <a:lumMod val="75000"/>
              </a:schemeClr>
            </a:solidFill>
            <a:round/>
            <a:headEnd/>
            <a:tailEnd type="triangle" w="lg" len="lg"/>
          </a:ln>
        </p:spPr>
        <p:txBody>
          <a:bodyPr wrap="none" anchor="ctr"/>
          <a:lstStyle/>
          <a:p>
            <a:endParaRPr lang="en-US" dirty="0">
              <a:solidFill>
                <a:prstClr val="black"/>
              </a:solidFill>
            </a:endParaRPr>
          </a:p>
        </p:txBody>
      </p:sp>
      <p:sp>
        <p:nvSpPr>
          <p:cNvPr id="22" name="Line 16"/>
          <p:cNvSpPr>
            <a:spLocks noChangeShapeType="1"/>
          </p:cNvSpPr>
          <p:nvPr/>
        </p:nvSpPr>
        <p:spPr bwMode="auto">
          <a:xfrm>
            <a:off x="3751052" y="6176962"/>
            <a:ext cx="488423" cy="542"/>
          </a:xfrm>
          <a:prstGeom prst="line">
            <a:avLst/>
          </a:prstGeom>
          <a:noFill/>
          <a:ln w="12700">
            <a:solidFill>
              <a:schemeClr val="accent3">
                <a:lumMod val="75000"/>
              </a:schemeClr>
            </a:solidFill>
            <a:round/>
            <a:headEnd/>
            <a:tailEnd type="triangle" w="lg" len="lg"/>
          </a:ln>
        </p:spPr>
        <p:txBody>
          <a:bodyPr wrap="none" anchor="ctr"/>
          <a:lstStyle/>
          <a:p>
            <a:endParaRPr lang="en-US" dirty="0">
              <a:solidFill>
                <a:prstClr val="black"/>
              </a:solidFill>
            </a:endParaRPr>
          </a:p>
        </p:txBody>
      </p:sp>
      <p:sp>
        <p:nvSpPr>
          <p:cNvPr id="23" name="Line 16"/>
          <p:cNvSpPr>
            <a:spLocks noChangeShapeType="1"/>
          </p:cNvSpPr>
          <p:nvPr/>
        </p:nvSpPr>
        <p:spPr bwMode="auto">
          <a:xfrm>
            <a:off x="5760933" y="6176963"/>
            <a:ext cx="488423" cy="542"/>
          </a:xfrm>
          <a:prstGeom prst="line">
            <a:avLst/>
          </a:prstGeom>
          <a:noFill/>
          <a:ln w="12700">
            <a:solidFill>
              <a:schemeClr val="accent3">
                <a:lumMod val="75000"/>
              </a:schemeClr>
            </a:solidFill>
            <a:round/>
            <a:headEnd/>
            <a:tailEnd type="triangle" w="lg" len="lg"/>
          </a:ln>
        </p:spPr>
        <p:txBody>
          <a:bodyPr wrap="none" anchor="ctr"/>
          <a:lstStyle/>
          <a:p>
            <a:endParaRPr lang="en-US" dirty="0">
              <a:solidFill>
                <a:prstClr val="black"/>
              </a:solidFill>
            </a:endParaRPr>
          </a:p>
        </p:txBody>
      </p:sp>
      <p:sp>
        <p:nvSpPr>
          <p:cNvPr id="24" name="Line 16"/>
          <p:cNvSpPr>
            <a:spLocks noChangeShapeType="1"/>
          </p:cNvSpPr>
          <p:nvPr/>
        </p:nvSpPr>
        <p:spPr bwMode="auto">
          <a:xfrm>
            <a:off x="7763454" y="6176962"/>
            <a:ext cx="488423" cy="542"/>
          </a:xfrm>
          <a:prstGeom prst="line">
            <a:avLst/>
          </a:prstGeom>
          <a:noFill/>
          <a:ln w="12700">
            <a:solidFill>
              <a:schemeClr val="accent3">
                <a:lumMod val="75000"/>
              </a:schemeClr>
            </a:solidFill>
            <a:round/>
            <a:headEnd/>
            <a:tailEnd type="triangle" w="lg" len="lg"/>
          </a:ln>
        </p:spPr>
        <p:txBody>
          <a:bodyPr wrap="none" anchor="ctr"/>
          <a:lstStyle/>
          <a:p>
            <a:endParaRPr lang="en-US" dirty="0">
              <a:solidFill>
                <a:prstClr val="black"/>
              </a:solidFill>
            </a:endParaRPr>
          </a:p>
        </p:txBody>
      </p:sp>
      <p:sp>
        <p:nvSpPr>
          <p:cNvPr id="25" name="Line 16"/>
          <p:cNvSpPr>
            <a:spLocks noChangeShapeType="1"/>
          </p:cNvSpPr>
          <p:nvPr/>
        </p:nvSpPr>
        <p:spPr bwMode="auto">
          <a:xfrm>
            <a:off x="9612785" y="6146747"/>
            <a:ext cx="488423" cy="542"/>
          </a:xfrm>
          <a:prstGeom prst="line">
            <a:avLst/>
          </a:prstGeom>
          <a:noFill/>
          <a:ln w="12700">
            <a:solidFill>
              <a:schemeClr val="accent3">
                <a:lumMod val="75000"/>
              </a:schemeClr>
            </a:solidFill>
            <a:round/>
            <a:headEnd/>
            <a:tailEnd type="triangle" w="lg" len="lg"/>
          </a:ln>
        </p:spPr>
        <p:txBody>
          <a:bodyPr wrap="none" anchor="ctr"/>
          <a:lstStyle/>
          <a:p>
            <a:endParaRPr lang="en-US" dirty="0">
              <a:solidFill>
                <a:prstClr val="black"/>
              </a:solidFill>
            </a:endParaRPr>
          </a:p>
        </p:txBody>
      </p:sp>
      <p:sp>
        <p:nvSpPr>
          <p:cNvPr id="26" name="Text Box 4"/>
          <p:cNvSpPr txBox="1">
            <a:spLocks noChangeArrowheads="1"/>
          </p:cNvSpPr>
          <p:nvPr/>
        </p:nvSpPr>
        <p:spPr bwMode="auto">
          <a:xfrm>
            <a:off x="508592" y="5864673"/>
            <a:ext cx="1587259" cy="646331"/>
          </a:xfrm>
          <a:prstGeom prst="rect">
            <a:avLst/>
          </a:prstGeom>
          <a:solidFill>
            <a:schemeClr val="accent2">
              <a:lumMod val="75000"/>
            </a:schemeClr>
          </a:solidFill>
          <a:ln w="12700">
            <a:solidFill>
              <a:schemeClr val="accent3">
                <a:lumMod val="75000"/>
              </a:schemeClr>
            </a:solidFill>
            <a:miter lim="800000"/>
            <a:headEnd/>
            <a:tailEnd/>
          </a:ln>
        </p:spPr>
        <p:txBody>
          <a:bodyPr wrap="square">
            <a:spAutoFit/>
          </a:bodyPr>
          <a:lstStyle/>
          <a:p>
            <a:pPr algn="ctr">
              <a:defRPr/>
            </a:pPr>
            <a:r>
              <a:rPr lang="en-US" dirty="0">
                <a:solidFill>
                  <a:prstClr val="white"/>
                </a:solidFill>
                <a:latin typeface="Arial" charset="0"/>
              </a:rPr>
              <a:t>Transfer &amp; Accessioning</a:t>
            </a:r>
          </a:p>
        </p:txBody>
      </p:sp>
    </p:spTree>
    <p:extLst>
      <p:ext uri="{BB962C8B-B14F-4D97-AF65-F5344CB8AC3E}">
        <p14:creationId xmlns:p14="http://schemas.microsoft.com/office/powerpoint/2010/main" val="18545149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47" y="0"/>
            <a:ext cx="10751049" cy="1002323"/>
          </a:xfrm>
        </p:spPr>
        <p:txBody>
          <a:bodyPr/>
          <a:lstStyle/>
          <a:p>
            <a:r>
              <a:rPr lang="en-US" dirty="0" smtClean="0"/>
              <a:t>National Archives Catalog: Geospatial Holdings</a:t>
            </a:r>
            <a:endParaRPr lang="en-US" dirty="0"/>
          </a:p>
        </p:txBody>
      </p:sp>
      <p:sp>
        <p:nvSpPr>
          <p:cNvPr id="4" name="Slide Number Placeholder 3"/>
          <p:cNvSpPr>
            <a:spLocks noGrp="1"/>
          </p:cNvSpPr>
          <p:nvPr>
            <p:ph type="sldNum" sz="quarter" idx="12"/>
          </p:nvPr>
        </p:nvSpPr>
        <p:spPr/>
        <p:txBody>
          <a:bodyPr/>
          <a:lstStyle/>
          <a:p>
            <a:fld id="{00BDADC1-4F48-44E4-B2E3-B660C348BBA3}" type="slidenum">
              <a:rPr lang="en-US" smtClean="0">
                <a:solidFill>
                  <a:prstClr val="black">
                    <a:tint val="75000"/>
                  </a:prstClr>
                </a:solidFill>
              </a:rPr>
              <a:pPr/>
              <a:t>12</a:t>
            </a:fld>
            <a:endParaRPr lang="en-US" dirty="0">
              <a:solidFill>
                <a:prstClr val="black">
                  <a:tint val="75000"/>
                </a:prstClr>
              </a:solidFill>
            </a:endParaRPr>
          </a:p>
        </p:txBody>
      </p:sp>
      <p:pic>
        <p:nvPicPr>
          <p:cNvPr id="6" name="Content Placeholder 5"/>
          <p:cNvPicPr>
            <a:picLocks noGrp="1" noChangeAspect="1"/>
          </p:cNvPicPr>
          <p:nvPr>
            <p:ph idx="1"/>
          </p:nvPr>
        </p:nvPicPr>
        <p:blipFill>
          <a:blip r:embed="rId3"/>
          <a:stretch>
            <a:fillRect/>
          </a:stretch>
        </p:blipFill>
        <p:spPr>
          <a:xfrm>
            <a:off x="92975" y="901341"/>
            <a:ext cx="7464467" cy="4745863"/>
          </a:xfrm>
          <a:prstGeom prst="rect">
            <a:avLst/>
          </a:prstGeom>
        </p:spPr>
      </p:pic>
      <p:pic>
        <p:nvPicPr>
          <p:cNvPr id="3" name="Picture 2"/>
          <p:cNvPicPr>
            <a:picLocks noChangeAspect="1"/>
          </p:cNvPicPr>
          <p:nvPr/>
        </p:nvPicPr>
        <p:blipFill rotWithShape="1">
          <a:blip r:embed="rId4"/>
          <a:srcRect l="28392" t="22387" r="16160" b="34580"/>
          <a:stretch/>
        </p:blipFill>
        <p:spPr>
          <a:xfrm>
            <a:off x="7705225" y="1920096"/>
            <a:ext cx="4347255" cy="2158290"/>
          </a:xfrm>
          <a:prstGeom prst="rect">
            <a:avLst/>
          </a:prstGeom>
        </p:spPr>
      </p:pic>
      <p:sp>
        <p:nvSpPr>
          <p:cNvPr id="8" name="Text Box 22"/>
          <p:cNvSpPr txBox="1">
            <a:spLocks noChangeArrowheads="1"/>
          </p:cNvSpPr>
          <p:nvPr/>
        </p:nvSpPr>
        <p:spPr bwMode="auto">
          <a:xfrm>
            <a:off x="2531796" y="6000658"/>
            <a:ext cx="1180644" cy="369332"/>
          </a:xfrm>
          <a:prstGeom prst="rect">
            <a:avLst/>
          </a:prstGeom>
          <a:solidFill>
            <a:schemeClr val="accent2">
              <a:lumMod val="75000"/>
            </a:schemeClr>
          </a:solidFill>
          <a:ln w="12700">
            <a:solidFill>
              <a:schemeClr val="accent3">
                <a:lumMod val="75000"/>
              </a:schemeClr>
            </a:solidFill>
            <a:miter lim="800000"/>
            <a:headEnd/>
            <a:tailEnd/>
          </a:ln>
        </p:spPr>
        <p:txBody>
          <a:bodyPr wrap="none">
            <a:spAutoFit/>
          </a:bodyPr>
          <a:lstStyle/>
          <a:p>
            <a:pPr algn="ctr"/>
            <a:r>
              <a:rPr lang="en-US" dirty="0">
                <a:solidFill>
                  <a:prstClr val="white"/>
                </a:solidFill>
                <a:latin typeface="Arial" charset="0"/>
              </a:rPr>
              <a:t>Validation</a:t>
            </a:r>
            <a:endParaRPr lang="en-US" dirty="0">
              <a:solidFill>
                <a:prstClr val="white"/>
              </a:solidFill>
            </a:endParaRPr>
          </a:p>
        </p:txBody>
      </p:sp>
      <p:sp>
        <p:nvSpPr>
          <p:cNvPr id="9" name="Text Box 6"/>
          <p:cNvSpPr txBox="1">
            <a:spLocks noChangeArrowheads="1"/>
          </p:cNvSpPr>
          <p:nvPr/>
        </p:nvSpPr>
        <p:spPr bwMode="auto">
          <a:xfrm>
            <a:off x="4216094" y="5712783"/>
            <a:ext cx="1477773" cy="923330"/>
          </a:xfrm>
          <a:prstGeom prst="rect">
            <a:avLst/>
          </a:prstGeom>
          <a:solidFill>
            <a:schemeClr val="accent2">
              <a:lumMod val="75000"/>
            </a:schemeClr>
          </a:solidFill>
          <a:ln w="12700">
            <a:solidFill>
              <a:schemeClr val="accent3">
                <a:lumMod val="75000"/>
              </a:schemeClr>
            </a:solidFill>
            <a:miter lim="800000"/>
            <a:headEnd/>
            <a:tailEnd/>
          </a:ln>
        </p:spPr>
        <p:txBody>
          <a:bodyPr wrap="square">
            <a:spAutoFit/>
          </a:bodyPr>
          <a:lstStyle/>
          <a:p>
            <a:pPr algn="ctr"/>
            <a:r>
              <a:rPr lang="en-US" dirty="0">
                <a:solidFill>
                  <a:schemeClr val="bg1"/>
                </a:solidFill>
                <a:latin typeface="Arial" charset="0"/>
              </a:rPr>
              <a:t>Processing &amp;</a:t>
            </a:r>
          </a:p>
          <a:p>
            <a:pPr algn="ctr"/>
            <a:r>
              <a:rPr lang="en-US" dirty="0">
                <a:solidFill>
                  <a:schemeClr val="bg1"/>
                </a:solidFill>
                <a:latin typeface="Arial" charset="0"/>
              </a:rPr>
              <a:t>Verification</a:t>
            </a:r>
            <a:endParaRPr lang="en-US" dirty="0">
              <a:solidFill>
                <a:schemeClr val="bg1"/>
              </a:solidFill>
            </a:endParaRPr>
          </a:p>
        </p:txBody>
      </p:sp>
      <p:sp>
        <p:nvSpPr>
          <p:cNvPr id="10" name="Text Box 5"/>
          <p:cNvSpPr txBox="1">
            <a:spLocks noChangeArrowheads="1"/>
          </p:cNvSpPr>
          <p:nvPr/>
        </p:nvSpPr>
        <p:spPr bwMode="auto">
          <a:xfrm>
            <a:off x="6225332" y="6000658"/>
            <a:ext cx="1479893" cy="369332"/>
          </a:xfrm>
          <a:prstGeom prst="rect">
            <a:avLst/>
          </a:prstGeom>
          <a:solidFill>
            <a:schemeClr val="accent2">
              <a:lumMod val="75000"/>
            </a:schemeClr>
          </a:solidFill>
          <a:ln w="12700">
            <a:solidFill>
              <a:schemeClr val="accent3">
                <a:lumMod val="75000"/>
              </a:schemeClr>
            </a:solidFill>
            <a:miter lim="800000"/>
            <a:headEnd/>
            <a:tailEnd/>
          </a:ln>
        </p:spPr>
        <p:txBody>
          <a:bodyPr wrap="none">
            <a:spAutoFit/>
          </a:bodyPr>
          <a:lstStyle/>
          <a:p>
            <a:pPr algn="ctr"/>
            <a:r>
              <a:rPr lang="en-US" dirty="0">
                <a:solidFill>
                  <a:schemeClr val="bg1"/>
                </a:solidFill>
                <a:latin typeface="Arial" charset="0"/>
              </a:rPr>
              <a:t>Preservation</a:t>
            </a:r>
            <a:endParaRPr lang="en-US" dirty="0">
              <a:solidFill>
                <a:schemeClr val="bg1"/>
              </a:solidFill>
            </a:endParaRPr>
          </a:p>
        </p:txBody>
      </p:sp>
      <p:sp>
        <p:nvSpPr>
          <p:cNvPr id="11" name="Text Box 8"/>
          <p:cNvSpPr txBox="1">
            <a:spLocks noChangeArrowheads="1"/>
          </p:cNvSpPr>
          <p:nvPr/>
        </p:nvSpPr>
        <p:spPr bwMode="auto">
          <a:xfrm>
            <a:off x="8223218" y="6000658"/>
            <a:ext cx="1338828" cy="369332"/>
          </a:xfrm>
          <a:prstGeom prst="rect">
            <a:avLst/>
          </a:prstGeom>
          <a:solidFill>
            <a:schemeClr val="accent2">
              <a:lumMod val="75000"/>
            </a:schemeClr>
          </a:solidFill>
          <a:ln w="12700">
            <a:solidFill>
              <a:schemeClr val="accent3">
                <a:lumMod val="75000"/>
              </a:schemeClr>
            </a:solidFill>
            <a:miter lim="800000"/>
            <a:headEnd/>
            <a:tailEnd/>
          </a:ln>
        </p:spPr>
        <p:txBody>
          <a:bodyPr wrap="none">
            <a:spAutoFit/>
          </a:bodyPr>
          <a:lstStyle/>
          <a:p>
            <a:pPr algn="ctr"/>
            <a:r>
              <a:rPr lang="en-US" dirty="0">
                <a:solidFill>
                  <a:prstClr val="white"/>
                </a:solidFill>
                <a:latin typeface="Arial" charset="0"/>
              </a:rPr>
              <a:t>Description</a:t>
            </a:r>
            <a:endParaRPr lang="en-US" dirty="0">
              <a:solidFill>
                <a:prstClr val="white"/>
              </a:solidFill>
            </a:endParaRPr>
          </a:p>
        </p:txBody>
      </p:sp>
      <p:sp>
        <p:nvSpPr>
          <p:cNvPr id="12" name="Text Box 8"/>
          <p:cNvSpPr txBox="1">
            <a:spLocks noChangeArrowheads="1"/>
          </p:cNvSpPr>
          <p:nvPr/>
        </p:nvSpPr>
        <p:spPr bwMode="auto">
          <a:xfrm>
            <a:off x="10084241" y="5821067"/>
            <a:ext cx="1402158" cy="646331"/>
          </a:xfrm>
          <a:prstGeom prst="rect">
            <a:avLst/>
          </a:prstGeom>
          <a:solidFill>
            <a:schemeClr val="accent2">
              <a:lumMod val="75000"/>
            </a:schemeClr>
          </a:solidFill>
          <a:ln w="12700">
            <a:solidFill>
              <a:schemeClr val="accent3">
                <a:lumMod val="75000"/>
              </a:schemeClr>
            </a:solidFill>
            <a:miter lim="800000"/>
            <a:headEnd/>
            <a:tailEnd/>
          </a:ln>
        </p:spPr>
        <p:txBody>
          <a:bodyPr wrap="square">
            <a:spAutoFit/>
          </a:bodyPr>
          <a:lstStyle/>
          <a:p>
            <a:pPr algn="ctr"/>
            <a:r>
              <a:rPr lang="en-US" dirty="0">
                <a:solidFill>
                  <a:srgbClr val="FFFF00"/>
                </a:solidFill>
                <a:latin typeface="Arial" charset="0"/>
              </a:rPr>
              <a:t>Reference / Access</a:t>
            </a:r>
            <a:endParaRPr lang="en-US" dirty="0">
              <a:solidFill>
                <a:srgbClr val="FFFF00"/>
              </a:solidFill>
            </a:endParaRPr>
          </a:p>
        </p:txBody>
      </p:sp>
      <p:sp>
        <p:nvSpPr>
          <p:cNvPr id="13" name="Line 16"/>
          <p:cNvSpPr>
            <a:spLocks noChangeShapeType="1"/>
          </p:cNvSpPr>
          <p:nvPr/>
        </p:nvSpPr>
        <p:spPr bwMode="auto">
          <a:xfrm>
            <a:off x="2037159" y="6178094"/>
            <a:ext cx="488423" cy="542"/>
          </a:xfrm>
          <a:prstGeom prst="line">
            <a:avLst/>
          </a:prstGeom>
          <a:noFill/>
          <a:ln w="12700">
            <a:solidFill>
              <a:schemeClr val="accent3">
                <a:lumMod val="75000"/>
              </a:schemeClr>
            </a:solidFill>
            <a:round/>
            <a:headEnd/>
            <a:tailEnd type="triangle" w="lg" len="lg"/>
          </a:ln>
        </p:spPr>
        <p:txBody>
          <a:bodyPr wrap="none" anchor="ctr"/>
          <a:lstStyle/>
          <a:p>
            <a:endParaRPr lang="en-US" dirty="0">
              <a:solidFill>
                <a:prstClr val="black"/>
              </a:solidFill>
            </a:endParaRPr>
          </a:p>
        </p:txBody>
      </p:sp>
      <p:sp>
        <p:nvSpPr>
          <p:cNvPr id="14" name="Line 16"/>
          <p:cNvSpPr>
            <a:spLocks noChangeShapeType="1"/>
          </p:cNvSpPr>
          <p:nvPr/>
        </p:nvSpPr>
        <p:spPr bwMode="auto">
          <a:xfrm>
            <a:off x="3705507" y="6174447"/>
            <a:ext cx="488423" cy="542"/>
          </a:xfrm>
          <a:prstGeom prst="line">
            <a:avLst/>
          </a:prstGeom>
          <a:noFill/>
          <a:ln w="12700">
            <a:solidFill>
              <a:schemeClr val="accent3">
                <a:lumMod val="75000"/>
              </a:schemeClr>
            </a:solidFill>
            <a:round/>
            <a:headEnd/>
            <a:tailEnd type="triangle" w="lg" len="lg"/>
          </a:ln>
        </p:spPr>
        <p:txBody>
          <a:bodyPr wrap="none" anchor="ctr"/>
          <a:lstStyle/>
          <a:p>
            <a:endParaRPr lang="en-US" dirty="0">
              <a:solidFill>
                <a:prstClr val="black"/>
              </a:solidFill>
            </a:endParaRPr>
          </a:p>
        </p:txBody>
      </p:sp>
      <p:sp>
        <p:nvSpPr>
          <p:cNvPr id="15" name="Line 16"/>
          <p:cNvSpPr>
            <a:spLocks noChangeShapeType="1"/>
          </p:cNvSpPr>
          <p:nvPr/>
        </p:nvSpPr>
        <p:spPr bwMode="auto">
          <a:xfrm>
            <a:off x="5715388" y="6174448"/>
            <a:ext cx="488423" cy="542"/>
          </a:xfrm>
          <a:prstGeom prst="line">
            <a:avLst/>
          </a:prstGeom>
          <a:noFill/>
          <a:ln w="12700">
            <a:solidFill>
              <a:schemeClr val="accent3">
                <a:lumMod val="75000"/>
              </a:schemeClr>
            </a:solidFill>
            <a:round/>
            <a:headEnd/>
            <a:tailEnd type="triangle" w="lg" len="lg"/>
          </a:ln>
        </p:spPr>
        <p:txBody>
          <a:bodyPr wrap="none" anchor="ctr"/>
          <a:lstStyle/>
          <a:p>
            <a:endParaRPr lang="en-US" dirty="0">
              <a:solidFill>
                <a:prstClr val="black"/>
              </a:solidFill>
            </a:endParaRPr>
          </a:p>
        </p:txBody>
      </p:sp>
      <p:sp>
        <p:nvSpPr>
          <p:cNvPr id="16" name="Line 16"/>
          <p:cNvSpPr>
            <a:spLocks noChangeShapeType="1"/>
          </p:cNvSpPr>
          <p:nvPr/>
        </p:nvSpPr>
        <p:spPr bwMode="auto">
          <a:xfrm>
            <a:off x="7717909" y="6174447"/>
            <a:ext cx="488423" cy="542"/>
          </a:xfrm>
          <a:prstGeom prst="line">
            <a:avLst/>
          </a:prstGeom>
          <a:noFill/>
          <a:ln w="12700">
            <a:solidFill>
              <a:schemeClr val="accent3">
                <a:lumMod val="75000"/>
              </a:schemeClr>
            </a:solidFill>
            <a:round/>
            <a:headEnd/>
            <a:tailEnd type="triangle" w="lg" len="lg"/>
          </a:ln>
        </p:spPr>
        <p:txBody>
          <a:bodyPr wrap="none" anchor="ctr"/>
          <a:lstStyle/>
          <a:p>
            <a:endParaRPr lang="en-US" dirty="0">
              <a:solidFill>
                <a:prstClr val="black"/>
              </a:solidFill>
            </a:endParaRPr>
          </a:p>
        </p:txBody>
      </p:sp>
      <p:sp>
        <p:nvSpPr>
          <p:cNvPr id="17" name="Line 16"/>
          <p:cNvSpPr>
            <a:spLocks noChangeShapeType="1"/>
          </p:cNvSpPr>
          <p:nvPr/>
        </p:nvSpPr>
        <p:spPr bwMode="auto">
          <a:xfrm>
            <a:off x="9567240" y="6144232"/>
            <a:ext cx="488423" cy="542"/>
          </a:xfrm>
          <a:prstGeom prst="line">
            <a:avLst/>
          </a:prstGeom>
          <a:noFill/>
          <a:ln w="12700">
            <a:solidFill>
              <a:schemeClr val="accent3">
                <a:lumMod val="75000"/>
              </a:schemeClr>
            </a:solidFill>
            <a:round/>
            <a:headEnd/>
            <a:tailEnd type="triangle" w="lg" len="lg"/>
          </a:ln>
        </p:spPr>
        <p:txBody>
          <a:bodyPr wrap="none" anchor="ctr"/>
          <a:lstStyle/>
          <a:p>
            <a:endParaRPr lang="en-US" dirty="0">
              <a:solidFill>
                <a:prstClr val="black"/>
              </a:solidFill>
            </a:endParaRPr>
          </a:p>
        </p:txBody>
      </p:sp>
      <p:sp>
        <p:nvSpPr>
          <p:cNvPr id="18" name="Text Box 4"/>
          <p:cNvSpPr txBox="1">
            <a:spLocks noChangeArrowheads="1"/>
          </p:cNvSpPr>
          <p:nvPr/>
        </p:nvSpPr>
        <p:spPr bwMode="auto">
          <a:xfrm>
            <a:off x="463047" y="5862158"/>
            <a:ext cx="1587259" cy="646331"/>
          </a:xfrm>
          <a:prstGeom prst="rect">
            <a:avLst/>
          </a:prstGeom>
          <a:solidFill>
            <a:schemeClr val="accent2">
              <a:lumMod val="75000"/>
            </a:schemeClr>
          </a:solidFill>
          <a:ln w="12700">
            <a:solidFill>
              <a:schemeClr val="accent3">
                <a:lumMod val="75000"/>
              </a:schemeClr>
            </a:solidFill>
            <a:miter lim="800000"/>
            <a:headEnd/>
            <a:tailEnd/>
          </a:ln>
        </p:spPr>
        <p:txBody>
          <a:bodyPr wrap="square">
            <a:spAutoFit/>
          </a:bodyPr>
          <a:lstStyle/>
          <a:p>
            <a:pPr algn="ctr">
              <a:defRPr/>
            </a:pPr>
            <a:r>
              <a:rPr lang="en-US" dirty="0">
                <a:solidFill>
                  <a:prstClr val="white"/>
                </a:solidFill>
                <a:latin typeface="Arial" charset="0"/>
              </a:rPr>
              <a:t>Transfer &amp; Accessioning</a:t>
            </a:r>
          </a:p>
        </p:txBody>
      </p:sp>
    </p:spTree>
    <p:extLst>
      <p:ext uri="{BB962C8B-B14F-4D97-AF65-F5344CB8AC3E}">
        <p14:creationId xmlns:p14="http://schemas.microsoft.com/office/powerpoint/2010/main" val="287012857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smtClean="0"/>
              <a:t>Limitations</a:t>
            </a:r>
          </a:p>
          <a:p>
            <a:pPr lvl="1"/>
            <a:r>
              <a:rPr lang="en-US" dirty="0" smtClean="0"/>
              <a:t>Verification Capabilities</a:t>
            </a:r>
          </a:p>
          <a:p>
            <a:pPr lvl="1"/>
            <a:r>
              <a:rPr lang="en-US" dirty="0" smtClean="0"/>
              <a:t>Viewing Capabilities</a:t>
            </a:r>
          </a:p>
          <a:p>
            <a:pPr lvl="1"/>
            <a:r>
              <a:rPr lang="en-US" dirty="0" smtClean="0"/>
              <a:t>Conversion Capabilities</a:t>
            </a:r>
            <a:endParaRPr lang="en-US" dirty="0"/>
          </a:p>
          <a:p>
            <a:r>
              <a:rPr lang="en-US" dirty="0" smtClean="0"/>
              <a:t>Preserving an immense volume of records (file count / byte count)</a:t>
            </a:r>
          </a:p>
          <a:p>
            <a:pPr lvl="1"/>
            <a:r>
              <a:rPr lang="en-US" dirty="0" smtClean="0"/>
              <a:t>Solution: </a:t>
            </a:r>
            <a:r>
              <a:rPr lang="en-US" dirty="0" err="1" smtClean="0"/>
              <a:t>DOR_Ready</a:t>
            </a:r>
            <a:r>
              <a:rPr lang="en-US" dirty="0" smtClean="0"/>
              <a:t> interim storage until ingest to ERA 2.0</a:t>
            </a:r>
          </a:p>
        </p:txBody>
      </p:sp>
      <p:sp>
        <p:nvSpPr>
          <p:cNvPr id="4" name="Slide Number Placeholder 3"/>
          <p:cNvSpPr>
            <a:spLocks noGrp="1"/>
          </p:cNvSpPr>
          <p:nvPr>
            <p:ph type="sldNum" sz="quarter" idx="12"/>
          </p:nvPr>
        </p:nvSpPr>
        <p:spPr/>
        <p:txBody>
          <a:bodyPr/>
          <a:lstStyle/>
          <a:p>
            <a:fld id="{00BDADC1-4F48-44E4-B2E3-B660C348BBA3}"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13155890"/>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FME Evaluation</a:t>
            </a:r>
            <a:endParaRPr lang="en-US" dirty="0"/>
          </a:p>
        </p:txBody>
      </p:sp>
      <p:sp>
        <p:nvSpPr>
          <p:cNvPr id="3" name="Content Placeholder 2"/>
          <p:cNvSpPr>
            <a:spLocks noGrp="1"/>
          </p:cNvSpPr>
          <p:nvPr>
            <p:ph idx="1"/>
          </p:nvPr>
        </p:nvSpPr>
        <p:spPr>
          <a:xfrm>
            <a:off x="838200" y="1690692"/>
            <a:ext cx="10515600" cy="4351338"/>
          </a:xfrm>
        </p:spPr>
        <p:txBody>
          <a:bodyPr/>
          <a:lstStyle/>
          <a:p>
            <a:pPr>
              <a:buClr>
                <a:schemeClr val="accent1"/>
              </a:buClr>
            </a:pPr>
            <a:r>
              <a:rPr lang="en-US" dirty="0" smtClean="0"/>
              <a:t>FME Desktop Tool provides an automated workflow environment capable of validating over 300 geospatial file formats.</a:t>
            </a:r>
          </a:p>
          <a:p>
            <a:pPr>
              <a:buClr>
                <a:schemeClr val="accent1"/>
              </a:buClr>
            </a:pPr>
            <a:r>
              <a:rPr lang="en-US" dirty="0" smtClean="0"/>
              <a:t>Can convert files into in-guidance formats in an automated and repeatable process</a:t>
            </a:r>
          </a:p>
          <a:p>
            <a:pPr>
              <a:buClr>
                <a:schemeClr val="accent1"/>
              </a:buClr>
            </a:pPr>
            <a:r>
              <a:rPr lang="en-US" dirty="0" smtClean="0"/>
              <a:t>Advanced verification capabilities</a:t>
            </a:r>
          </a:p>
          <a:p>
            <a:pPr>
              <a:buClr>
                <a:schemeClr val="accent1"/>
              </a:buClr>
            </a:pPr>
            <a:r>
              <a:rPr lang="en-US" dirty="0" smtClean="0"/>
              <a:t>Automatically generated log of verification and conversion</a:t>
            </a:r>
            <a:br>
              <a:rPr lang="en-US" dirty="0" smtClean="0"/>
            </a:br>
            <a:r>
              <a:rPr lang="en-US" dirty="0" smtClean="0"/>
              <a:t>tasks</a:t>
            </a:r>
            <a:endParaRPr lang="en-US" dirty="0"/>
          </a:p>
          <a:p>
            <a:pPr marL="0" indent="0">
              <a:buClr>
                <a:schemeClr val="accent1"/>
              </a:buClr>
              <a:buNone/>
            </a:pPr>
            <a:r>
              <a:rPr lang="en-US" dirty="0" smtClean="0"/>
              <a:t/>
            </a:r>
            <a:br>
              <a:rPr lang="en-US" dirty="0" smtClean="0"/>
            </a:br>
            <a:endParaRPr lang="en-US" dirty="0" smtClean="0"/>
          </a:p>
        </p:txBody>
      </p:sp>
      <p:sp>
        <p:nvSpPr>
          <p:cNvPr id="4" name="Slide Number Placeholder 3"/>
          <p:cNvSpPr>
            <a:spLocks noGrp="1"/>
          </p:cNvSpPr>
          <p:nvPr>
            <p:ph type="sldNum" sz="quarter" idx="12"/>
          </p:nvPr>
        </p:nvSpPr>
        <p:spPr/>
        <p:txBody>
          <a:bodyPr/>
          <a:lstStyle/>
          <a:p>
            <a:fld id="{00BDADC1-4F48-44E4-B2E3-B660C348BBA3}" type="slidenum">
              <a:rPr lang="en-US" smtClean="0">
                <a:solidFill>
                  <a:prstClr val="black">
                    <a:tint val="75000"/>
                  </a:prstClr>
                </a:solidFill>
              </a:rPr>
              <a:pPr/>
              <a:t>14</a:t>
            </a:fld>
            <a:endParaRPr lang="en-US" dirty="0">
              <a:solidFill>
                <a:prstClr val="black">
                  <a:tint val="75000"/>
                </a:prstClr>
              </a:solidFill>
            </a:endParaRPr>
          </a:p>
        </p:txBody>
      </p:sp>
      <p:pic>
        <p:nvPicPr>
          <p:cNvPr id="6" name="Picture 5"/>
          <p:cNvPicPr>
            <a:picLocks noChangeAspect="1"/>
          </p:cNvPicPr>
          <p:nvPr/>
        </p:nvPicPr>
        <p:blipFill rotWithShape="1">
          <a:blip r:embed="rId3"/>
          <a:srcRect l="3960" t="10883" r="4416" b="11129"/>
          <a:stretch/>
        </p:blipFill>
        <p:spPr>
          <a:xfrm>
            <a:off x="9736016" y="4194429"/>
            <a:ext cx="1934208" cy="1847601"/>
          </a:xfrm>
          <a:prstGeom prst="rect">
            <a:avLst/>
          </a:prstGeom>
        </p:spPr>
      </p:pic>
    </p:spTree>
    <p:extLst>
      <p:ext uri="{BB962C8B-B14F-4D97-AF65-F5344CB8AC3E}">
        <p14:creationId xmlns:p14="http://schemas.microsoft.com/office/powerpoint/2010/main" val="238194348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ERA 2.0</a:t>
            </a:r>
            <a:endParaRPr lang="en-US" dirty="0"/>
          </a:p>
        </p:txBody>
      </p:sp>
      <p:sp>
        <p:nvSpPr>
          <p:cNvPr id="3" name="Content Placeholder 2"/>
          <p:cNvSpPr>
            <a:spLocks noGrp="1"/>
          </p:cNvSpPr>
          <p:nvPr>
            <p:ph idx="1"/>
          </p:nvPr>
        </p:nvSpPr>
        <p:spPr>
          <a:xfrm>
            <a:off x="232410" y="1437005"/>
            <a:ext cx="4928984" cy="4919349"/>
          </a:xfrm>
        </p:spPr>
        <p:txBody>
          <a:bodyPr>
            <a:normAutofit/>
          </a:bodyPr>
          <a:lstStyle/>
          <a:p>
            <a:r>
              <a:rPr lang="en-US" dirty="0" smtClean="0"/>
              <a:t>The Electronic </a:t>
            </a:r>
            <a:r>
              <a:rPr lang="en-US" dirty="0" smtClean="0"/>
              <a:t>Records Archives </a:t>
            </a:r>
            <a:r>
              <a:rPr lang="en-US" dirty="0" smtClean="0"/>
              <a:t>2.0 System is an Amazon Cloud based repository that allows NARA to </a:t>
            </a:r>
            <a:r>
              <a:rPr lang="en-US" dirty="0" smtClean="0"/>
              <a:t>upload, </a:t>
            </a:r>
            <a:r>
              <a:rPr lang="en-US" dirty="0" smtClean="0"/>
              <a:t>process, and discover electronic records and archives at scale.</a:t>
            </a:r>
          </a:p>
          <a:p>
            <a:r>
              <a:rPr lang="en-US" dirty="0" smtClean="0"/>
              <a:t>Solves current challenge for accessions containing an immense volume of records</a:t>
            </a:r>
          </a:p>
          <a:p>
            <a:endParaRPr lang="en-US" dirty="0" smtClean="0"/>
          </a:p>
        </p:txBody>
      </p:sp>
      <p:sp>
        <p:nvSpPr>
          <p:cNvPr id="4" name="Slide Number Placeholder 3"/>
          <p:cNvSpPr>
            <a:spLocks noGrp="1"/>
          </p:cNvSpPr>
          <p:nvPr>
            <p:ph type="sldNum" sz="quarter" idx="12"/>
          </p:nvPr>
        </p:nvSpPr>
        <p:spPr/>
        <p:txBody>
          <a:bodyPr/>
          <a:lstStyle/>
          <a:p>
            <a:fld id="{00BDADC1-4F48-44E4-B2E3-B660C348BBA3}" type="slidenum">
              <a:rPr lang="en-US" smtClean="0">
                <a:solidFill>
                  <a:prstClr val="black">
                    <a:tint val="75000"/>
                  </a:prstClr>
                </a:solidFill>
              </a:rPr>
              <a:pPr/>
              <a:t>15</a:t>
            </a:fld>
            <a:endParaRPr lang="en-US" dirty="0">
              <a:solidFill>
                <a:prstClr val="black">
                  <a:tint val="75000"/>
                </a:prst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9900" y="250590"/>
            <a:ext cx="5963806" cy="286471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426" r="764"/>
          <a:stretch/>
        </p:blipFill>
        <p:spPr>
          <a:xfrm>
            <a:off x="5575300" y="3375623"/>
            <a:ext cx="5892800" cy="2864838"/>
          </a:xfrm>
          <a:prstGeom prst="rect">
            <a:avLst/>
          </a:prstGeom>
        </p:spPr>
      </p:pic>
    </p:spTree>
    <p:extLst>
      <p:ext uri="{BB962C8B-B14F-4D97-AF65-F5344CB8AC3E}">
        <p14:creationId xmlns:p14="http://schemas.microsoft.com/office/powerpoint/2010/main" val="2689103701"/>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BDADC1-4F48-44E4-B2E3-B660C348BBA3}" type="slidenum">
              <a:rPr lang="en-US" smtClean="0">
                <a:solidFill>
                  <a:prstClr val="black">
                    <a:tint val="75000"/>
                  </a:prstClr>
                </a:solidFill>
              </a:rPr>
              <a:pPr/>
              <a:t>16</a:t>
            </a:fld>
            <a:endParaRPr lang="en-US" dirty="0">
              <a:solidFill>
                <a:prstClr val="black">
                  <a:tint val="75000"/>
                </a:prstClr>
              </a:solidFill>
            </a:endParaRPr>
          </a:p>
        </p:txBody>
      </p:sp>
      <p:sp>
        <p:nvSpPr>
          <p:cNvPr id="6" name="Rectangle 5"/>
          <p:cNvSpPr/>
          <p:nvPr/>
        </p:nvSpPr>
        <p:spPr>
          <a:xfrm>
            <a:off x="1" y="0"/>
            <a:ext cx="4029739" cy="6858000"/>
          </a:xfrm>
          <a:prstGeom prst="rect">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NARA-logo-filtered.png"/>
          <p:cNvPicPr/>
          <p:nvPr/>
        </p:nvPicPr>
        <p:blipFill>
          <a:blip r:embed="rId3" cstate="print">
            <a:duotone>
              <a:prstClr val="black"/>
              <a:schemeClr val="tx2">
                <a:tint val="45000"/>
                <a:satMod val="400000"/>
              </a:schemeClr>
            </a:duotone>
            <a:lum bright="4000"/>
            <a:extLst>
              <a:ext uri="{BEBA8EAE-BF5A-486C-A8C5-ECC9F3942E4B}">
                <a14:imgProps xmlns:a14="http://schemas.microsoft.com/office/drawing/2010/main">
                  <a14:imgLayer r:embed="rId4">
                    <a14:imgEffect>
                      <a14:brightnessContrast bright="25000"/>
                    </a14:imgEffect>
                  </a14:imgLayer>
                </a14:imgProps>
              </a:ext>
            </a:extLst>
          </a:blip>
          <a:stretch>
            <a:fillRect/>
          </a:stretch>
        </p:blipFill>
        <p:spPr>
          <a:xfrm>
            <a:off x="845288" y="1735929"/>
            <a:ext cx="2339163" cy="2170575"/>
          </a:xfrm>
          <a:prstGeom prst="rect">
            <a:avLst/>
          </a:prstGeom>
          <a:ln w="12700">
            <a:miter lim="400000"/>
          </a:ln>
          <a:effectLst/>
        </p:spPr>
      </p:pic>
      <p:sp>
        <p:nvSpPr>
          <p:cNvPr id="2" name="Title 1"/>
          <p:cNvSpPr>
            <a:spLocks noGrp="1"/>
          </p:cNvSpPr>
          <p:nvPr>
            <p:ph type="title"/>
          </p:nvPr>
        </p:nvSpPr>
        <p:spPr>
          <a:xfrm>
            <a:off x="4614530" y="410366"/>
            <a:ext cx="6218274" cy="1325563"/>
          </a:xfrm>
        </p:spPr>
        <p:txBody>
          <a:bodyPr/>
          <a:lstStyle/>
          <a:p>
            <a:pPr algn="ctr"/>
            <a:r>
              <a:rPr lang="en-US" dirty="0" smtClean="0"/>
              <a:t>Questions?</a:t>
            </a:r>
            <a:endParaRPr lang="en-US" dirty="0"/>
          </a:p>
        </p:txBody>
      </p:sp>
      <p:sp>
        <p:nvSpPr>
          <p:cNvPr id="7" name="Rectangle 6"/>
          <p:cNvSpPr/>
          <p:nvPr/>
        </p:nvSpPr>
        <p:spPr>
          <a:xfrm>
            <a:off x="845288" y="4282033"/>
            <a:ext cx="2339163" cy="457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743712" y="4791456"/>
            <a:ext cx="2731008" cy="1200329"/>
          </a:xfrm>
          <a:prstGeom prst="rect">
            <a:avLst/>
          </a:prstGeom>
          <a:noFill/>
        </p:spPr>
        <p:txBody>
          <a:bodyPr wrap="square" rtlCol="0">
            <a:spAutoFit/>
          </a:bodyPr>
          <a:lstStyle/>
          <a:p>
            <a:r>
              <a:rPr lang="en-US" dirty="0">
                <a:solidFill>
                  <a:prstClr val="white"/>
                </a:solidFill>
                <a:latin typeface="Calibri Light" panose="020F0302020204030204"/>
                <a:cs typeface="Times New Roman" panose="02020603050405020304" pitchFamily="18" charset="0"/>
              </a:rPr>
              <a:t>Rebeccah Baker</a:t>
            </a:r>
          </a:p>
          <a:p>
            <a:r>
              <a:rPr lang="en-US" dirty="0">
                <a:solidFill>
                  <a:prstClr val="white"/>
                </a:solidFill>
                <a:latin typeface="Calibri Light" panose="020F0302020204030204"/>
                <a:cs typeface="Times New Roman" panose="02020603050405020304" pitchFamily="18" charset="0"/>
              </a:rPr>
              <a:t>Electronic Records Division</a:t>
            </a:r>
          </a:p>
          <a:p>
            <a:r>
              <a:rPr lang="en-US" dirty="0">
                <a:solidFill>
                  <a:prstClr val="white"/>
                </a:solidFill>
                <a:latin typeface="Calibri Light" panose="020F0302020204030204"/>
                <a:cs typeface="Times New Roman" panose="02020603050405020304" pitchFamily="18" charset="0"/>
              </a:rPr>
              <a:t>(301) 837-0949</a:t>
            </a:r>
          </a:p>
          <a:p>
            <a:r>
              <a:rPr lang="en-US" dirty="0">
                <a:solidFill>
                  <a:prstClr val="white"/>
                </a:solidFill>
                <a:latin typeface="Calibri Light" panose="020F0302020204030204"/>
                <a:cs typeface="Times New Roman" panose="02020603050405020304" pitchFamily="18" charset="0"/>
              </a:rPr>
              <a:t>Rebeccah.Baker@nara.gov</a:t>
            </a:r>
            <a:endParaRPr lang="en-US" dirty="0"/>
          </a:p>
        </p:txBody>
      </p:sp>
      <p:sp>
        <p:nvSpPr>
          <p:cNvPr id="9" name="TextBox 8"/>
          <p:cNvSpPr txBox="1"/>
          <p:nvPr/>
        </p:nvSpPr>
        <p:spPr>
          <a:xfrm>
            <a:off x="5111425" y="2967335"/>
            <a:ext cx="5980388" cy="923330"/>
          </a:xfrm>
          <a:prstGeom prst="rect">
            <a:avLst/>
          </a:prstGeom>
          <a:noFill/>
        </p:spPr>
        <p:txBody>
          <a:bodyPr wrap="square" rtlCol="0">
            <a:spAutoFit/>
          </a:bodyPr>
          <a:lstStyle/>
          <a:p>
            <a:pPr algn="ctr"/>
            <a:r>
              <a:rPr lang="en-US" dirty="0"/>
              <a:t>Thank you for inviting me to be a part of this conference. Please feel free to contact me.</a:t>
            </a:r>
          </a:p>
          <a:p>
            <a:endParaRPr lang="en-US" dirty="0"/>
          </a:p>
        </p:txBody>
      </p:sp>
    </p:spTree>
    <p:extLst>
      <p:ext uri="{BB962C8B-B14F-4D97-AF65-F5344CB8AC3E}">
        <p14:creationId xmlns:p14="http://schemas.microsoft.com/office/powerpoint/2010/main" val="170705025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Records Division</a:t>
            </a:r>
            <a:endParaRPr lang="en-US" dirty="0"/>
          </a:p>
        </p:txBody>
      </p:sp>
      <p:sp>
        <p:nvSpPr>
          <p:cNvPr id="3" name="Content Placeholder 2"/>
          <p:cNvSpPr>
            <a:spLocks noGrp="1"/>
          </p:cNvSpPr>
          <p:nvPr>
            <p:ph idx="1"/>
          </p:nvPr>
        </p:nvSpPr>
        <p:spPr>
          <a:xfrm>
            <a:off x="809625" y="1482928"/>
            <a:ext cx="10515600" cy="4012542"/>
          </a:xfrm>
        </p:spPr>
        <p:txBody>
          <a:bodyPr>
            <a:normAutofit/>
          </a:bodyPr>
          <a:lstStyle/>
          <a:p>
            <a:pPr marL="274331" indent="-274320">
              <a:spcBef>
                <a:spcPts val="580"/>
              </a:spcBef>
              <a:buClr>
                <a:schemeClr val="accent1"/>
              </a:buClr>
              <a:buSzPct val="85000"/>
              <a:buFont typeface="Wingdings 2"/>
              <a:buChar char=""/>
              <a:defRPr/>
            </a:pPr>
            <a:r>
              <a:rPr lang="en-US" dirty="0"/>
              <a:t>Responsible for Federal records scheduled for permanent retention in the National Archives </a:t>
            </a:r>
          </a:p>
          <a:p>
            <a:pPr marL="731520" lvl="1" indent="-274320">
              <a:lnSpc>
                <a:spcPct val="110000"/>
              </a:lnSpc>
              <a:spcBef>
                <a:spcPts val="0"/>
              </a:spcBef>
              <a:buClr>
                <a:schemeClr val="accent1"/>
              </a:buClr>
              <a:buSzPct val="85000"/>
              <a:buFont typeface="Wingdings 2"/>
              <a:buChar char=""/>
              <a:defRPr/>
            </a:pPr>
            <a:r>
              <a:rPr lang="en-US" dirty="0"/>
              <a:t>Accessions &amp; processes</a:t>
            </a:r>
          </a:p>
          <a:p>
            <a:pPr marL="731520" lvl="1" indent="-274320">
              <a:lnSpc>
                <a:spcPct val="110000"/>
              </a:lnSpc>
              <a:spcBef>
                <a:spcPts val="0"/>
              </a:spcBef>
              <a:buClr>
                <a:schemeClr val="accent1"/>
              </a:buClr>
              <a:buSzPct val="85000"/>
              <a:buFont typeface="Wingdings 2"/>
              <a:buChar char=""/>
              <a:defRPr/>
            </a:pPr>
            <a:r>
              <a:rPr lang="en-US" dirty="0"/>
              <a:t>Arranges for preservation</a:t>
            </a:r>
          </a:p>
          <a:p>
            <a:pPr marL="731520" lvl="1" indent="-274320">
              <a:lnSpc>
                <a:spcPct val="110000"/>
              </a:lnSpc>
              <a:spcBef>
                <a:spcPts val="0"/>
              </a:spcBef>
              <a:buClr>
                <a:schemeClr val="accent1"/>
              </a:buClr>
              <a:buSzPct val="85000"/>
              <a:buFont typeface="Wingdings 2"/>
              <a:buChar char=""/>
              <a:defRPr/>
            </a:pPr>
            <a:r>
              <a:rPr lang="en-US" dirty="0"/>
              <a:t>Describes &amp; provides access </a:t>
            </a:r>
          </a:p>
          <a:p>
            <a:pPr marL="457189" lvl="1" indent="0">
              <a:buNone/>
            </a:pPr>
            <a:endParaRPr lang="en-US" dirty="0" smtClean="0"/>
          </a:p>
          <a:p>
            <a:pPr marL="274331" indent="-274320">
              <a:spcBef>
                <a:spcPts val="580"/>
              </a:spcBef>
              <a:buClr>
                <a:schemeClr val="accent1"/>
              </a:buClr>
              <a:buSzPct val="85000"/>
              <a:buFont typeface="Wingdings 2"/>
              <a:buChar char=""/>
              <a:defRPr/>
            </a:pPr>
            <a:r>
              <a:rPr lang="en-US" dirty="0"/>
              <a:t>Program dates to 1969</a:t>
            </a:r>
          </a:p>
          <a:p>
            <a:pPr marL="731520" lvl="1" indent="-274320">
              <a:lnSpc>
                <a:spcPct val="110000"/>
              </a:lnSpc>
              <a:spcBef>
                <a:spcPts val="0"/>
              </a:spcBef>
              <a:buClr>
                <a:schemeClr val="accent1"/>
              </a:buClr>
              <a:buSzPct val="85000"/>
              <a:buFont typeface="Wingdings 2"/>
              <a:buChar char=""/>
              <a:defRPr/>
            </a:pPr>
            <a:r>
              <a:rPr lang="en-US" dirty="0"/>
              <a:t>Processing Branch, Reference Branch, and Digital Preservation Services </a:t>
            </a:r>
            <a:r>
              <a:rPr lang="en-US" dirty="0" smtClean="0"/>
              <a:t>Staff</a:t>
            </a:r>
          </a:p>
          <a:p>
            <a:pPr marL="731520" lvl="1" indent="-274320">
              <a:lnSpc>
                <a:spcPct val="110000"/>
              </a:lnSpc>
              <a:spcBef>
                <a:spcPts val="0"/>
              </a:spcBef>
              <a:buClr>
                <a:schemeClr val="accent1"/>
              </a:buClr>
              <a:buSzPct val="85000"/>
              <a:buFont typeface="Wingdings 2"/>
              <a:buChar char=""/>
              <a:defRPr/>
            </a:pPr>
            <a:r>
              <a:rPr lang="en-US" dirty="0" smtClean="0"/>
              <a:t>29 </a:t>
            </a:r>
            <a:r>
              <a:rPr lang="en-US" dirty="0"/>
              <a:t>staff</a:t>
            </a:r>
          </a:p>
          <a:p>
            <a:endParaRPr lang="en-US" dirty="0"/>
          </a:p>
        </p:txBody>
      </p:sp>
      <p:sp>
        <p:nvSpPr>
          <p:cNvPr id="4" name="Slide Number Placeholder 3"/>
          <p:cNvSpPr>
            <a:spLocks noGrp="1"/>
          </p:cNvSpPr>
          <p:nvPr>
            <p:ph type="sldNum" sz="quarter" idx="12"/>
          </p:nvPr>
        </p:nvSpPr>
        <p:spPr/>
        <p:txBody>
          <a:bodyPr/>
          <a:lstStyle/>
          <a:p>
            <a:fld id="{00BDADC1-4F48-44E4-B2E3-B660C348BBA3}" type="slidenum">
              <a:rPr lang="en-US" smtClean="0">
                <a:solidFill>
                  <a:prstClr val="black">
                    <a:tint val="75000"/>
                  </a:prstClr>
                </a:solidFill>
              </a:rPr>
              <a:pPr/>
              <a:t>2</a:t>
            </a:fld>
            <a:endParaRPr lang="en-US" dirty="0">
              <a:solidFill>
                <a:prstClr val="black">
                  <a:tint val="75000"/>
                </a:prstClr>
              </a:solidFill>
            </a:endParaRPr>
          </a:p>
        </p:txBody>
      </p:sp>
      <p:sp>
        <p:nvSpPr>
          <p:cNvPr id="5" name="Text Box 4"/>
          <p:cNvSpPr txBox="1">
            <a:spLocks noChangeArrowheads="1"/>
          </p:cNvSpPr>
          <p:nvPr/>
        </p:nvSpPr>
        <p:spPr bwMode="auto">
          <a:xfrm>
            <a:off x="534838" y="5792503"/>
            <a:ext cx="1587259" cy="646331"/>
          </a:xfrm>
          <a:prstGeom prst="rect">
            <a:avLst/>
          </a:prstGeom>
          <a:solidFill>
            <a:schemeClr val="accent2">
              <a:lumMod val="75000"/>
            </a:schemeClr>
          </a:solidFill>
          <a:ln w="12700">
            <a:solidFill>
              <a:schemeClr val="accent3">
                <a:lumMod val="75000"/>
              </a:schemeClr>
            </a:solidFill>
            <a:miter lim="800000"/>
            <a:headEnd/>
            <a:tailEnd/>
          </a:ln>
        </p:spPr>
        <p:txBody>
          <a:bodyPr wrap="square">
            <a:spAutoFit/>
          </a:bodyPr>
          <a:lstStyle/>
          <a:p>
            <a:pPr algn="ctr">
              <a:defRPr/>
            </a:pPr>
            <a:r>
              <a:rPr lang="en-US" dirty="0">
                <a:solidFill>
                  <a:prstClr val="white"/>
                </a:solidFill>
                <a:latin typeface="Arial" charset="0"/>
              </a:rPr>
              <a:t>Transfer &amp; Accessioning</a:t>
            </a:r>
          </a:p>
        </p:txBody>
      </p:sp>
      <p:sp>
        <p:nvSpPr>
          <p:cNvPr id="6" name="Text Box 22"/>
          <p:cNvSpPr txBox="1">
            <a:spLocks noChangeArrowheads="1"/>
          </p:cNvSpPr>
          <p:nvPr/>
        </p:nvSpPr>
        <p:spPr bwMode="auto">
          <a:xfrm>
            <a:off x="2525511" y="5941879"/>
            <a:ext cx="1180644" cy="369332"/>
          </a:xfrm>
          <a:prstGeom prst="rect">
            <a:avLst/>
          </a:prstGeom>
          <a:solidFill>
            <a:schemeClr val="accent2">
              <a:lumMod val="75000"/>
            </a:schemeClr>
          </a:solidFill>
          <a:ln w="12700">
            <a:solidFill>
              <a:schemeClr val="accent3">
                <a:lumMod val="75000"/>
              </a:schemeClr>
            </a:solidFill>
            <a:miter lim="800000"/>
            <a:headEnd/>
            <a:tailEnd/>
          </a:ln>
        </p:spPr>
        <p:txBody>
          <a:bodyPr wrap="none">
            <a:spAutoFit/>
          </a:bodyPr>
          <a:lstStyle/>
          <a:p>
            <a:pPr algn="ctr"/>
            <a:r>
              <a:rPr lang="en-US" dirty="0">
                <a:solidFill>
                  <a:prstClr val="white"/>
                </a:solidFill>
                <a:latin typeface="Arial" charset="0"/>
              </a:rPr>
              <a:t>Validation</a:t>
            </a:r>
            <a:endParaRPr lang="en-US" dirty="0">
              <a:solidFill>
                <a:prstClr val="white"/>
              </a:solidFill>
            </a:endParaRPr>
          </a:p>
        </p:txBody>
      </p:sp>
      <p:sp>
        <p:nvSpPr>
          <p:cNvPr id="8" name="Text Box 6"/>
          <p:cNvSpPr txBox="1">
            <a:spLocks noChangeArrowheads="1"/>
          </p:cNvSpPr>
          <p:nvPr/>
        </p:nvSpPr>
        <p:spPr bwMode="auto">
          <a:xfrm>
            <a:off x="4209809" y="5654004"/>
            <a:ext cx="1477773" cy="923330"/>
          </a:xfrm>
          <a:prstGeom prst="rect">
            <a:avLst/>
          </a:prstGeom>
          <a:solidFill>
            <a:schemeClr val="accent2">
              <a:lumMod val="75000"/>
            </a:schemeClr>
          </a:solidFill>
          <a:ln w="12700">
            <a:solidFill>
              <a:schemeClr val="accent3">
                <a:lumMod val="75000"/>
              </a:schemeClr>
            </a:solidFill>
            <a:miter lim="800000"/>
            <a:headEnd/>
            <a:tailEnd/>
          </a:ln>
        </p:spPr>
        <p:txBody>
          <a:bodyPr wrap="square">
            <a:spAutoFit/>
          </a:bodyPr>
          <a:lstStyle/>
          <a:p>
            <a:pPr algn="ctr"/>
            <a:r>
              <a:rPr lang="en-US" dirty="0">
                <a:solidFill>
                  <a:prstClr val="white"/>
                </a:solidFill>
                <a:latin typeface="Arial" charset="0"/>
              </a:rPr>
              <a:t>Processing &amp;</a:t>
            </a:r>
          </a:p>
          <a:p>
            <a:pPr algn="ctr"/>
            <a:r>
              <a:rPr lang="en-US" dirty="0">
                <a:solidFill>
                  <a:prstClr val="white"/>
                </a:solidFill>
                <a:latin typeface="Arial" charset="0"/>
              </a:rPr>
              <a:t>Verification</a:t>
            </a:r>
            <a:endParaRPr lang="en-US" dirty="0">
              <a:solidFill>
                <a:prstClr val="white"/>
              </a:solidFill>
            </a:endParaRPr>
          </a:p>
        </p:txBody>
      </p:sp>
      <p:sp>
        <p:nvSpPr>
          <p:cNvPr id="9" name="Text Box 5"/>
          <p:cNvSpPr txBox="1">
            <a:spLocks noChangeArrowheads="1"/>
          </p:cNvSpPr>
          <p:nvPr/>
        </p:nvSpPr>
        <p:spPr bwMode="auto">
          <a:xfrm>
            <a:off x="6219047" y="5941879"/>
            <a:ext cx="1479893" cy="369332"/>
          </a:xfrm>
          <a:prstGeom prst="rect">
            <a:avLst/>
          </a:prstGeom>
          <a:solidFill>
            <a:schemeClr val="accent2">
              <a:lumMod val="75000"/>
            </a:schemeClr>
          </a:solidFill>
          <a:ln w="12700">
            <a:solidFill>
              <a:schemeClr val="accent3">
                <a:lumMod val="75000"/>
              </a:schemeClr>
            </a:solidFill>
            <a:miter lim="800000"/>
            <a:headEnd/>
            <a:tailEnd/>
          </a:ln>
        </p:spPr>
        <p:txBody>
          <a:bodyPr wrap="none">
            <a:spAutoFit/>
          </a:bodyPr>
          <a:lstStyle/>
          <a:p>
            <a:pPr algn="ctr"/>
            <a:r>
              <a:rPr lang="en-US" dirty="0">
                <a:solidFill>
                  <a:prstClr val="white"/>
                </a:solidFill>
                <a:latin typeface="Arial" charset="0"/>
              </a:rPr>
              <a:t>Preservation</a:t>
            </a:r>
            <a:endParaRPr lang="en-US" dirty="0">
              <a:solidFill>
                <a:prstClr val="white"/>
              </a:solidFill>
            </a:endParaRPr>
          </a:p>
        </p:txBody>
      </p:sp>
      <p:sp>
        <p:nvSpPr>
          <p:cNvPr id="10" name="Text Box 8"/>
          <p:cNvSpPr txBox="1">
            <a:spLocks noChangeArrowheads="1"/>
          </p:cNvSpPr>
          <p:nvPr/>
        </p:nvSpPr>
        <p:spPr bwMode="auto">
          <a:xfrm>
            <a:off x="8216933" y="5941879"/>
            <a:ext cx="1338828" cy="369332"/>
          </a:xfrm>
          <a:prstGeom prst="rect">
            <a:avLst/>
          </a:prstGeom>
          <a:solidFill>
            <a:schemeClr val="accent2">
              <a:lumMod val="75000"/>
            </a:schemeClr>
          </a:solidFill>
          <a:ln w="12700">
            <a:solidFill>
              <a:schemeClr val="accent3">
                <a:lumMod val="75000"/>
              </a:schemeClr>
            </a:solidFill>
            <a:miter lim="800000"/>
            <a:headEnd/>
            <a:tailEnd/>
          </a:ln>
        </p:spPr>
        <p:txBody>
          <a:bodyPr wrap="none">
            <a:spAutoFit/>
          </a:bodyPr>
          <a:lstStyle/>
          <a:p>
            <a:pPr algn="ctr"/>
            <a:r>
              <a:rPr lang="en-US" dirty="0">
                <a:solidFill>
                  <a:prstClr val="white"/>
                </a:solidFill>
                <a:latin typeface="Arial" charset="0"/>
              </a:rPr>
              <a:t>Description</a:t>
            </a:r>
            <a:endParaRPr lang="en-US" dirty="0">
              <a:solidFill>
                <a:prstClr val="white"/>
              </a:solidFill>
            </a:endParaRPr>
          </a:p>
        </p:txBody>
      </p:sp>
      <p:sp>
        <p:nvSpPr>
          <p:cNvPr id="11" name="Text Box 8"/>
          <p:cNvSpPr txBox="1">
            <a:spLocks noChangeArrowheads="1"/>
          </p:cNvSpPr>
          <p:nvPr/>
        </p:nvSpPr>
        <p:spPr bwMode="auto">
          <a:xfrm>
            <a:off x="10077956" y="5762288"/>
            <a:ext cx="1402158" cy="646331"/>
          </a:xfrm>
          <a:prstGeom prst="rect">
            <a:avLst/>
          </a:prstGeom>
          <a:solidFill>
            <a:schemeClr val="accent2">
              <a:lumMod val="75000"/>
            </a:schemeClr>
          </a:solidFill>
          <a:ln w="12700">
            <a:solidFill>
              <a:schemeClr val="accent3">
                <a:lumMod val="75000"/>
              </a:schemeClr>
            </a:solidFill>
            <a:miter lim="800000"/>
            <a:headEnd/>
            <a:tailEnd/>
          </a:ln>
        </p:spPr>
        <p:txBody>
          <a:bodyPr wrap="square">
            <a:spAutoFit/>
          </a:bodyPr>
          <a:lstStyle/>
          <a:p>
            <a:pPr algn="ctr"/>
            <a:r>
              <a:rPr lang="en-US" dirty="0">
                <a:solidFill>
                  <a:prstClr val="white"/>
                </a:solidFill>
                <a:latin typeface="Arial" charset="0"/>
              </a:rPr>
              <a:t>Reference / Access</a:t>
            </a:r>
            <a:endParaRPr lang="en-US" dirty="0">
              <a:solidFill>
                <a:prstClr val="white"/>
              </a:solidFill>
            </a:endParaRPr>
          </a:p>
        </p:txBody>
      </p:sp>
      <p:sp>
        <p:nvSpPr>
          <p:cNvPr id="12" name="Line 16"/>
          <p:cNvSpPr>
            <a:spLocks noChangeShapeType="1"/>
          </p:cNvSpPr>
          <p:nvPr/>
        </p:nvSpPr>
        <p:spPr bwMode="auto">
          <a:xfrm>
            <a:off x="2030874" y="6119315"/>
            <a:ext cx="488423" cy="542"/>
          </a:xfrm>
          <a:prstGeom prst="line">
            <a:avLst/>
          </a:prstGeom>
          <a:noFill/>
          <a:ln w="12700">
            <a:solidFill>
              <a:schemeClr val="accent3">
                <a:lumMod val="75000"/>
              </a:schemeClr>
            </a:solidFill>
            <a:round/>
            <a:headEnd/>
            <a:tailEnd type="triangle" w="lg" len="lg"/>
          </a:ln>
        </p:spPr>
        <p:txBody>
          <a:bodyPr wrap="none" anchor="ctr"/>
          <a:lstStyle/>
          <a:p>
            <a:endParaRPr lang="en-US" dirty="0">
              <a:solidFill>
                <a:prstClr val="black"/>
              </a:solidFill>
            </a:endParaRPr>
          </a:p>
        </p:txBody>
      </p:sp>
      <p:sp>
        <p:nvSpPr>
          <p:cNvPr id="13" name="Line 16"/>
          <p:cNvSpPr>
            <a:spLocks noChangeShapeType="1"/>
          </p:cNvSpPr>
          <p:nvPr/>
        </p:nvSpPr>
        <p:spPr bwMode="auto">
          <a:xfrm>
            <a:off x="3699222" y="6115668"/>
            <a:ext cx="488423" cy="542"/>
          </a:xfrm>
          <a:prstGeom prst="line">
            <a:avLst/>
          </a:prstGeom>
          <a:noFill/>
          <a:ln w="12700">
            <a:solidFill>
              <a:schemeClr val="accent3">
                <a:lumMod val="75000"/>
              </a:schemeClr>
            </a:solidFill>
            <a:round/>
            <a:headEnd/>
            <a:tailEnd type="triangle" w="lg" len="lg"/>
          </a:ln>
        </p:spPr>
        <p:txBody>
          <a:bodyPr wrap="none" anchor="ctr"/>
          <a:lstStyle/>
          <a:p>
            <a:endParaRPr lang="en-US" dirty="0">
              <a:solidFill>
                <a:prstClr val="black"/>
              </a:solidFill>
            </a:endParaRPr>
          </a:p>
        </p:txBody>
      </p:sp>
      <p:sp>
        <p:nvSpPr>
          <p:cNvPr id="14" name="Line 16"/>
          <p:cNvSpPr>
            <a:spLocks noChangeShapeType="1"/>
          </p:cNvSpPr>
          <p:nvPr/>
        </p:nvSpPr>
        <p:spPr bwMode="auto">
          <a:xfrm>
            <a:off x="5709103" y="6115669"/>
            <a:ext cx="488423" cy="542"/>
          </a:xfrm>
          <a:prstGeom prst="line">
            <a:avLst/>
          </a:prstGeom>
          <a:noFill/>
          <a:ln w="12700">
            <a:solidFill>
              <a:schemeClr val="accent3">
                <a:lumMod val="75000"/>
              </a:schemeClr>
            </a:solidFill>
            <a:round/>
            <a:headEnd/>
            <a:tailEnd type="triangle" w="lg" len="lg"/>
          </a:ln>
        </p:spPr>
        <p:txBody>
          <a:bodyPr wrap="none" anchor="ctr"/>
          <a:lstStyle/>
          <a:p>
            <a:endParaRPr lang="en-US" dirty="0">
              <a:solidFill>
                <a:prstClr val="black"/>
              </a:solidFill>
            </a:endParaRPr>
          </a:p>
        </p:txBody>
      </p:sp>
      <p:sp>
        <p:nvSpPr>
          <p:cNvPr id="15" name="Line 16"/>
          <p:cNvSpPr>
            <a:spLocks noChangeShapeType="1"/>
          </p:cNvSpPr>
          <p:nvPr/>
        </p:nvSpPr>
        <p:spPr bwMode="auto">
          <a:xfrm>
            <a:off x="7711624" y="6115668"/>
            <a:ext cx="488423" cy="542"/>
          </a:xfrm>
          <a:prstGeom prst="line">
            <a:avLst/>
          </a:prstGeom>
          <a:noFill/>
          <a:ln w="12700">
            <a:solidFill>
              <a:schemeClr val="accent3">
                <a:lumMod val="75000"/>
              </a:schemeClr>
            </a:solidFill>
            <a:round/>
            <a:headEnd/>
            <a:tailEnd type="triangle" w="lg" len="lg"/>
          </a:ln>
        </p:spPr>
        <p:txBody>
          <a:bodyPr wrap="none" anchor="ctr"/>
          <a:lstStyle/>
          <a:p>
            <a:endParaRPr lang="en-US" dirty="0">
              <a:solidFill>
                <a:prstClr val="black"/>
              </a:solidFill>
            </a:endParaRPr>
          </a:p>
        </p:txBody>
      </p:sp>
      <p:sp>
        <p:nvSpPr>
          <p:cNvPr id="16" name="Line 16"/>
          <p:cNvSpPr>
            <a:spLocks noChangeShapeType="1"/>
          </p:cNvSpPr>
          <p:nvPr/>
        </p:nvSpPr>
        <p:spPr bwMode="auto">
          <a:xfrm>
            <a:off x="9560955" y="6085453"/>
            <a:ext cx="488423" cy="542"/>
          </a:xfrm>
          <a:prstGeom prst="line">
            <a:avLst/>
          </a:prstGeom>
          <a:noFill/>
          <a:ln w="12700">
            <a:solidFill>
              <a:schemeClr val="accent3">
                <a:lumMod val="75000"/>
              </a:schemeClr>
            </a:solidFill>
            <a:round/>
            <a:headEnd/>
            <a:tailEnd type="triangle" w="lg" len="lg"/>
          </a:ln>
        </p:spPr>
        <p:txBody>
          <a:bodyPr wrap="none" anchor="ctr"/>
          <a:lstStyle/>
          <a:p>
            <a:endParaRPr lang="en-US" dirty="0">
              <a:solidFill>
                <a:prstClr val="black"/>
              </a:solidFill>
            </a:endParaRPr>
          </a:p>
        </p:txBody>
      </p:sp>
    </p:spTree>
    <p:extLst>
      <p:ext uri="{BB962C8B-B14F-4D97-AF65-F5344CB8AC3E}">
        <p14:creationId xmlns:p14="http://schemas.microsoft.com/office/powerpoint/2010/main" val="198732352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596" y="324033"/>
            <a:ext cx="10515600" cy="806446"/>
          </a:xfrm>
        </p:spPr>
        <p:txBody>
          <a:bodyPr/>
          <a:lstStyle/>
          <a:p>
            <a:r>
              <a:rPr lang="en-US" dirty="0"/>
              <a:t>Geospatial </a:t>
            </a:r>
            <a:r>
              <a:rPr lang="en-US" dirty="0" smtClean="0"/>
              <a:t>Holdings</a:t>
            </a:r>
            <a:endParaRPr lang="en-US" dirty="0"/>
          </a:p>
        </p:txBody>
      </p:sp>
      <p:sp>
        <p:nvSpPr>
          <p:cNvPr id="3" name="Content Placeholder 2"/>
          <p:cNvSpPr>
            <a:spLocks noGrp="1"/>
          </p:cNvSpPr>
          <p:nvPr>
            <p:ph idx="1"/>
          </p:nvPr>
        </p:nvSpPr>
        <p:spPr>
          <a:xfrm>
            <a:off x="577596" y="1290486"/>
            <a:ext cx="11036808" cy="5371177"/>
          </a:xfrm>
        </p:spPr>
        <p:txBody>
          <a:bodyPr>
            <a:normAutofit/>
          </a:bodyPr>
          <a:lstStyle/>
          <a:p>
            <a:pPr marL="0" indent="0">
              <a:buClr>
                <a:schemeClr val="accent1"/>
              </a:buClr>
              <a:buNone/>
            </a:pPr>
            <a:r>
              <a:rPr lang="en-US" dirty="0" smtClean="0">
                <a:hlinkClick r:id="rId3"/>
              </a:rPr>
              <a:t>Digital </a:t>
            </a:r>
            <a:r>
              <a:rPr lang="en-US" dirty="0">
                <a:hlinkClick r:id="rId3"/>
              </a:rPr>
              <a:t>Cartographic Data Holdings: Electronic Records Reference Report</a:t>
            </a:r>
            <a:endParaRPr lang="en-US" dirty="0"/>
          </a:p>
          <a:p>
            <a:pPr>
              <a:buClr>
                <a:schemeClr val="accent1"/>
              </a:buClr>
            </a:pPr>
            <a:r>
              <a:rPr lang="en-US" dirty="0" smtClean="0"/>
              <a:t>Fish &amp; Wildlife Service: Watersheds, Critical Habitats</a:t>
            </a:r>
          </a:p>
          <a:p>
            <a:pPr>
              <a:buClr>
                <a:schemeClr val="accent1"/>
              </a:buClr>
            </a:pPr>
            <a:r>
              <a:rPr lang="en-US" dirty="0" smtClean="0"/>
              <a:t>Bureau of the Census: Administrative Boundaries</a:t>
            </a:r>
          </a:p>
          <a:p>
            <a:pPr>
              <a:buClr>
                <a:schemeClr val="accent1"/>
              </a:buClr>
            </a:pPr>
            <a:r>
              <a:rPr lang="en-US" dirty="0" smtClean="0"/>
              <a:t>US Coast Guard: Iceberg Charts</a:t>
            </a:r>
          </a:p>
          <a:p>
            <a:pPr>
              <a:buClr>
                <a:schemeClr val="accent1"/>
              </a:buClr>
            </a:pPr>
            <a:r>
              <a:rPr lang="en-US" dirty="0" smtClean="0"/>
              <a:t>Bureau of Land Management: Wilderness Areas</a:t>
            </a:r>
          </a:p>
          <a:p>
            <a:pPr>
              <a:buClr>
                <a:schemeClr val="accent1"/>
              </a:buClr>
            </a:pPr>
            <a:r>
              <a:rPr lang="en-US" dirty="0" smtClean="0"/>
              <a:t>National Park Service: Maps of National Parks</a:t>
            </a:r>
          </a:p>
          <a:p>
            <a:pPr>
              <a:buClr>
                <a:schemeClr val="accent1"/>
              </a:buClr>
            </a:pPr>
            <a:r>
              <a:rPr lang="en-US" dirty="0" smtClean="0"/>
              <a:t>US Geological Survey: Digital Orthophoto Quarter Quadrangles</a:t>
            </a:r>
          </a:p>
          <a:p>
            <a:pPr>
              <a:buClr>
                <a:schemeClr val="accent1"/>
              </a:buClr>
            </a:pPr>
            <a:r>
              <a:rPr lang="en-US" dirty="0" smtClean="0"/>
              <a:t>Federal Railroad Administration: Railroad Network</a:t>
            </a:r>
          </a:p>
          <a:p>
            <a:pPr>
              <a:buClr>
                <a:schemeClr val="accent1"/>
              </a:buClr>
            </a:pPr>
            <a:r>
              <a:rPr lang="en-US" dirty="0" smtClean="0"/>
              <a:t>Oceanic and Atmospheric Administration: Marine Ecosystems Shape Files</a:t>
            </a:r>
          </a:p>
          <a:p>
            <a:pPr>
              <a:buClr>
                <a:schemeClr val="accent1"/>
              </a:buClr>
            </a:pPr>
            <a:r>
              <a:rPr lang="en-US" dirty="0"/>
              <a:t>National Aeronautics and Space </a:t>
            </a:r>
            <a:r>
              <a:rPr lang="en-US" dirty="0" smtClean="0"/>
              <a:t>Administration: Flight Operations</a:t>
            </a:r>
          </a:p>
        </p:txBody>
      </p:sp>
      <p:sp>
        <p:nvSpPr>
          <p:cNvPr id="4" name="Slide Number Placeholder 3"/>
          <p:cNvSpPr>
            <a:spLocks noGrp="1"/>
          </p:cNvSpPr>
          <p:nvPr>
            <p:ph type="sldNum" sz="quarter" idx="12"/>
          </p:nvPr>
        </p:nvSpPr>
        <p:spPr/>
        <p:txBody>
          <a:bodyPr/>
          <a:lstStyle/>
          <a:p>
            <a:fld id="{00BDADC1-4F48-44E4-B2E3-B660C348BBA3}"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32583898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797" y="223685"/>
            <a:ext cx="10739018" cy="825316"/>
          </a:xfrm>
        </p:spPr>
        <p:txBody>
          <a:bodyPr/>
          <a:lstStyle/>
          <a:p>
            <a:r>
              <a:rPr lang="en-US" dirty="0" smtClean="0"/>
              <a:t>Validation of Electronic Transfers</a:t>
            </a:r>
            <a:endParaRPr lang="en-US" dirty="0"/>
          </a:p>
        </p:txBody>
      </p:sp>
      <p:sp>
        <p:nvSpPr>
          <p:cNvPr id="3" name="Content Placeholder 2"/>
          <p:cNvSpPr>
            <a:spLocks noGrp="1"/>
          </p:cNvSpPr>
          <p:nvPr>
            <p:ph idx="1"/>
          </p:nvPr>
        </p:nvSpPr>
        <p:spPr>
          <a:xfrm>
            <a:off x="343797" y="1335816"/>
            <a:ext cx="5019313" cy="4379481"/>
          </a:xfrm>
        </p:spPr>
        <p:txBody>
          <a:bodyPr>
            <a:normAutofit/>
          </a:bodyPr>
          <a:lstStyle/>
          <a:p>
            <a:pPr marL="0" indent="0">
              <a:spcBef>
                <a:spcPct val="20000"/>
              </a:spcBef>
              <a:buNone/>
            </a:pPr>
            <a:r>
              <a:rPr lang="en-US" sz="2400" u="sng" dirty="0"/>
              <a:t>Validation: </a:t>
            </a:r>
            <a:r>
              <a:rPr lang="en-US" sz="2400" dirty="0"/>
              <a:t>Process to ensure that the digital files in the accession meet </a:t>
            </a:r>
            <a:r>
              <a:rPr lang="en-US" sz="2400" dirty="0" smtClean="0"/>
              <a:t>acceptable transfer criteria</a:t>
            </a:r>
          </a:p>
          <a:p>
            <a:pPr marL="731520" lvl="1" indent="-274320">
              <a:spcBef>
                <a:spcPts val="580"/>
              </a:spcBef>
              <a:buClr>
                <a:schemeClr val="accent1"/>
              </a:buClr>
              <a:buSzPct val="85000"/>
              <a:buFont typeface="Wingdings 2"/>
              <a:buChar char=""/>
              <a:defRPr/>
            </a:pPr>
            <a:r>
              <a:rPr lang="en-US" sz="2000" dirty="0" smtClean="0"/>
              <a:t>Establish </a:t>
            </a:r>
            <a:r>
              <a:rPr lang="en-US" sz="2000" dirty="0"/>
              <a:t>Physical &amp; Intellectual Control of the Transfer </a:t>
            </a:r>
          </a:p>
          <a:p>
            <a:pPr marL="1188708" lvl="2" indent="-274320">
              <a:lnSpc>
                <a:spcPct val="110000"/>
              </a:lnSpc>
              <a:spcBef>
                <a:spcPts val="0"/>
              </a:spcBef>
              <a:buClr>
                <a:schemeClr val="accent1"/>
              </a:buClr>
              <a:buSzPct val="85000"/>
              <a:buFont typeface="Wingdings 2"/>
              <a:buChar char=""/>
              <a:defRPr/>
            </a:pPr>
            <a:r>
              <a:rPr lang="en-US" sz="1800" dirty="0" smtClean="0"/>
              <a:t>Register Accession</a:t>
            </a:r>
          </a:p>
          <a:p>
            <a:pPr marL="1188708" lvl="2" indent="-274320">
              <a:lnSpc>
                <a:spcPct val="110000"/>
              </a:lnSpc>
              <a:spcBef>
                <a:spcPts val="0"/>
              </a:spcBef>
              <a:buClr>
                <a:schemeClr val="accent1"/>
              </a:buClr>
              <a:buSzPct val="85000"/>
              <a:buFont typeface="Wingdings 2"/>
              <a:buChar char=""/>
              <a:defRPr/>
            </a:pPr>
            <a:r>
              <a:rPr lang="en-US" sz="1800" dirty="0" smtClean="0"/>
              <a:t>Validate </a:t>
            </a:r>
            <a:r>
              <a:rPr lang="en-US" sz="1800" dirty="0"/>
              <a:t>records received match records schedule item </a:t>
            </a:r>
            <a:r>
              <a:rPr lang="en-US" sz="1800" dirty="0" smtClean="0"/>
              <a:t>description</a:t>
            </a:r>
          </a:p>
          <a:p>
            <a:pPr marL="1645897" lvl="3" indent="-274320">
              <a:lnSpc>
                <a:spcPct val="110000"/>
              </a:lnSpc>
              <a:spcBef>
                <a:spcPts val="0"/>
              </a:spcBef>
              <a:buClr>
                <a:schemeClr val="accent1"/>
              </a:buClr>
              <a:buSzPct val="85000"/>
              <a:buFont typeface="Wingdings 2"/>
              <a:buChar char=""/>
              <a:defRPr/>
            </a:pPr>
            <a:r>
              <a:rPr lang="en-US" sz="1600" dirty="0"/>
              <a:t>Virus </a:t>
            </a:r>
            <a:r>
              <a:rPr lang="en-US" sz="1600" dirty="0" smtClean="0"/>
              <a:t>Scan</a:t>
            </a:r>
          </a:p>
          <a:p>
            <a:pPr marL="1645897" lvl="3" indent="-274320">
              <a:lnSpc>
                <a:spcPct val="110000"/>
              </a:lnSpc>
              <a:spcBef>
                <a:spcPts val="0"/>
              </a:spcBef>
              <a:buClr>
                <a:schemeClr val="accent1"/>
              </a:buClr>
              <a:buSzPct val="85000"/>
              <a:buFont typeface="Wingdings 2"/>
              <a:buChar char=""/>
              <a:defRPr/>
            </a:pPr>
            <a:r>
              <a:rPr lang="en-US" sz="1600" dirty="0" smtClean="0"/>
              <a:t>NARA </a:t>
            </a:r>
            <a:r>
              <a:rPr lang="en-US" sz="1600" dirty="0"/>
              <a:t>FileLister tool</a:t>
            </a:r>
          </a:p>
          <a:p>
            <a:pPr marL="914388" lvl="2" indent="0">
              <a:lnSpc>
                <a:spcPct val="110000"/>
              </a:lnSpc>
              <a:spcBef>
                <a:spcPts val="0"/>
              </a:spcBef>
              <a:buClr>
                <a:schemeClr val="accent1"/>
              </a:buClr>
              <a:buSzPct val="85000"/>
              <a:buNone/>
              <a:defRPr/>
            </a:pPr>
            <a:endParaRPr lang="en-US" dirty="0" smtClean="0"/>
          </a:p>
        </p:txBody>
      </p:sp>
      <p:sp>
        <p:nvSpPr>
          <p:cNvPr id="4" name="Slide Number Placeholder 3"/>
          <p:cNvSpPr>
            <a:spLocks noGrp="1"/>
          </p:cNvSpPr>
          <p:nvPr>
            <p:ph type="sldNum" sz="quarter" idx="12"/>
          </p:nvPr>
        </p:nvSpPr>
        <p:spPr>
          <a:xfrm>
            <a:off x="9248775" y="6478343"/>
            <a:ext cx="2743200" cy="365125"/>
          </a:xfrm>
        </p:spPr>
        <p:txBody>
          <a:bodyPr/>
          <a:lstStyle/>
          <a:p>
            <a:fld id="{00BDADC1-4F48-44E4-B2E3-B660C348BBA3}" type="slidenum">
              <a:rPr lang="en-US" smtClean="0">
                <a:solidFill>
                  <a:prstClr val="black">
                    <a:tint val="75000"/>
                  </a:prstClr>
                </a:solidFill>
              </a:rPr>
              <a:pPr/>
              <a:t>4</a:t>
            </a:fld>
            <a:endParaRPr lang="en-US" dirty="0">
              <a:solidFill>
                <a:prstClr val="black">
                  <a:tint val="75000"/>
                </a:prstClr>
              </a:solidFill>
            </a:endParaRPr>
          </a:p>
        </p:txBody>
      </p:sp>
      <p:sp>
        <p:nvSpPr>
          <p:cNvPr id="7" name="Text Box 22"/>
          <p:cNvSpPr txBox="1">
            <a:spLocks noChangeArrowheads="1"/>
          </p:cNvSpPr>
          <p:nvPr/>
        </p:nvSpPr>
        <p:spPr bwMode="auto">
          <a:xfrm>
            <a:off x="2577341" y="6003173"/>
            <a:ext cx="1180644" cy="369332"/>
          </a:xfrm>
          <a:prstGeom prst="rect">
            <a:avLst/>
          </a:prstGeom>
          <a:solidFill>
            <a:schemeClr val="accent2">
              <a:lumMod val="75000"/>
            </a:schemeClr>
          </a:solidFill>
          <a:ln w="12700">
            <a:solidFill>
              <a:schemeClr val="accent3">
                <a:lumMod val="75000"/>
              </a:schemeClr>
            </a:solidFill>
            <a:miter lim="800000"/>
            <a:headEnd/>
            <a:tailEnd/>
          </a:ln>
        </p:spPr>
        <p:txBody>
          <a:bodyPr wrap="none">
            <a:spAutoFit/>
          </a:bodyPr>
          <a:lstStyle/>
          <a:p>
            <a:pPr algn="ctr"/>
            <a:r>
              <a:rPr lang="en-US" dirty="0">
                <a:solidFill>
                  <a:srgbClr val="FFFF00"/>
                </a:solidFill>
                <a:latin typeface="Arial" charset="0"/>
              </a:rPr>
              <a:t>Validation</a:t>
            </a:r>
            <a:endParaRPr lang="en-US" dirty="0">
              <a:solidFill>
                <a:srgbClr val="FFFF00"/>
              </a:solidFill>
            </a:endParaRPr>
          </a:p>
        </p:txBody>
      </p:sp>
      <p:sp>
        <p:nvSpPr>
          <p:cNvPr id="8" name="Text Box 6"/>
          <p:cNvSpPr txBox="1">
            <a:spLocks noChangeArrowheads="1"/>
          </p:cNvSpPr>
          <p:nvPr/>
        </p:nvSpPr>
        <p:spPr bwMode="auto">
          <a:xfrm>
            <a:off x="4261639" y="5715298"/>
            <a:ext cx="1477773" cy="923330"/>
          </a:xfrm>
          <a:prstGeom prst="rect">
            <a:avLst/>
          </a:prstGeom>
          <a:solidFill>
            <a:schemeClr val="accent2">
              <a:lumMod val="75000"/>
            </a:schemeClr>
          </a:solidFill>
          <a:ln w="12700">
            <a:solidFill>
              <a:schemeClr val="accent3">
                <a:lumMod val="75000"/>
              </a:schemeClr>
            </a:solidFill>
            <a:miter lim="800000"/>
            <a:headEnd/>
            <a:tailEnd/>
          </a:ln>
        </p:spPr>
        <p:txBody>
          <a:bodyPr wrap="square">
            <a:spAutoFit/>
          </a:bodyPr>
          <a:lstStyle/>
          <a:p>
            <a:pPr algn="ctr"/>
            <a:r>
              <a:rPr lang="en-US" dirty="0">
                <a:solidFill>
                  <a:prstClr val="white"/>
                </a:solidFill>
                <a:latin typeface="Arial" charset="0"/>
              </a:rPr>
              <a:t>Processing &amp;</a:t>
            </a:r>
          </a:p>
          <a:p>
            <a:pPr algn="ctr"/>
            <a:r>
              <a:rPr lang="en-US" dirty="0">
                <a:solidFill>
                  <a:prstClr val="white"/>
                </a:solidFill>
                <a:latin typeface="Arial" charset="0"/>
              </a:rPr>
              <a:t>Verification</a:t>
            </a:r>
            <a:endParaRPr lang="en-US" dirty="0">
              <a:solidFill>
                <a:prstClr val="white"/>
              </a:solidFill>
            </a:endParaRPr>
          </a:p>
        </p:txBody>
      </p:sp>
      <p:sp>
        <p:nvSpPr>
          <p:cNvPr id="9" name="Text Box 5"/>
          <p:cNvSpPr txBox="1">
            <a:spLocks noChangeArrowheads="1"/>
          </p:cNvSpPr>
          <p:nvPr/>
        </p:nvSpPr>
        <p:spPr bwMode="auto">
          <a:xfrm>
            <a:off x="6270877" y="6003173"/>
            <a:ext cx="1479893" cy="369332"/>
          </a:xfrm>
          <a:prstGeom prst="rect">
            <a:avLst/>
          </a:prstGeom>
          <a:solidFill>
            <a:schemeClr val="accent2">
              <a:lumMod val="75000"/>
            </a:schemeClr>
          </a:solidFill>
          <a:ln w="12700">
            <a:solidFill>
              <a:schemeClr val="accent3">
                <a:lumMod val="75000"/>
              </a:schemeClr>
            </a:solidFill>
            <a:miter lim="800000"/>
            <a:headEnd/>
            <a:tailEnd/>
          </a:ln>
        </p:spPr>
        <p:txBody>
          <a:bodyPr wrap="none">
            <a:spAutoFit/>
          </a:bodyPr>
          <a:lstStyle/>
          <a:p>
            <a:pPr algn="ctr"/>
            <a:r>
              <a:rPr lang="en-US" dirty="0">
                <a:solidFill>
                  <a:prstClr val="white"/>
                </a:solidFill>
                <a:latin typeface="Arial" charset="0"/>
              </a:rPr>
              <a:t>Preservation</a:t>
            </a:r>
            <a:endParaRPr lang="en-US" dirty="0">
              <a:solidFill>
                <a:prstClr val="white"/>
              </a:solidFill>
            </a:endParaRPr>
          </a:p>
        </p:txBody>
      </p:sp>
      <p:sp>
        <p:nvSpPr>
          <p:cNvPr id="10" name="Text Box 8"/>
          <p:cNvSpPr txBox="1">
            <a:spLocks noChangeArrowheads="1"/>
          </p:cNvSpPr>
          <p:nvPr/>
        </p:nvSpPr>
        <p:spPr bwMode="auto">
          <a:xfrm>
            <a:off x="8268763" y="6003173"/>
            <a:ext cx="1338828" cy="369332"/>
          </a:xfrm>
          <a:prstGeom prst="rect">
            <a:avLst/>
          </a:prstGeom>
          <a:solidFill>
            <a:schemeClr val="accent2">
              <a:lumMod val="75000"/>
            </a:schemeClr>
          </a:solidFill>
          <a:ln w="12700">
            <a:solidFill>
              <a:schemeClr val="accent3">
                <a:lumMod val="75000"/>
              </a:schemeClr>
            </a:solidFill>
            <a:miter lim="800000"/>
            <a:headEnd/>
            <a:tailEnd/>
          </a:ln>
        </p:spPr>
        <p:txBody>
          <a:bodyPr wrap="none">
            <a:spAutoFit/>
          </a:bodyPr>
          <a:lstStyle/>
          <a:p>
            <a:pPr algn="ctr"/>
            <a:r>
              <a:rPr lang="en-US" dirty="0">
                <a:solidFill>
                  <a:prstClr val="white"/>
                </a:solidFill>
                <a:latin typeface="Arial" charset="0"/>
              </a:rPr>
              <a:t>Description</a:t>
            </a:r>
            <a:endParaRPr lang="en-US" dirty="0">
              <a:solidFill>
                <a:prstClr val="white"/>
              </a:solidFill>
            </a:endParaRPr>
          </a:p>
        </p:txBody>
      </p:sp>
      <p:sp>
        <p:nvSpPr>
          <p:cNvPr id="11" name="Text Box 8"/>
          <p:cNvSpPr txBox="1">
            <a:spLocks noChangeArrowheads="1"/>
          </p:cNvSpPr>
          <p:nvPr/>
        </p:nvSpPr>
        <p:spPr bwMode="auto">
          <a:xfrm>
            <a:off x="10129786" y="5823582"/>
            <a:ext cx="1402158" cy="646331"/>
          </a:xfrm>
          <a:prstGeom prst="rect">
            <a:avLst/>
          </a:prstGeom>
          <a:solidFill>
            <a:schemeClr val="accent2">
              <a:lumMod val="75000"/>
            </a:schemeClr>
          </a:solidFill>
          <a:ln w="12700">
            <a:solidFill>
              <a:schemeClr val="accent3">
                <a:lumMod val="75000"/>
              </a:schemeClr>
            </a:solidFill>
            <a:miter lim="800000"/>
            <a:headEnd/>
            <a:tailEnd/>
          </a:ln>
        </p:spPr>
        <p:txBody>
          <a:bodyPr wrap="square">
            <a:spAutoFit/>
          </a:bodyPr>
          <a:lstStyle/>
          <a:p>
            <a:pPr algn="ctr"/>
            <a:r>
              <a:rPr lang="en-US" dirty="0">
                <a:solidFill>
                  <a:prstClr val="white"/>
                </a:solidFill>
                <a:latin typeface="Arial" charset="0"/>
              </a:rPr>
              <a:t>Reference / Access</a:t>
            </a:r>
            <a:endParaRPr lang="en-US" dirty="0">
              <a:solidFill>
                <a:prstClr val="white"/>
              </a:solidFill>
            </a:endParaRPr>
          </a:p>
        </p:txBody>
      </p:sp>
      <p:sp>
        <p:nvSpPr>
          <p:cNvPr id="12" name="Line 16"/>
          <p:cNvSpPr>
            <a:spLocks noChangeShapeType="1"/>
          </p:cNvSpPr>
          <p:nvPr/>
        </p:nvSpPr>
        <p:spPr bwMode="auto">
          <a:xfrm>
            <a:off x="2082704" y="6180609"/>
            <a:ext cx="488423" cy="542"/>
          </a:xfrm>
          <a:prstGeom prst="line">
            <a:avLst/>
          </a:prstGeom>
          <a:noFill/>
          <a:ln w="12700">
            <a:solidFill>
              <a:schemeClr val="accent3">
                <a:lumMod val="75000"/>
              </a:schemeClr>
            </a:solidFill>
            <a:round/>
            <a:headEnd/>
            <a:tailEnd type="triangle" w="lg" len="lg"/>
          </a:ln>
        </p:spPr>
        <p:txBody>
          <a:bodyPr wrap="none" anchor="ctr"/>
          <a:lstStyle/>
          <a:p>
            <a:endParaRPr lang="en-US" dirty="0">
              <a:solidFill>
                <a:prstClr val="black"/>
              </a:solidFill>
            </a:endParaRPr>
          </a:p>
        </p:txBody>
      </p:sp>
      <p:sp>
        <p:nvSpPr>
          <p:cNvPr id="13" name="Line 16"/>
          <p:cNvSpPr>
            <a:spLocks noChangeShapeType="1"/>
          </p:cNvSpPr>
          <p:nvPr/>
        </p:nvSpPr>
        <p:spPr bwMode="auto">
          <a:xfrm>
            <a:off x="3751052" y="6176962"/>
            <a:ext cx="488423" cy="542"/>
          </a:xfrm>
          <a:prstGeom prst="line">
            <a:avLst/>
          </a:prstGeom>
          <a:noFill/>
          <a:ln w="12700">
            <a:solidFill>
              <a:schemeClr val="accent3">
                <a:lumMod val="75000"/>
              </a:schemeClr>
            </a:solidFill>
            <a:round/>
            <a:headEnd/>
            <a:tailEnd type="triangle" w="lg" len="lg"/>
          </a:ln>
        </p:spPr>
        <p:txBody>
          <a:bodyPr wrap="none" anchor="ctr"/>
          <a:lstStyle/>
          <a:p>
            <a:endParaRPr lang="en-US" dirty="0">
              <a:solidFill>
                <a:prstClr val="black"/>
              </a:solidFill>
            </a:endParaRPr>
          </a:p>
        </p:txBody>
      </p:sp>
      <p:sp>
        <p:nvSpPr>
          <p:cNvPr id="14" name="Line 16"/>
          <p:cNvSpPr>
            <a:spLocks noChangeShapeType="1"/>
          </p:cNvSpPr>
          <p:nvPr/>
        </p:nvSpPr>
        <p:spPr bwMode="auto">
          <a:xfrm>
            <a:off x="5760933" y="6176963"/>
            <a:ext cx="488423" cy="542"/>
          </a:xfrm>
          <a:prstGeom prst="line">
            <a:avLst/>
          </a:prstGeom>
          <a:noFill/>
          <a:ln w="12700">
            <a:solidFill>
              <a:schemeClr val="accent3">
                <a:lumMod val="75000"/>
              </a:schemeClr>
            </a:solidFill>
            <a:round/>
            <a:headEnd/>
            <a:tailEnd type="triangle" w="lg" len="lg"/>
          </a:ln>
        </p:spPr>
        <p:txBody>
          <a:bodyPr wrap="none" anchor="ctr"/>
          <a:lstStyle/>
          <a:p>
            <a:endParaRPr lang="en-US" dirty="0">
              <a:solidFill>
                <a:prstClr val="black"/>
              </a:solidFill>
            </a:endParaRPr>
          </a:p>
        </p:txBody>
      </p:sp>
      <p:sp>
        <p:nvSpPr>
          <p:cNvPr id="15" name="Line 16"/>
          <p:cNvSpPr>
            <a:spLocks noChangeShapeType="1"/>
          </p:cNvSpPr>
          <p:nvPr/>
        </p:nvSpPr>
        <p:spPr bwMode="auto">
          <a:xfrm>
            <a:off x="7763454" y="6176962"/>
            <a:ext cx="488423" cy="542"/>
          </a:xfrm>
          <a:prstGeom prst="line">
            <a:avLst/>
          </a:prstGeom>
          <a:noFill/>
          <a:ln w="12700">
            <a:solidFill>
              <a:schemeClr val="accent3">
                <a:lumMod val="75000"/>
              </a:schemeClr>
            </a:solidFill>
            <a:round/>
            <a:headEnd/>
            <a:tailEnd type="triangle" w="lg" len="lg"/>
          </a:ln>
        </p:spPr>
        <p:txBody>
          <a:bodyPr wrap="none" anchor="ctr"/>
          <a:lstStyle/>
          <a:p>
            <a:endParaRPr lang="en-US" dirty="0">
              <a:solidFill>
                <a:prstClr val="black"/>
              </a:solidFill>
            </a:endParaRPr>
          </a:p>
        </p:txBody>
      </p:sp>
      <p:sp>
        <p:nvSpPr>
          <p:cNvPr id="16" name="Line 16"/>
          <p:cNvSpPr>
            <a:spLocks noChangeShapeType="1"/>
          </p:cNvSpPr>
          <p:nvPr/>
        </p:nvSpPr>
        <p:spPr bwMode="auto">
          <a:xfrm>
            <a:off x="9612785" y="6146747"/>
            <a:ext cx="488423" cy="542"/>
          </a:xfrm>
          <a:prstGeom prst="line">
            <a:avLst/>
          </a:prstGeom>
          <a:noFill/>
          <a:ln w="12700">
            <a:solidFill>
              <a:schemeClr val="accent3">
                <a:lumMod val="75000"/>
              </a:schemeClr>
            </a:solidFill>
            <a:round/>
            <a:headEnd/>
            <a:tailEnd type="triangle" w="lg" len="lg"/>
          </a:ln>
        </p:spPr>
        <p:txBody>
          <a:bodyPr wrap="none" anchor="ctr"/>
          <a:lstStyle/>
          <a:p>
            <a:endParaRPr lang="en-US" dirty="0">
              <a:solidFill>
                <a:prstClr val="black"/>
              </a:solidFill>
            </a:endParaRPr>
          </a:p>
        </p:txBody>
      </p:sp>
      <p:sp>
        <p:nvSpPr>
          <p:cNvPr id="17" name="Text Box 4"/>
          <p:cNvSpPr txBox="1">
            <a:spLocks noChangeArrowheads="1"/>
          </p:cNvSpPr>
          <p:nvPr/>
        </p:nvSpPr>
        <p:spPr bwMode="auto">
          <a:xfrm>
            <a:off x="508592" y="5853796"/>
            <a:ext cx="1587259" cy="646331"/>
          </a:xfrm>
          <a:prstGeom prst="rect">
            <a:avLst/>
          </a:prstGeom>
          <a:solidFill>
            <a:schemeClr val="accent2">
              <a:lumMod val="75000"/>
            </a:schemeClr>
          </a:solidFill>
          <a:ln w="12700">
            <a:solidFill>
              <a:schemeClr val="accent3">
                <a:lumMod val="75000"/>
              </a:schemeClr>
            </a:solidFill>
            <a:miter lim="800000"/>
            <a:headEnd/>
            <a:tailEnd/>
          </a:ln>
        </p:spPr>
        <p:txBody>
          <a:bodyPr wrap="square">
            <a:spAutoFit/>
          </a:bodyPr>
          <a:lstStyle/>
          <a:p>
            <a:pPr algn="ctr">
              <a:defRPr/>
            </a:pPr>
            <a:r>
              <a:rPr lang="en-US" dirty="0">
                <a:solidFill>
                  <a:prstClr val="white"/>
                </a:solidFill>
                <a:latin typeface="Arial" charset="0"/>
              </a:rPr>
              <a:t>Transfer &amp; Accessioning</a:t>
            </a:r>
          </a:p>
        </p:txBody>
      </p:sp>
      <p:pic>
        <p:nvPicPr>
          <p:cNvPr id="6" name="Picture 5"/>
          <p:cNvPicPr>
            <a:picLocks noChangeAspect="1"/>
          </p:cNvPicPr>
          <p:nvPr/>
        </p:nvPicPr>
        <p:blipFill rotWithShape="1">
          <a:blip r:embed="rId3"/>
          <a:srcRect l="1196" t="652" r="1082" b="1774"/>
          <a:stretch/>
        </p:blipFill>
        <p:spPr>
          <a:xfrm>
            <a:off x="5825447" y="955497"/>
            <a:ext cx="5270643" cy="4674742"/>
          </a:xfrm>
          <a:prstGeom prst="rect">
            <a:avLst/>
          </a:prstGeom>
          <a:effectLst>
            <a:softEdge rad="31750"/>
          </a:effectLst>
        </p:spPr>
      </p:pic>
    </p:spTree>
    <p:extLst>
      <p:ext uri="{BB962C8B-B14F-4D97-AF65-F5344CB8AC3E}">
        <p14:creationId xmlns:p14="http://schemas.microsoft.com/office/powerpoint/2010/main" val="395641257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218" y="20548"/>
            <a:ext cx="10515600" cy="1065161"/>
          </a:xfrm>
        </p:spPr>
        <p:txBody>
          <a:bodyPr/>
          <a:lstStyle/>
          <a:p>
            <a:r>
              <a:rPr lang="en-US" dirty="0"/>
              <a:t>Validation of Geospatial Transfers</a:t>
            </a:r>
          </a:p>
        </p:txBody>
      </p:sp>
      <p:sp>
        <p:nvSpPr>
          <p:cNvPr id="4" name="Slide Number Placeholder 3"/>
          <p:cNvSpPr>
            <a:spLocks noGrp="1"/>
          </p:cNvSpPr>
          <p:nvPr>
            <p:ph type="sldNum" sz="quarter" idx="12"/>
          </p:nvPr>
        </p:nvSpPr>
        <p:spPr/>
        <p:txBody>
          <a:bodyPr/>
          <a:lstStyle/>
          <a:p>
            <a:fld id="{00BDADC1-4F48-44E4-B2E3-B660C348BBA3}" type="slidenum">
              <a:rPr lang="en-US" smtClean="0">
                <a:solidFill>
                  <a:prstClr val="black">
                    <a:tint val="75000"/>
                  </a:prstClr>
                </a:solidFill>
              </a:rPr>
              <a:pPr/>
              <a:t>5</a:t>
            </a:fld>
            <a:endParaRPr lang="en-US" dirty="0">
              <a:solidFill>
                <a:prstClr val="black">
                  <a:tint val="75000"/>
                </a:prstClr>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813" t="1014" r="1403" b="2504"/>
          <a:stretch/>
        </p:blipFill>
        <p:spPr>
          <a:xfrm>
            <a:off x="2985039" y="1085710"/>
            <a:ext cx="6174768" cy="5270644"/>
          </a:xfrm>
          <a:prstGeom prst="rect">
            <a:avLst/>
          </a:prstGeom>
        </p:spPr>
      </p:pic>
    </p:spTree>
    <p:extLst>
      <p:ext uri="{BB962C8B-B14F-4D97-AF65-F5344CB8AC3E}">
        <p14:creationId xmlns:p14="http://schemas.microsoft.com/office/powerpoint/2010/main" val="253467126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782" y="365130"/>
            <a:ext cx="10739018" cy="825316"/>
          </a:xfrm>
        </p:spPr>
        <p:txBody>
          <a:bodyPr>
            <a:normAutofit fontScale="90000"/>
          </a:bodyPr>
          <a:lstStyle/>
          <a:p>
            <a:r>
              <a:rPr lang="en-US" dirty="0" smtClean="0"/>
              <a:t>Processing &amp; Verification of Geospatial Transfers</a:t>
            </a:r>
            <a:endParaRPr lang="en-US" dirty="0"/>
          </a:p>
        </p:txBody>
      </p:sp>
      <p:sp>
        <p:nvSpPr>
          <p:cNvPr id="3" name="Content Placeholder 2"/>
          <p:cNvSpPr>
            <a:spLocks noGrp="1"/>
          </p:cNvSpPr>
          <p:nvPr>
            <p:ph idx="1"/>
          </p:nvPr>
        </p:nvSpPr>
        <p:spPr>
          <a:xfrm>
            <a:off x="614782" y="1364234"/>
            <a:ext cx="10739018" cy="4170585"/>
          </a:xfrm>
        </p:spPr>
        <p:txBody>
          <a:bodyPr>
            <a:normAutofit/>
          </a:bodyPr>
          <a:lstStyle/>
          <a:p>
            <a:pPr marL="0" indent="0">
              <a:buNone/>
            </a:pPr>
            <a:r>
              <a:rPr lang="en-US" u="sng" dirty="0"/>
              <a:t>Processing and Verification</a:t>
            </a:r>
            <a:r>
              <a:rPr lang="en-US" dirty="0"/>
              <a:t>: Systematic series of actions to prepare the electronic records in an accession for preservation and </a:t>
            </a:r>
            <a:r>
              <a:rPr lang="en-US" dirty="0" smtClean="0"/>
              <a:t>access</a:t>
            </a:r>
            <a:endParaRPr lang="en-US" sz="2400" dirty="0" smtClean="0"/>
          </a:p>
          <a:p>
            <a:pPr marL="0" indent="0">
              <a:buNone/>
            </a:pPr>
            <a:endParaRPr lang="en-US" sz="1600" dirty="0" smtClean="0"/>
          </a:p>
          <a:p>
            <a:pPr marL="731520" lvl="1" indent="-274320">
              <a:spcBef>
                <a:spcPts val="580"/>
              </a:spcBef>
              <a:buClr>
                <a:schemeClr val="accent1"/>
              </a:buClr>
              <a:buSzPct val="85000"/>
              <a:buFont typeface="Wingdings 2"/>
              <a:buChar char=""/>
              <a:defRPr/>
            </a:pPr>
            <a:r>
              <a:rPr lang="en-US" dirty="0" smtClean="0"/>
              <a:t>Includes </a:t>
            </a:r>
            <a:r>
              <a:rPr lang="en-US" dirty="0"/>
              <a:t>comparing the content of the electronic records to the anticipated content based on the records disposition schedule and agency documentation</a:t>
            </a:r>
          </a:p>
          <a:p>
            <a:pPr marL="731520" lvl="1" indent="-274320">
              <a:spcBef>
                <a:spcPts val="580"/>
              </a:spcBef>
              <a:buClr>
                <a:schemeClr val="accent1"/>
              </a:buClr>
              <a:buSzPct val="85000"/>
              <a:buFont typeface="Wingdings 2"/>
              <a:buChar char=""/>
              <a:defRPr/>
            </a:pPr>
            <a:endParaRPr lang="en-US" dirty="0"/>
          </a:p>
          <a:p>
            <a:pPr marL="731520" lvl="1" indent="-274320">
              <a:spcBef>
                <a:spcPts val="580"/>
              </a:spcBef>
              <a:buClr>
                <a:schemeClr val="accent1"/>
              </a:buClr>
              <a:buSzPct val="85000"/>
              <a:buFont typeface="Wingdings 2"/>
              <a:buChar char=""/>
              <a:defRPr/>
            </a:pPr>
            <a:r>
              <a:rPr lang="en-US" dirty="0"/>
              <a:t>Use NARA-created or </a:t>
            </a:r>
            <a:r>
              <a:rPr lang="en-US" dirty="0" smtClean="0"/>
              <a:t>Commercial </a:t>
            </a:r>
            <a:r>
              <a:rPr lang="en-US" dirty="0"/>
              <a:t>tools to verify content and </a:t>
            </a:r>
            <a:r>
              <a:rPr lang="en-US" dirty="0" smtClean="0"/>
              <a:t>structure</a:t>
            </a:r>
          </a:p>
          <a:p>
            <a:pPr marL="1188708" lvl="2" indent="-274320">
              <a:spcBef>
                <a:spcPts val="580"/>
              </a:spcBef>
              <a:buClr>
                <a:schemeClr val="accent1"/>
              </a:buClr>
              <a:buSzPct val="85000"/>
              <a:buFont typeface="Wingdings 2"/>
              <a:buChar char=""/>
              <a:defRPr/>
            </a:pPr>
            <a:r>
              <a:rPr lang="en-US" dirty="0"/>
              <a:t>Originally used USGS Digital Data Viewer: dlgv32 Pro</a:t>
            </a:r>
          </a:p>
          <a:p>
            <a:pPr marL="1645897" lvl="3" indent="-274320">
              <a:spcBef>
                <a:spcPts val="580"/>
              </a:spcBef>
              <a:buClr>
                <a:schemeClr val="accent1"/>
              </a:buClr>
              <a:buSzPct val="85000"/>
              <a:buFont typeface="Wingdings 2"/>
              <a:buChar char=""/>
              <a:defRPr/>
            </a:pPr>
            <a:r>
              <a:rPr lang="en-US" dirty="0" smtClean="0"/>
              <a:t>DLGV32 </a:t>
            </a:r>
            <a:r>
              <a:rPr lang="en-US" dirty="0"/>
              <a:t>Pro </a:t>
            </a:r>
            <a:r>
              <a:rPr lang="en-US" dirty="0" smtClean="0"/>
              <a:t>is now </a:t>
            </a:r>
            <a:r>
              <a:rPr lang="en-US" dirty="0"/>
              <a:t>Global </a:t>
            </a:r>
            <a:r>
              <a:rPr lang="en-US" dirty="0" smtClean="0"/>
              <a:t>Mapper</a:t>
            </a:r>
          </a:p>
          <a:p>
            <a:pPr marL="1188708" lvl="2" indent="-274320">
              <a:spcBef>
                <a:spcPts val="580"/>
              </a:spcBef>
              <a:buClr>
                <a:schemeClr val="accent1"/>
              </a:buClr>
              <a:buSzPct val="85000"/>
              <a:buFont typeface="Wingdings 2"/>
              <a:buChar char=""/>
              <a:defRPr/>
            </a:pPr>
            <a:r>
              <a:rPr lang="en-US" dirty="0" smtClean="0"/>
              <a:t>Microsoft Excel creates preservation copy of .dbf file in .csv format</a:t>
            </a:r>
          </a:p>
        </p:txBody>
      </p:sp>
      <p:sp>
        <p:nvSpPr>
          <p:cNvPr id="4" name="Slide Number Placeholder 3"/>
          <p:cNvSpPr>
            <a:spLocks noGrp="1"/>
          </p:cNvSpPr>
          <p:nvPr>
            <p:ph type="sldNum" sz="quarter" idx="12"/>
          </p:nvPr>
        </p:nvSpPr>
        <p:spPr>
          <a:xfrm>
            <a:off x="9305925" y="6456065"/>
            <a:ext cx="2743200" cy="365125"/>
          </a:xfrm>
        </p:spPr>
        <p:txBody>
          <a:bodyPr/>
          <a:lstStyle/>
          <a:p>
            <a:fld id="{00BDADC1-4F48-44E4-B2E3-B660C348BBA3}" type="slidenum">
              <a:rPr lang="en-US" smtClean="0">
                <a:solidFill>
                  <a:prstClr val="black">
                    <a:tint val="75000"/>
                  </a:prstClr>
                </a:solidFill>
              </a:rPr>
              <a:pPr/>
              <a:t>6</a:t>
            </a:fld>
            <a:endParaRPr lang="en-US" dirty="0">
              <a:solidFill>
                <a:prstClr val="black">
                  <a:tint val="75000"/>
                </a:prstClr>
              </a:solidFill>
            </a:endParaRPr>
          </a:p>
        </p:txBody>
      </p:sp>
      <p:sp>
        <p:nvSpPr>
          <p:cNvPr id="7" name="Text Box 22"/>
          <p:cNvSpPr txBox="1">
            <a:spLocks noChangeArrowheads="1"/>
          </p:cNvSpPr>
          <p:nvPr/>
        </p:nvSpPr>
        <p:spPr bwMode="auto">
          <a:xfrm>
            <a:off x="2577341" y="6003173"/>
            <a:ext cx="1180644" cy="369332"/>
          </a:xfrm>
          <a:prstGeom prst="rect">
            <a:avLst/>
          </a:prstGeom>
          <a:solidFill>
            <a:schemeClr val="accent2">
              <a:lumMod val="75000"/>
            </a:schemeClr>
          </a:solidFill>
          <a:ln w="12700">
            <a:solidFill>
              <a:schemeClr val="accent3">
                <a:lumMod val="75000"/>
              </a:schemeClr>
            </a:solidFill>
            <a:miter lim="800000"/>
            <a:headEnd/>
            <a:tailEnd/>
          </a:ln>
        </p:spPr>
        <p:txBody>
          <a:bodyPr wrap="none">
            <a:spAutoFit/>
          </a:bodyPr>
          <a:lstStyle/>
          <a:p>
            <a:pPr algn="ctr"/>
            <a:r>
              <a:rPr lang="en-US" dirty="0">
                <a:solidFill>
                  <a:prstClr val="white"/>
                </a:solidFill>
                <a:latin typeface="Arial" charset="0"/>
              </a:rPr>
              <a:t>Validation</a:t>
            </a:r>
            <a:endParaRPr lang="en-US" dirty="0">
              <a:solidFill>
                <a:prstClr val="white"/>
              </a:solidFill>
            </a:endParaRPr>
          </a:p>
        </p:txBody>
      </p:sp>
      <p:sp>
        <p:nvSpPr>
          <p:cNvPr id="8" name="Text Box 6"/>
          <p:cNvSpPr txBox="1">
            <a:spLocks noChangeArrowheads="1"/>
          </p:cNvSpPr>
          <p:nvPr/>
        </p:nvSpPr>
        <p:spPr bwMode="auto">
          <a:xfrm>
            <a:off x="4261639" y="5715298"/>
            <a:ext cx="1477773" cy="923330"/>
          </a:xfrm>
          <a:prstGeom prst="rect">
            <a:avLst/>
          </a:prstGeom>
          <a:solidFill>
            <a:schemeClr val="accent2">
              <a:lumMod val="75000"/>
            </a:schemeClr>
          </a:solidFill>
          <a:ln w="12700">
            <a:solidFill>
              <a:schemeClr val="accent3">
                <a:lumMod val="75000"/>
              </a:schemeClr>
            </a:solidFill>
            <a:miter lim="800000"/>
            <a:headEnd/>
            <a:tailEnd/>
          </a:ln>
        </p:spPr>
        <p:txBody>
          <a:bodyPr wrap="square">
            <a:spAutoFit/>
          </a:bodyPr>
          <a:lstStyle/>
          <a:p>
            <a:pPr algn="ctr"/>
            <a:r>
              <a:rPr lang="en-US" dirty="0">
                <a:solidFill>
                  <a:srgbClr val="FFFF00"/>
                </a:solidFill>
                <a:latin typeface="Arial" charset="0"/>
              </a:rPr>
              <a:t>Processing &amp;</a:t>
            </a:r>
          </a:p>
          <a:p>
            <a:pPr algn="ctr"/>
            <a:r>
              <a:rPr lang="en-US" dirty="0">
                <a:solidFill>
                  <a:srgbClr val="FFFF00"/>
                </a:solidFill>
                <a:latin typeface="Arial" charset="0"/>
              </a:rPr>
              <a:t>Verification</a:t>
            </a:r>
            <a:endParaRPr lang="en-US" dirty="0">
              <a:solidFill>
                <a:srgbClr val="FFFF00"/>
              </a:solidFill>
            </a:endParaRPr>
          </a:p>
        </p:txBody>
      </p:sp>
      <p:sp>
        <p:nvSpPr>
          <p:cNvPr id="9" name="Text Box 5"/>
          <p:cNvSpPr txBox="1">
            <a:spLocks noChangeArrowheads="1"/>
          </p:cNvSpPr>
          <p:nvPr/>
        </p:nvSpPr>
        <p:spPr bwMode="auto">
          <a:xfrm>
            <a:off x="6270877" y="6003173"/>
            <a:ext cx="1479893" cy="369332"/>
          </a:xfrm>
          <a:prstGeom prst="rect">
            <a:avLst/>
          </a:prstGeom>
          <a:solidFill>
            <a:schemeClr val="accent2">
              <a:lumMod val="75000"/>
            </a:schemeClr>
          </a:solidFill>
          <a:ln w="12700">
            <a:solidFill>
              <a:schemeClr val="accent3">
                <a:lumMod val="75000"/>
              </a:schemeClr>
            </a:solidFill>
            <a:miter lim="800000"/>
            <a:headEnd/>
            <a:tailEnd/>
          </a:ln>
        </p:spPr>
        <p:txBody>
          <a:bodyPr wrap="none">
            <a:spAutoFit/>
          </a:bodyPr>
          <a:lstStyle/>
          <a:p>
            <a:pPr algn="ctr"/>
            <a:r>
              <a:rPr lang="en-US" dirty="0">
                <a:solidFill>
                  <a:prstClr val="white"/>
                </a:solidFill>
                <a:latin typeface="Arial" charset="0"/>
              </a:rPr>
              <a:t>Preservation</a:t>
            </a:r>
            <a:endParaRPr lang="en-US" dirty="0">
              <a:solidFill>
                <a:prstClr val="white"/>
              </a:solidFill>
            </a:endParaRPr>
          </a:p>
        </p:txBody>
      </p:sp>
      <p:sp>
        <p:nvSpPr>
          <p:cNvPr id="10" name="Text Box 8"/>
          <p:cNvSpPr txBox="1">
            <a:spLocks noChangeArrowheads="1"/>
          </p:cNvSpPr>
          <p:nvPr/>
        </p:nvSpPr>
        <p:spPr bwMode="auto">
          <a:xfrm>
            <a:off x="8268763" y="6003173"/>
            <a:ext cx="1338828" cy="369332"/>
          </a:xfrm>
          <a:prstGeom prst="rect">
            <a:avLst/>
          </a:prstGeom>
          <a:solidFill>
            <a:schemeClr val="accent2">
              <a:lumMod val="75000"/>
            </a:schemeClr>
          </a:solidFill>
          <a:ln w="12700">
            <a:solidFill>
              <a:schemeClr val="accent3">
                <a:lumMod val="75000"/>
              </a:schemeClr>
            </a:solidFill>
            <a:miter lim="800000"/>
            <a:headEnd/>
            <a:tailEnd/>
          </a:ln>
        </p:spPr>
        <p:txBody>
          <a:bodyPr wrap="none">
            <a:spAutoFit/>
          </a:bodyPr>
          <a:lstStyle/>
          <a:p>
            <a:pPr algn="ctr"/>
            <a:r>
              <a:rPr lang="en-US" dirty="0">
                <a:solidFill>
                  <a:prstClr val="white"/>
                </a:solidFill>
                <a:latin typeface="Arial" charset="0"/>
              </a:rPr>
              <a:t>Description</a:t>
            </a:r>
            <a:endParaRPr lang="en-US" dirty="0">
              <a:solidFill>
                <a:prstClr val="white"/>
              </a:solidFill>
            </a:endParaRPr>
          </a:p>
        </p:txBody>
      </p:sp>
      <p:sp>
        <p:nvSpPr>
          <p:cNvPr id="11" name="Text Box 8"/>
          <p:cNvSpPr txBox="1">
            <a:spLocks noChangeArrowheads="1"/>
          </p:cNvSpPr>
          <p:nvPr/>
        </p:nvSpPr>
        <p:spPr bwMode="auto">
          <a:xfrm>
            <a:off x="10129786" y="5823582"/>
            <a:ext cx="1402158" cy="646331"/>
          </a:xfrm>
          <a:prstGeom prst="rect">
            <a:avLst/>
          </a:prstGeom>
          <a:solidFill>
            <a:schemeClr val="accent2">
              <a:lumMod val="75000"/>
            </a:schemeClr>
          </a:solidFill>
          <a:ln w="12700">
            <a:solidFill>
              <a:schemeClr val="accent3">
                <a:lumMod val="75000"/>
              </a:schemeClr>
            </a:solidFill>
            <a:miter lim="800000"/>
            <a:headEnd/>
            <a:tailEnd/>
          </a:ln>
        </p:spPr>
        <p:txBody>
          <a:bodyPr wrap="square">
            <a:spAutoFit/>
          </a:bodyPr>
          <a:lstStyle/>
          <a:p>
            <a:pPr algn="ctr"/>
            <a:r>
              <a:rPr lang="en-US" dirty="0">
                <a:solidFill>
                  <a:prstClr val="white"/>
                </a:solidFill>
                <a:latin typeface="Arial" charset="0"/>
              </a:rPr>
              <a:t>Reference / Access</a:t>
            </a:r>
            <a:endParaRPr lang="en-US" dirty="0">
              <a:solidFill>
                <a:prstClr val="white"/>
              </a:solidFill>
            </a:endParaRPr>
          </a:p>
        </p:txBody>
      </p:sp>
      <p:sp>
        <p:nvSpPr>
          <p:cNvPr id="12" name="Line 16"/>
          <p:cNvSpPr>
            <a:spLocks noChangeShapeType="1"/>
          </p:cNvSpPr>
          <p:nvPr/>
        </p:nvSpPr>
        <p:spPr bwMode="auto">
          <a:xfrm>
            <a:off x="2082704" y="6180609"/>
            <a:ext cx="488423" cy="542"/>
          </a:xfrm>
          <a:prstGeom prst="line">
            <a:avLst/>
          </a:prstGeom>
          <a:noFill/>
          <a:ln w="12700">
            <a:solidFill>
              <a:schemeClr val="accent3">
                <a:lumMod val="75000"/>
              </a:schemeClr>
            </a:solidFill>
            <a:round/>
            <a:headEnd/>
            <a:tailEnd type="triangle" w="lg" len="lg"/>
          </a:ln>
        </p:spPr>
        <p:txBody>
          <a:bodyPr wrap="none" anchor="ctr"/>
          <a:lstStyle/>
          <a:p>
            <a:endParaRPr lang="en-US" dirty="0">
              <a:solidFill>
                <a:prstClr val="black"/>
              </a:solidFill>
            </a:endParaRPr>
          </a:p>
        </p:txBody>
      </p:sp>
      <p:sp>
        <p:nvSpPr>
          <p:cNvPr id="13" name="Line 16"/>
          <p:cNvSpPr>
            <a:spLocks noChangeShapeType="1"/>
          </p:cNvSpPr>
          <p:nvPr/>
        </p:nvSpPr>
        <p:spPr bwMode="auto">
          <a:xfrm>
            <a:off x="3751052" y="6176962"/>
            <a:ext cx="488423" cy="542"/>
          </a:xfrm>
          <a:prstGeom prst="line">
            <a:avLst/>
          </a:prstGeom>
          <a:noFill/>
          <a:ln w="12700">
            <a:solidFill>
              <a:schemeClr val="accent3">
                <a:lumMod val="75000"/>
              </a:schemeClr>
            </a:solidFill>
            <a:round/>
            <a:headEnd/>
            <a:tailEnd type="triangle" w="lg" len="lg"/>
          </a:ln>
        </p:spPr>
        <p:txBody>
          <a:bodyPr wrap="none" anchor="ctr"/>
          <a:lstStyle/>
          <a:p>
            <a:endParaRPr lang="en-US" dirty="0">
              <a:solidFill>
                <a:prstClr val="black"/>
              </a:solidFill>
            </a:endParaRPr>
          </a:p>
        </p:txBody>
      </p:sp>
      <p:sp>
        <p:nvSpPr>
          <p:cNvPr id="14" name="Line 16"/>
          <p:cNvSpPr>
            <a:spLocks noChangeShapeType="1"/>
          </p:cNvSpPr>
          <p:nvPr/>
        </p:nvSpPr>
        <p:spPr bwMode="auto">
          <a:xfrm>
            <a:off x="5760933" y="6176963"/>
            <a:ext cx="488423" cy="542"/>
          </a:xfrm>
          <a:prstGeom prst="line">
            <a:avLst/>
          </a:prstGeom>
          <a:noFill/>
          <a:ln w="12700">
            <a:solidFill>
              <a:schemeClr val="accent3">
                <a:lumMod val="75000"/>
              </a:schemeClr>
            </a:solidFill>
            <a:round/>
            <a:headEnd/>
            <a:tailEnd type="triangle" w="lg" len="lg"/>
          </a:ln>
        </p:spPr>
        <p:txBody>
          <a:bodyPr wrap="none" anchor="ctr"/>
          <a:lstStyle/>
          <a:p>
            <a:endParaRPr lang="en-US" dirty="0">
              <a:solidFill>
                <a:prstClr val="black"/>
              </a:solidFill>
            </a:endParaRPr>
          </a:p>
        </p:txBody>
      </p:sp>
      <p:sp>
        <p:nvSpPr>
          <p:cNvPr id="15" name="Line 16"/>
          <p:cNvSpPr>
            <a:spLocks noChangeShapeType="1"/>
          </p:cNvSpPr>
          <p:nvPr/>
        </p:nvSpPr>
        <p:spPr bwMode="auto">
          <a:xfrm>
            <a:off x="7763454" y="6176962"/>
            <a:ext cx="488423" cy="542"/>
          </a:xfrm>
          <a:prstGeom prst="line">
            <a:avLst/>
          </a:prstGeom>
          <a:noFill/>
          <a:ln w="12700">
            <a:solidFill>
              <a:schemeClr val="accent3">
                <a:lumMod val="75000"/>
              </a:schemeClr>
            </a:solidFill>
            <a:round/>
            <a:headEnd/>
            <a:tailEnd type="triangle" w="lg" len="lg"/>
          </a:ln>
        </p:spPr>
        <p:txBody>
          <a:bodyPr wrap="none" anchor="ctr"/>
          <a:lstStyle/>
          <a:p>
            <a:endParaRPr lang="en-US" dirty="0">
              <a:solidFill>
                <a:prstClr val="black"/>
              </a:solidFill>
            </a:endParaRPr>
          </a:p>
        </p:txBody>
      </p:sp>
      <p:sp>
        <p:nvSpPr>
          <p:cNvPr id="16" name="Line 16"/>
          <p:cNvSpPr>
            <a:spLocks noChangeShapeType="1"/>
          </p:cNvSpPr>
          <p:nvPr/>
        </p:nvSpPr>
        <p:spPr bwMode="auto">
          <a:xfrm>
            <a:off x="9612785" y="6146747"/>
            <a:ext cx="488423" cy="542"/>
          </a:xfrm>
          <a:prstGeom prst="line">
            <a:avLst/>
          </a:prstGeom>
          <a:noFill/>
          <a:ln w="12700">
            <a:solidFill>
              <a:schemeClr val="accent3">
                <a:lumMod val="75000"/>
              </a:schemeClr>
            </a:solidFill>
            <a:round/>
            <a:headEnd/>
            <a:tailEnd type="triangle" w="lg" len="lg"/>
          </a:ln>
        </p:spPr>
        <p:txBody>
          <a:bodyPr wrap="none" anchor="ctr"/>
          <a:lstStyle/>
          <a:p>
            <a:endParaRPr lang="en-US" dirty="0">
              <a:solidFill>
                <a:prstClr val="black"/>
              </a:solidFill>
            </a:endParaRPr>
          </a:p>
        </p:txBody>
      </p:sp>
      <p:sp>
        <p:nvSpPr>
          <p:cNvPr id="17" name="Text Box 4"/>
          <p:cNvSpPr txBox="1">
            <a:spLocks noChangeArrowheads="1"/>
          </p:cNvSpPr>
          <p:nvPr/>
        </p:nvSpPr>
        <p:spPr bwMode="auto">
          <a:xfrm>
            <a:off x="508592" y="5864673"/>
            <a:ext cx="1587259" cy="646331"/>
          </a:xfrm>
          <a:prstGeom prst="rect">
            <a:avLst/>
          </a:prstGeom>
          <a:solidFill>
            <a:schemeClr val="accent2">
              <a:lumMod val="75000"/>
            </a:schemeClr>
          </a:solidFill>
          <a:ln w="12700">
            <a:solidFill>
              <a:schemeClr val="accent3">
                <a:lumMod val="75000"/>
              </a:schemeClr>
            </a:solidFill>
            <a:miter lim="800000"/>
            <a:headEnd/>
            <a:tailEnd/>
          </a:ln>
        </p:spPr>
        <p:txBody>
          <a:bodyPr wrap="square">
            <a:spAutoFit/>
          </a:bodyPr>
          <a:lstStyle/>
          <a:p>
            <a:pPr algn="ctr">
              <a:defRPr/>
            </a:pPr>
            <a:r>
              <a:rPr lang="en-US" dirty="0">
                <a:solidFill>
                  <a:prstClr val="white"/>
                </a:solidFill>
                <a:latin typeface="Arial" charset="0"/>
              </a:rPr>
              <a:t>Transfer &amp; Accessioning</a:t>
            </a:r>
          </a:p>
        </p:txBody>
      </p:sp>
    </p:spTree>
    <p:extLst>
      <p:ext uri="{BB962C8B-B14F-4D97-AF65-F5344CB8AC3E}">
        <p14:creationId xmlns:p14="http://schemas.microsoft.com/office/powerpoint/2010/main" val="48340755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96" y="344581"/>
            <a:ext cx="10515600" cy="1325563"/>
          </a:xfrm>
        </p:spPr>
        <p:txBody>
          <a:bodyPr/>
          <a:lstStyle/>
          <a:p>
            <a:r>
              <a:rPr lang="en-US" dirty="0" smtClean="0"/>
              <a:t>Processing and Verification: Viewing</a:t>
            </a:r>
            <a:endParaRPr lang="en-US" dirty="0"/>
          </a:p>
        </p:txBody>
      </p:sp>
      <p:sp>
        <p:nvSpPr>
          <p:cNvPr id="4" name="Slide Number Placeholder 3"/>
          <p:cNvSpPr>
            <a:spLocks noGrp="1"/>
          </p:cNvSpPr>
          <p:nvPr>
            <p:ph type="sldNum" sz="quarter" idx="12"/>
          </p:nvPr>
        </p:nvSpPr>
        <p:spPr/>
        <p:txBody>
          <a:bodyPr/>
          <a:lstStyle/>
          <a:p>
            <a:fld id="{00BDADC1-4F48-44E4-B2E3-B660C348BBA3}" type="slidenum">
              <a:rPr lang="en-US" smtClean="0">
                <a:solidFill>
                  <a:prstClr val="black">
                    <a:tint val="75000"/>
                  </a:prstClr>
                </a:solidFill>
              </a:rPr>
              <a:pPr/>
              <a:t>7</a:t>
            </a:fld>
            <a:endParaRPr lang="en-US" dirty="0">
              <a:solidFill>
                <a:prstClr val="black">
                  <a:tint val="75000"/>
                </a:prstClr>
              </a:solidFill>
            </a:endParaRPr>
          </a:p>
        </p:txBody>
      </p:sp>
      <p:pic>
        <p:nvPicPr>
          <p:cNvPr id="6"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8089" y="1511808"/>
            <a:ext cx="8114040" cy="4891336"/>
          </a:xfrm>
          <a:prstGeom prst="rect">
            <a:avLst/>
          </a:prstGeom>
        </p:spPr>
      </p:pic>
      <p:sp>
        <p:nvSpPr>
          <p:cNvPr id="8" name="Content Placeholder 7"/>
          <p:cNvSpPr>
            <a:spLocks noGrp="1"/>
          </p:cNvSpPr>
          <p:nvPr>
            <p:ph idx="1"/>
          </p:nvPr>
        </p:nvSpPr>
        <p:spPr>
          <a:xfrm>
            <a:off x="387096" y="1806191"/>
            <a:ext cx="2935014" cy="1985521"/>
          </a:xfrm>
        </p:spPr>
        <p:txBody>
          <a:bodyPr/>
          <a:lstStyle/>
          <a:p>
            <a:pPr>
              <a:buClr>
                <a:schemeClr val="accent1"/>
              </a:buClr>
            </a:pPr>
            <a:r>
              <a:rPr lang="en-US" dirty="0" smtClean="0"/>
              <a:t>Ensure records:</a:t>
            </a:r>
          </a:p>
          <a:p>
            <a:pPr lvl="1">
              <a:buClr>
                <a:schemeClr val="accent1"/>
              </a:buClr>
            </a:pPr>
            <a:r>
              <a:rPr lang="en-US" dirty="0" smtClean="0"/>
              <a:t>Authenticity</a:t>
            </a:r>
          </a:p>
          <a:p>
            <a:pPr lvl="1">
              <a:buClr>
                <a:schemeClr val="accent1"/>
              </a:buClr>
            </a:pPr>
            <a:r>
              <a:rPr lang="en-US" dirty="0" smtClean="0"/>
              <a:t>Accessibility</a:t>
            </a:r>
          </a:p>
          <a:p>
            <a:pPr lvl="1">
              <a:buClr>
                <a:schemeClr val="accent1"/>
              </a:buClr>
            </a:pPr>
            <a:r>
              <a:rPr lang="en-US" dirty="0" smtClean="0"/>
              <a:t>Sustainability</a:t>
            </a:r>
            <a:endParaRPr lang="en-US" dirty="0"/>
          </a:p>
        </p:txBody>
      </p:sp>
    </p:spTree>
    <p:extLst>
      <p:ext uri="{BB962C8B-B14F-4D97-AF65-F5344CB8AC3E}">
        <p14:creationId xmlns:p14="http://schemas.microsoft.com/office/powerpoint/2010/main" val="100053726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264" y="177238"/>
            <a:ext cx="11036474" cy="901285"/>
          </a:xfrm>
        </p:spPr>
        <p:txBody>
          <a:bodyPr/>
          <a:lstStyle/>
          <a:p>
            <a:r>
              <a:rPr lang="en-US" dirty="0" smtClean="0"/>
              <a:t>Processing and Verification: Feature Information</a:t>
            </a:r>
            <a:endParaRPr lang="en-US" dirty="0"/>
          </a:p>
        </p:txBody>
      </p:sp>
      <p:sp>
        <p:nvSpPr>
          <p:cNvPr id="3" name="Content Placeholder 2"/>
          <p:cNvSpPr>
            <a:spLocks noGrp="1"/>
          </p:cNvSpPr>
          <p:nvPr>
            <p:ph idx="1"/>
          </p:nvPr>
        </p:nvSpPr>
        <p:spPr>
          <a:xfrm>
            <a:off x="819264" y="1224376"/>
            <a:ext cx="4892604" cy="2708797"/>
          </a:xfrm>
        </p:spPr>
        <p:txBody>
          <a:bodyPr>
            <a:normAutofit fontScale="92500" lnSpcReduction="10000"/>
          </a:bodyPr>
          <a:lstStyle/>
          <a:p>
            <a:pPr>
              <a:buClr>
                <a:schemeClr val="accent1"/>
              </a:buClr>
            </a:pPr>
            <a:r>
              <a:rPr lang="en-US" dirty="0" smtClean="0"/>
              <a:t>Using Global Mapper Feature Information tool</a:t>
            </a:r>
          </a:p>
          <a:p>
            <a:pPr lvl="1">
              <a:buClr>
                <a:schemeClr val="accent1"/>
              </a:buClr>
            </a:pPr>
            <a:r>
              <a:rPr lang="en-US" dirty="0" smtClean="0"/>
              <a:t>Verify file is legible and producing expected content</a:t>
            </a:r>
          </a:p>
          <a:p>
            <a:pPr lvl="1">
              <a:buClr>
                <a:schemeClr val="accent1"/>
              </a:buClr>
            </a:pPr>
            <a:r>
              <a:rPr lang="en-US" dirty="0" smtClean="0"/>
              <a:t>Verify geographic coordinates</a:t>
            </a:r>
          </a:p>
          <a:p>
            <a:pPr lvl="1">
              <a:buClr>
                <a:schemeClr val="accent1"/>
              </a:buClr>
            </a:pPr>
            <a:r>
              <a:rPr lang="en-US" dirty="0" smtClean="0"/>
              <a:t>Compare geographic area to:</a:t>
            </a:r>
          </a:p>
          <a:p>
            <a:pPr lvl="2">
              <a:buClr>
                <a:schemeClr val="accent1"/>
              </a:buClr>
            </a:pPr>
            <a:r>
              <a:rPr lang="en-US" dirty="0" smtClean="0"/>
              <a:t>Transfer document / schedule</a:t>
            </a:r>
          </a:p>
          <a:p>
            <a:pPr lvl="2">
              <a:buClr>
                <a:schemeClr val="accent1"/>
              </a:buClr>
            </a:pPr>
            <a:r>
              <a:rPr lang="en-US" dirty="0" smtClean="0"/>
              <a:t>Metadata file</a:t>
            </a:r>
            <a:endParaRPr lang="en-US" dirty="0"/>
          </a:p>
        </p:txBody>
      </p:sp>
      <p:sp>
        <p:nvSpPr>
          <p:cNvPr id="4" name="Slide Number Placeholder 3"/>
          <p:cNvSpPr>
            <a:spLocks noGrp="1"/>
          </p:cNvSpPr>
          <p:nvPr>
            <p:ph type="sldNum" sz="quarter" idx="12"/>
          </p:nvPr>
        </p:nvSpPr>
        <p:spPr/>
        <p:txBody>
          <a:bodyPr/>
          <a:lstStyle/>
          <a:p>
            <a:fld id="{00BDADC1-4F48-44E4-B2E3-B660C348BBA3}" type="slidenum">
              <a:rPr lang="en-US" smtClean="0">
                <a:solidFill>
                  <a:prstClr val="black">
                    <a:tint val="75000"/>
                  </a:prstClr>
                </a:solidFill>
              </a:rPr>
              <a:pPr/>
              <a:t>8</a:t>
            </a:fld>
            <a:endParaRPr lang="en-US" dirty="0">
              <a:solidFill>
                <a:prstClr val="black">
                  <a:tint val="75000"/>
                </a:prstClr>
              </a:solidFill>
            </a:endParaRPr>
          </a:p>
        </p:txBody>
      </p:sp>
      <p:pic>
        <p:nvPicPr>
          <p:cNvPr id="5"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1477" y="1224376"/>
            <a:ext cx="5314261" cy="523208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262" y="3933173"/>
            <a:ext cx="5940608" cy="2321964"/>
          </a:xfrm>
          <a:prstGeom prst="rect">
            <a:avLst/>
          </a:prstGeom>
        </p:spPr>
      </p:pic>
    </p:spTree>
    <p:extLst>
      <p:ext uri="{BB962C8B-B14F-4D97-AF65-F5344CB8AC3E}">
        <p14:creationId xmlns:p14="http://schemas.microsoft.com/office/powerpoint/2010/main" val="335098575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669" y="67252"/>
            <a:ext cx="6371168" cy="814401"/>
          </a:xfrm>
        </p:spPr>
        <p:txBody>
          <a:bodyPr/>
          <a:lstStyle/>
          <a:p>
            <a:r>
              <a:rPr lang="en-US" dirty="0"/>
              <a:t>Processing and </a:t>
            </a:r>
            <a:r>
              <a:rPr lang="en-US" dirty="0" smtClean="0"/>
              <a:t>Verification</a:t>
            </a:r>
            <a:endParaRPr lang="en-US" dirty="0"/>
          </a:p>
        </p:txBody>
      </p:sp>
      <p:sp>
        <p:nvSpPr>
          <p:cNvPr id="4" name="Slide Number Placeholder 3"/>
          <p:cNvSpPr>
            <a:spLocks noGrp="1"/>
          </p:cNvSpPr>
          <p:nvPr>
            <p:ph type="sldNum" sz="quarter" idx="12"/>
          </p:nvPr>
        </p:nvSpPr>
        <p:spPr/>
        <p:txBody>
          <a:bodyPr/>
          <a:lstStyle/>
          <a:p>
            <a:fld id="{00BDADC1-4F48-44E4-B2E3-B660C348BBA3}" type="slidenum">
              <a:rPr lang="en-US" smtClean="0">
                <a:solidFill>
                  <a:prstClr val="black">
                    <a:tint val="75000"/>
                  </a:prstClr>
                </a:solidFill>
              </a:rPr>
              <a:pPr/>
              <a:t>9</a:t>
            </a:fld>
            <a:endParaRPr lang="en-US" dirty="0">
              <a:solidFill>
                <a:prstClr val="black">
                  <a:tint val="75000"/>
                </a:prstClr>
              </a:solidFill>
            </a:endParaRPr>
          </a:p>
        </p:txBody>
      </p:sp>
      <p:pic>
        <p:nvPicPr>
          <p:cNvPr id="7" name="Picture 6"/>
          <p:cNvPicPr>
            <a:picLocks noChangeAspect="1"/>
          </p:cNvPicPr>
          <p:nvPr/>
        </p:nvPicPr>
        <p:blipFill>
          <a:blip r:embed="rId3"/>
          <a:stretch>
            <a:fillRect/>
          </a:stretch>
        </p:blipFill>
        <p:spPr>
          <a:xfrm>
            <a:off x="6385509" y="1375859"/>
            <a:ext cx="5591175" cy="4010025"/>
          </a:xfrm>
          <a:prstGeom prst="rect">
            <a:avLst/>
          </a:prstGeom>
        </p:spPr>
      </p:pic>
      <p:pic>
        <p:nvPicPr>
          <p:cNvPr id="8" name="Picture 7"/>
          <p:cNvPicPr>
            <a:picLocks noChangeAspect="1"/>
          </p:cNvPicPr>
          <p:nvPr/>
        </p:nvPicPr>
        <p:blipFill>
          <a:blip r:embed="rId4"/>
          <a:stretch>
            <a:fillRect/>
          </a:stretch>
        </p:blipFill>
        <p:spPr>
          <a:xfrm>
            <a:off x="171450" y="1037722"/>
            <a:ext cx="6043074" cy="4348162"/>
          </a:xfrm>
          <a:prstGeom prst="rect">
            <a:avLst/>
          </a:prstGeom>
        </p:spPr>
      </p:pic>
    </p:spTree>
    <p:extLst>
      <p:ext uri="{BB962C8B-B14F-4D97-AF65-F5344CB8AC3E}">
        <p14:creationId xmlns:p14="http://schemas.microsoft.com/office/powerpoint/2010/main" val="304574788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2787</TotalTime>
  <Words>1687</Words>
  <Application>Microsoft Office PowerPoint</Application>
  <PresentationFormat>Widescreen</PresentationFormat>
  <Paragraphs>247</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Times New Roman</vt:lpstr>
      <vt:lpstr>Wingdings 2</vt:lpstr>
      <vt:lpstr>1_Office Theme</vt:lpstr>
      <vt:lpstr>PowerPoint Presentation</vt:lpstr>
      <vt:lpstr>Electronic Records Division</vt:lpstr>
      <vt:lpstr>Geospatial Holdings</vt:lpstr>
      <vt:lpstr>Validation of Electronic Transfers</vt:lpstr>
      <vt:lpstr>Validation of Geospatial Transfers</vt:lpstr>
      <vt:lpstr>Processing &amp; Verification of Geospatial Transfers</vt:lpstr>
      <vt:lpstr>Processing and Verification: Viewing</vt:lpstr>
      <vt:lpstr>Processing and Verification: Feature Information</vt:lpstr>
      <vt:lpstr>Processing and Verification</vt:lpstr>
      <vt:lpstr>Preservation</vt:lpstr>
      <vt:lpstr>Description, Reference / Access</vt:lpstr>
      <vt:lpstr>National Archives Catalog: Geospatial Holdings</vt:lpstr>
      <vt:lpstr>Challenges</vt:lpstr>
      <vt:lpstr>FME Evaluation</vt:lpstr>
      <vt:lpstr>ERA 2.0</vt:lpstr>
      <vt:lpstr>Questions?</vt:lpstr>
    </vt:vector>
  </TitlesOfParts>
  <Company>NARA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Rebeccah L Baker</dc:creator>
  <cp:lastModifiedBy>Rebeccah L Baker</cp:lastModifiedBy>
  <cp:revision>156</cp:revision>
  <dcterms:created xsi:type="dcterms:W3CDTF">2017-04-06T16:43:53Z</dcterms:created>
  <dcterms:modified xsi:type="dcterms:W3CDTF">2019-04-23T16:14:00Z</dcterms:modified>
</cp:coreProperties>
</file>