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501" r:id="rId3"/>
    <p:sldId id="778" r:id="rId4"/>
    <p:sldId id="779" r:id="rId5"/>
    <p:sldId id="780" r:id="rId6"/>
    <p:sldId id="601" r:id="rId7"/>
    <p:sldId id="603" r:id="rId8"/>
    <p:sldId id="750" r:id="rId9"/>
    <p:sldId id="751" r:id="rId10"/>
    <p:sldId id="781" r:id="rId11"/>
    <p:sldId id="754" r:id="rId12"/>
    <p:sldId id="755" r:id="rId13"/>
    <p:sldId id="756" r:id="rId14"/>
    <p:sldId id="757" r:id="rId15"/>
    <p:sldId id="606" r:id="rId16"/>
    <p:sldId id="745" r:id="rId17"/>
    <p:sldId id="746" r:id="rId18"/>
    <p:sldId id="782" r:id="rId19"/>
    <p:sldId id="743" r:id="rId20"/>
    <p:sldId id="740" r:id="rId21"/>
    <p:sldId id="741" r:id="rId22"/>
    <p:sldId id="742" r:id="rId23"/>
    <p:sldId id="758" r:id="rId24"/>
    <p:sldId id="748" r:id="rId25"/>
    <p:sldId id="749" r:id="rId26"/>
    <p:sldId id="765" r:id="rId27"/>
    <p:sldId id="766" r:id="rId28"/>
    <p:sldId id="767" r:id="rId29"/>
    <p:sldId id="768" r:id="rId30"/>
    <p:sldId id="769" r:id="rId31"/>
    <p:sldId id="770" r:id="rId32"/>
    <p:sldId id="772" r:id="rId33"/>
    <p:sldId id="774" r:id="rId34"/>
    <p:sldId id="631" r:id="rId35"/>
    <p:sldId id="691" r:id="rId36"/>
    <p:sldId id="760" r:id="rId37"/>
    <p:sldId id="762" r:id="rId38"/>
    <p:sldId id="759" r:id="rId39"/>
    <p:sldId id="776" r:id="rId40"/>
    <p:sldId id="775" r:id="rId41"/>
    <p:sldId id="777" r:id="rId42"/>
    <p:sldId id="730" r:id="rId43"/>
    <p:sldId id="727" r:id="rId44"/>
    <p:sldId id="728" r:id="rId45"/>
    <p:sldId id="732" r:id="rId46"/>
    <p:sldId id="733" r:id="rId47"/>
    <p:sldId id="736" r:id="rId48"/>
    <p:sldId id="734" r:id="rId49"/>
    <p:sldId id="735" r:id="rId50"/>
    <p:sldId id="738" r:id="rId51"/>
    <p:sldId id="763" r:id="rId52"/>
    <p:sldId id="710" r:id="rId53"/>
    <p:sldId id="711" r:id="rId54"/>
    <p:sldId id="712" r:id="rId55"/>
    <p:sldId id="552" r:id="rId56"/>
    <p:sldId id="764" r:id="rId57"/>
  </p:sldIdLst>
  <p:sldSz cx="9144000" cy="6858000" type="screen4x3"/>
  <p:notesSz cx="6788150" cy="992346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porabnik" initials="U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FFFFF"/>
    <a:srgbClr val="000066"/>
    <a:srgbClr val="00FF00"/>
    <a:srgbClr val="008000"/>
    <a:srgbClr val="FF6600"/>
    <a:srgbClr val="0000CC"/>
    <a:srgbClr val="00FFCC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39" autoAdjust="0"/>
  </p:normalViewPr>
  <p:slideViewPr>
    <p:cSldViewPr>
      <p:cViewPr varScale="1">
        <p:scale>
          <a:sx n="81" d="100"/>
          <a:sy n="81" d="100"/>
        </p:scale>
        <p:origin x="61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1532" cy="497896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45047" y="1"/>
            <a:ext cx="2941532" cy="497896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>
              <a:defRPr sz="1200"/>
            </a:lvl1pPr>
          </a:lstStyle>
          <a:p>
            <a:fld id="{EF90E31A-6292-40E5-9EE3-6A2DBAFF63C2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1241425"/>
            <a:ext cx="44640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4" tIns="45697" rIns="91394" bIns="45697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8815" y="4775666"/>
            <a:ext cx="5430520" cy="3907364"/>
          </a:xfrm>
          <a:prstGeom prst="rect">
            <a:avLst/>
          </a:prstGeom>
        </p:spPr>
        <p:txBody>
          <a:bodyPr vert="horz" lIns="91394" tIns="45697" rIns="91394" bIns="45697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5569"/>
            <a:ext cx="2941532" cy="497895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5047" y="9425569"/>
            <a:ext cx="2941532" cy="497895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r">
              <a:defRPr sz="1200"/>
            </a:lvl1pPr>
          </a:lstStyle>
          <a:p>
            <a:fld id="{57228F0C-03AA-45CB-AC6B-32542538E3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000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473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343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681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815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656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052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495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021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032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026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863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0AD2A-67D7-46F6-A645-4E5134615B59}" type="datetimeFigureOut">
              <a:rPr lang="sl-SI" smtClean="0"/>
              <a:t>5. 05. 2019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963D3-1B26-4FF9-BC1C-7A3C4EC024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761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pire.eu/en/map/europe-19century-thirdsurvey/?layers=osm,160,166&amp;bbox=1615904.3825615854,5792958.807590321,1617752.0088546662,5793555.971873799" TargetMode="External"/><Relationship Id="rId4" Type="http://schemas.openxmlformats.org/officeDocument/2006/relationships/hyperlink" Target="https://mapire.eu/de/map/cadastral/?layers=osm,3,4&amp;bbox=1609437.6905358028,5790868.732598148,1624218.7008804488,5795646.04686597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is.arso.gov.si/atlasokolja/profile.aspx?id=Atlas_Okolja_AXL@Arso" TargetMode="External"/><Relationship Id="rId5" Type="http://schemas.openxmlformats.org/officeDocument/2006/relationships/hyperlink" Target="https://mapire.eu/de/map/cadastral/?layers=osm,3,4&amp;bbox=1609437.6905358028,5790868.732598148,1624218.7008804488,5795646.046865972" TargetMode="Externa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is.arso.gov.si/atlasokolja/profile.aspx?id=Atlas_Okolja_AXL@Arso" TargetMode="External"/><Relationship Id="rId5" Type="http://schemas.openxmlformats.org/officeDocument/2006/relationships/hyperlink" Target="https://mapire.eu/de/map/cadastral/?layers=osm,3,4&amp;bbox=1609437.6905358028,5790868.732598148,1624218.7008804488,5795646.046865972" TargetMode="Externa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gis.ktn.gv.at/atlas/(S(btrio41r10hdvpwdzfyetjwv))/init.aspx?karte=atlas_basiskarten&amp;ks=kaernten_atlas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s.ktn.gv.at/atlas/(S(btrio41r10hdvpwdzfyetjwv))/init.aspx?karte=atlas_basiskarten&amp;ks=kaernten_atla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s.ktn.gv.at/atlas/(S(btrio41r10hdvpwdzfyetjwv))/init.aspx?karte=atlas_basiskarten&amp;ks=kaernten_atlas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gis.ktn.gv.at/atlas/(S(wiozymjl3zbsn2t5xvyqbhbo))/init.aspx?karte=atlas_basiskarten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gis.ktn.gv.at/atlas/(S(wiozymjl3zbsn2t5xvyqbhbo))/init.aspx?karte=atlas_basiskarten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i/url?sa=i&amp;rct=j&amp;q=&amp;esrc=s&amp;frm=1&amp;source=images&amp;cd=&amp;cad=rja&amp;docid=vxYePjnddIftcM&amp;tbnid=L9rnzJXJKRB1zM:&amp;ved=0CAUQjRw&amp;url=http://www.hribi.net/gora/sveti_lenart_nad_gornjim_gradom/3/444&amp;ei=bzAXU6WlNc_bsgawu4HACw&amp;psig=AFQjCNG60CHgEgE7EW0YkY8u6dmmiRMH8Q&amp;ust=1394114958219317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i/url?sa=i&amp;rct=j&amp;q=&amp;esrc=s&amp;frm=1&amp;source=images&amp;cd=&amp;cad=rja&amp;docid=vxYePjnddIftcM&amp;tbnid=L9rnzJXJKRB1zM:&amp;ved=0CAUQjRw&amp;url=http://www.hribi.net/gora/sveti_lenart_nad_gornjim_gradom/3/444&amp;ei=bzAXU6WlNc_bsgawu4HACw&amp;psig=AFQjCNG60CHgEgE7EW0YkY8u6dmmiRMH8Q&amp;ust=1394114958219317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i/url?sa=i&amp;rct=j&amp;q=&amp;esrc=s&amp;frm=1&amp;source=images&amp;cd=&amp;cad=rja&amp;docid=vxYePjnddIftcM&amp;tbnid=L9rnzJXJKRB1zM:&amp;ved=0CAUQjRw&amp;url=http://www.hribi.net/gora/sveti_lenart_nad_gornjim_gradom/3/444&amp;ei=bzAXU6WlNc_bsgawu4HACw&amp;psig=AFQjCNG60CHgEgE7EW0YkY8u6dmmiRMH8Q&amp;ust=1394114958219317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1"/>
            </a:gs>
            <a:gs pos="86000">
              <a:srgbClr val="009900"/>
            </a:gs>
            <a:gs pos="94000">
              <a:srgbClr val="008000"/>
            </a:gs>
            <a:gs pos="90000">
              <a:srgbClr val="00FF00"/>
            </a:gs>
            <a:gs pos="47000">
              <a:schemeClr val="bg1"/>
            </a:gs>
            <a:gs pos="97000">
              <a:srgbClr val="00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2319015"/>
            <a:ext cx="7776864" cy="1470025"/>
          </a:xfrm>
        </p:spPr>
        <p:txBody>
          <a:bodyPr>
            <a:noAutofit/>
          </a:bodyPr>
          <a:lstStyle/>
          <a:p>
            <a:r>
              <a:rPr lang="sl-SI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400" b="1" i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Linking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rchival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Records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E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nvironmental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</a:t>
            </a:r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Analyses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mphasis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-Century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l-SI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sl-SI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jeZBesedilom 4"/>
          <p:cNvSpPr txBox="1"/>
          <p:nvPr/>
        </p:nvSpPr>
        <p:spPr>
          <a:xfrm>
            <a:off x="827584" y="3933056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b="1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Žiga Zwitter</a:t>
            </a:r>
          </a:p>
          <a:p>
            <a:pPr algn="ctr"/>
            <a:r>
              <a:rPr lang="sl-SI" b="1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sl-SI" b="1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b="1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Ljubljana, </a:t>
            </a:r>
            <a:r>
              <a:rPr lang="sl-SI" b="1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sl-SI" b="1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b="1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Arts</a:t>
            </a:r>
            <a:endParaRPr lang="sl-SI" b="1" i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l-SI" b="1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sl-SI" b="1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b="1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i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sl-SI" b="1" i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l-SI" b="1" i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Ziga.Zwitter@ff.uni-lj.si</a:t>
            </a:r>
            <a:endParaRPr lang="sl-SI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301208"/>
            <a:ext cx="1224136" cy="948956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1187624" y="999019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sl-SI" sz="2400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Archiving</a:t>
            </a:r>
            <a:r>
              <a:rPr lang="sl-SI" sz="24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Geopreservation</a:t>
            </a:r>
            <a:r>
              <a:rPr lang="sl-SI" sz="24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sl-SI" sz="24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sl-SI" sz="24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Ljubljana, 6 </a:t>
            </a:r>
            <a:r>
              <a:rPr lang="sl-SI" sz="2400" b="1" i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sl-SI" sz="24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sl-SI" sz="2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0" y="6474822"/>
            <a:ext cx="628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Topografija 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Kranjske: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Skicna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knjiga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no. 201;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Valvasor, 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Ehre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XI, 434.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" y="2995756"/>
            <a:ext cx="6326088" cy="352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" y="0"/>
            <a:ext cx="366268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52" y="1"/>
            <a:ext cx="5145548" cy="4797151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6300192" y="4797152"/>
            <a:ext cx="44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atlas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Slovenia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Raven puščični povezovalnik 4"/>
          <p:cNvCxnSpPr/>
          <p:nvPr/>
        </p:nvCxnSpPr>
        <p:spPr>
          <a:xfrm>
            <a:off x="5796136" y="2636912"/>
            <a:ext cx="504056" cy="288032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 flipV="1">
            <a:off x="5796136" y="2949542"/>
            <a:ext cx="504056" cy="72008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V="1">
            <a:off x="6120172" y="2996952"/>
            <a:ext cx="324036" cy="350492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V="1">
            <a:off x="6418826" y="3109997"/>
            <a:ext cx="25382" cy="406724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esna puščica 16"/>
          <p:cNvSpPr/>
          <p:nvPr/>
        </p:nvSpPr>
        <p:spPr>
          <a:xfrm rot="20946910">
            <a:off x="6952036" y="2580656"/>
            <a:ext cx="1043608" cy="272805"/>
          </a:xfrm>
          <a:prstGeom prst="rightArrow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10" y="0"/>
            <a:ext cx="1265451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ipsa 13"/>
          <p:cNvSpPr/>
          <p:nvPr/>
        </p:nvSpPr>
        <p:spPr>
          <a:xfrm>
            <a:off x="4166241" y="47667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72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" y="2131660"/>
            <a:ext cx="6326088" cy="352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86" y="2133997"/>
            <a:ext cx="4094163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" y="0"/>
            <a:ext cx="366268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5004048" y="1628800"/>
            <a:ext cx="3906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map: </a:t>
            </a:r>
            <a:endParaRPr lang="sl-SI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3880584" y="-27384"/>
            <a:ext cx="5443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RIVER BEDS ON TOPOGRAPHICAL PORTRAITS: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Glory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Duchy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Carniola</a:t>
            </a:r>
            <a:endParaRPr lang="sl-S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4788024" y="2106716"/>
            <a:ext cx="4536504" cy="4850676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4788024" y="1988840"/>
            <a:ext cx="439248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sl-SI" sz="2800" b="1" u="sng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sl-SI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u="sng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l-SI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AutoNum type="arabicPeriod"/>
            </a:pPr>
            <a:r>
              <a:rPr lang="de-AT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A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depict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sl-SI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surroundings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800100" lvl="1" indent="-342900">
              <a:buFontTx/>
              <a:buAutoNum type="arabicPeriod"/>
            </a:pP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de-A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</a:t>
            </a:r>
            <a:endParaRPr lang="sl-SI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Tx/>
              <a:buAutoNum type="arabicPeriod"/>
            </a:pPr>
            <a:r>
              <a:rPr lang="de-AT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A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attract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noblemen</a:t>
            </a:r>
            <a:r>
              <a:rPr lang="de-A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burghers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territories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buy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heard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de-A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amusing</a:t>
            </a:r>
            <a:r>
              <a:rPr lang="de-A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sl-SI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endParaRPr lang="sl-SI" sz="2800" b="1" dirty="0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sl-SI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sl-SI" sz="2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sl-SI" sz="2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10" y="0"/>
            <a:ext cx="1265451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ipsa 10"/>
          <p:cNvSpPr/>
          <p:nvPr/>
        </p:nvSpPr>
        <p:spPr>
          <a:xfrm>
            <a:off x="4166241" y="47667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2" name="PoljeZBesedilom 11"/>
          <p:cNvSpPr txBox="1"/>
          <p:nvPr/>
        </p:nvSpPr>
        <p:spPr>
          <a:xfrm>
            <a:off x="-1" y="5736158"/>
            <a:ext cx="4979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Topografija Kranjske: </a:t>
            </a:r>
            <a:r>
              <a:rPr lang="sl-SI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Skicna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knjiga, no. 201; </a:t>
            </a:r>
          </a:p>
          <a:p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Valvasor, </a:t>
            </a:r>
            <a:r>
              <a:rPr lang="sl-SI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Ehre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(1689), 434;</a:t>
            </a:r>
          </a:p>
          <a:p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Slovenija na vojaškem zemljevidu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map </a:t>
            </a:r>
            <a:r>
              <a:rPr lang="sl-SI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sheets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190, 191.</a:t>
            </a:r>
            <a:endParaRPr lang="sl-SI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" y="2131660"/>
            <a:ext cx="6326088" cy="352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86" y="2133997"/>
            <a:ext cx="4094163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" y="0"/>
            <a:ext cx="366268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5004048" y="1628800"/>
            <a:ext cx="3906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map: </a:t>
            </a:r>
            <a:endParaRPr lang="sl-SI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3880584" y="-27384"/>
            <a:ext cx="5443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RIVER BEDS ON TOPOGRAPHICAL PORTRAITS: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Glory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Duchy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Carniola</a:t>
            </a:r>
            <a:endParaRPr lang="sl-S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Raven puščični povezovalnik 8"/>
          <p:cNvCxnSpPr/>
          <p:nvPr/>
        </p:nvCxnSpPr>
        <p:spPr>
          <a:xfrm>
            <a:off x="6444208" y="3501008"/>
            <a:ext cx="1277774" cy="1800200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 flipH="1" flipV="1">
            <a:off x="7956376" y="5509533"/>
            <a:ext cx="288032" cy="1375851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>
            <a:off x="7605521" y="2907267"/>
            <a:ext cx="188469" cy="2285929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/>
          <p:cNvCxnSpPr/>
          <p:nvPr/>
        </p:nvCxnSpPr>
        <p:spPr>
          <a:xfrm flipV="1">
            <a:off x="6372200" y="5466001"/>
            <a:ext cx="1327555" cy="808766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esna puščica 17"/>
          <p:cNvSpPr/>
          <p:nvPr/>
        </p:nvSpPr>
        <p:spPr>
          <a:xfrm rot="324354">
            <a:off x="8038914" y="5318471"/>
            <a:ext cx="1043608" cy="272805"/>
          </a:xfrm>
          <a:prstGeom prst="rightArrow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10" y="0"/>
            <a:ext cx="1265451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ipsa 14"/>
          <p:cNvSpPr/>
          <p:nvPr/>
        </p:nvSpPr>
        <p:spPr>
          <a:xfrm>
            <a:off x="4166241" y="47667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6" name="PoljeZBesedilom 15"/>
          <p:cNvSpPr txBox="1"/>
          <p:nvPr/>
        </p:nvSpPr>
        <p:spPr>
          <a:xfrm>
            <a:off x="-1" y="5736158"/>
            <a:ext cx="4979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Topografija Kranjske: </a:t>
            </a:r>
            <a:r>
              <a:rPr lang="sl-SI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Skicna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knjiga, no. 201; </a:t>
            </a:r>
          </a:p>
          <a:p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Valvasor, </a:t>
            </a:r>
            <a:r>
              <a:rPr lang="sl-SI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Ehre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(1689), 434;</a:t>
            </a:r>
          </a:p>
          <a:p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Slovenija na vojaškem zemljevidu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map </a:t>
            </a:r>
            <a:r>
              <a:rPr lang="sl-SI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sheets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190, 191.</a:t>
            </a:r>
            <a:endParaRPr lang="sl-SI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 rot="1134315">
            <a:off x="5220072" y="293715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SAVA</a:t>
            </a:r>
            <a:endParaRPr lang="sl-SI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PoljeZBesedilom 19"/>
          <p:cNvSpPr txBox="1"/>
          <p:nvPr/>
        </p:nvSpPr>
        <p:spPr>
          <a:xfrm rot="19616461">
            <a:off x="5782624" y="5426061"/>
            <a:ext cx="191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LJUBJANICA</a:t>
            </a:r>
            <a:endParaRPr lang="sl-SI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PoljeZBesedilom 20"/>
          <p:cNvSpPr txBox="1"/>
          <p:nvPr/>
        </p:nvSpPr>
        <p:spPr>
          <a:xfrm rot="369400">
            <a:off x="8128684" y="502538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SAVA</a:t>
            </a:r>
            <a:endParaRPr lang="sl-SI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PoljeZBesedilom 21"/>
          <p:cNvSpPr txBox="1"/>
          <p:nvPr/>
        </p:nvSpPr>
        <p:spPr>
          <a:xfrm rot="5073652">
            <a:off x="7150159" y="3526944"/>
            <a:ext cx="163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KAMNIŠKA BISTRICA</a:t>
            </a:r>
            <a:endParaRPr lang="sl-SI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13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" y="1196752"/>
            <a:ext cx="8885674" cy="5832648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07504" y="170637"/>
            <a:ext cx="917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Merian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Ältere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sl-SI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Topographia</a:t>
            </a:r>
            <a:r>
              <a:rPr lang="sl-SI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Provinciarum</a:t>
            </a:r>
            <a:r>
              <a:rPr lang="sl-SI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Austriacarum</a:t>
            </a:r>
            <a:r>
              <a:rPr lang="sl-SI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(1679):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Vienna</a:t>
            </a:r>
            <a:endParaRPr lang="sl-S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2987824" y="55172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Danube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endParaRPr lang="sl-SI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6156176" y="119849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Knoll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Natur der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menschlichen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Welt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(2013), 309.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1619672" y="6488668"/>
            <a:ext cx="716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Hohensinner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(2013),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154, 157.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-13806" y="-27384"/>
            <a:ext cx="948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riverscape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Danube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Vienna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1632 </a:t>
            </a:r>
            <a:r>
              <a:rPr lang="sl-SI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1726</a:t>
            </a:r>
            <a:endParaRPr lang="sl-SI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65899"/>
            <a:ext cx="4031432" cy="565434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764677"/>
            <a:ext cx="4032448" cy="5636755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5201816" y="4313173"/>
            <a:ext cx="882352" cy="2107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>
            <a:off x="5705872" y="4994340"/>
            <a:ext cx="882352" cy="140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ravokotnik 14"/>
          <p:cNvSpPr/>
          <p:nvPr/>
        </p:nvSpPr>
        <p:spPr>
          <a:xfrm rot="5400000">
            <a:off x="6980734" y="5621710"/>
            <a:ext cx="256160" cy="140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ravokotnik 15"/>
          <p:cNvSpPr/>
          <p:nvPr/>
        </p:nvSpPr>
        <p:spPr>
          <a:xfrm>
            <a:off x="155768" y="4516478"/>
            <a:ext cx="1103863" cy="1936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ravokotnik 16"/>
          <p:cNvSpPr/>
          <p:nvPr/>
        </p:nvSpPr>
        <p:spPr>
          <a:xfrm>
            <a:off x="443801" y="5013176"/>
            <a:ext cx="1103863" cy="1407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Pravokotnik 17"/>
          <p:cNvSpPr/>
          <p:nvPr/>
        </p:nvSpPr>
        <p:spPr>
          <a:xfrm>
            <a:off x="596201" y="6197176"/>
            <a:ext cx="2086351" cy="375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ravokotnik 18"/>
          <p:cNvSpPr/>
          <p:nvPr/>
        </p:nvSpPr>
        <p:spPr>
          <a:xfrm>
            <a:off x="683568" y="6237312"/>
            <a:ext cx="2086351" cy="284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/>
          <p:cNvSpPr txBox="1"/>
          <p:nvPr/>
        </p:nvSpPr>
        <p:spPr>
          <a:xfrm>
            <a:off x="4409728" y="599167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Vienna</a:t>
            </a:r>
            <a:endParaRPr lang="sl-SI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Raven puščični povezovalnik 6"/>
          <p:cNvCxnSpPr/>
          <p:nvPr/>
        </p:nvCxnSpPr>
        <p:spPr>
          <a:xfrm flipV="1">
            <a:off x="5040560" y="4062936"/>
            <a:ext cx="602432" cy="20303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uščični povezovalnik 20"/>
          <p:cNvCxnSpPr/>
          <p:nvPr/>
        </p:nvCxnSpPr>
        <p:spPr>
          <a:xfrm flipH="1" flipV="1">
            <a:off x="683568" y="4217671"/>
            <a:ext cx="3834681" cy="18605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avokotnik 23"/>
          <p:cNvSpPr/>
          <p:nvPr/>
        </p:nvSpPr>
        <p:spPr>
          <a:xfrm>
            <a:off x="-36512" y="5510177"/>
            <a:ext cx="288033" cy="22307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PoljeZBesedilom 24"/>
          <p:cNvSpPr txBox="1"/>
          <p:nvPr/>
        </p:nvSpPr>
        <p:spPr>
          <a:xfrm>
            <a:off x="179512" y="5405154"/>
            <a:ext cx="205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err="1" smtClean="0"/>
              <a:t>Settlement</a:t>
            </a:r>
            <a:r>
              <a:rPr lang="sl-SI" sz="2000" b="1" dirty="0" smtClean="0"/>
              <a:t> area</a:t>
            </a:r>
            <a:endParaRPr lang="sl-SI" sz="2000" b="1" dirty="0"/>
          </a:p>
        </p:txBody>
      </p:sp>
      <p:sp>
        <p:nvSpPr>
          <p:cNvPr id="26" name="Pravokotnik 25"/>
          <p:cNvSpPr/>
          <p:nvPr/>
        </p:nvSpPr>
        <p:spPr>
          <a:xfrm>
            <a:off x="-36512" y="5013176"/>
            <a:ext cx="288033" cy="22307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PoljeZBesedilom 26"/>
          <p:cNvSpPr txBox="1"/>
          <p:nvPr/>
        </p:nvSpPr>
        <p:spPr>
          <a:xfrm>
            <a:off x="179512" y="4941168"/>
            <a:ext cx="205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err="1" smtClean="0"/>
              <a:t>Water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body</a:t>
            </a:r>
            <a:endParaRPr lang="sl-SI" sz="2000" b="1" dirty="0"/>
          </a:p>
        </p:txBody>
      </p:sp>
      <p:sp>
        <p:nvSpPr>
          <p:cNvPr id="28" name="PoljeZBesedilom 27"/>
          <p:cNvSpPr txBox="1"/>
          <p:nvPr/>
        </p:nvSpPr>
        <p:spPr>
          <a:xfrm>
            <a:off x="1115616" y="404664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1632:</a:t>
            </a:r>
            <a:endParaRPr lang="sl-SI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PoljeZBesedilom 28"/>
          <p:cNvSpPr txBox="1"/>
          <p:nvPr/>
        </p:nvSpPr>
        <p:spPr>
          <a:xfrm>
            <a:off x="6228184" y="404664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1726:</a:t>
            </a:r>
            <a:endParaRPr lang="sl-SI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6" y="4221088"/>
            <a:ext cx="757112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0" y="5190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Correct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 or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made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-up argument in a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petition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for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 a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tax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 relief in 1654?</a:t>
            </a:r>
            <a:endParaRPr lang="sl-SI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467544" y="6516052"/>
            <a:ext cx="680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sl-SI" alt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 AS 2,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Estates of the province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Carniola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registry, box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499</a:t>
            </a:r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l-SI" alt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l-SI" alt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6" y="1013066"/>
            <a:ext cx="3496066" cy="261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1"/>
          <p:cNvSpPr txBox="1">
            <a:spLocks noChangeArrowheads="1"/>
          </p:cNvSpPr>
          <p:nvPr/>
        </p:nvSpPr>
        <p:spPr bwMode="auto">
          <a:xfrm>
            <a:off x="2555776" y="3337247"/>
            <a:ext cx="19321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 dirty="0" err="1">
                <a:solidFill>
                  <a:schemeClr val="bg1"/>
                </a:solidFill>
                <a:latin typeface="Arial" charset="0"/>
              </a:rPr>
              <a:t>Photo</a:t>
            </a:r>
            <a:r>
              <a:rPr lang="sl-SI" altLang="sl-SI" sz="1400" dirty="0">
                <a:solidFill>
                  <a:schemeClr val="bg1"/>
                </a:solidFill>
                <a:latin typeface="Arial" charset="0"/>
              </a:rPr>
              <a:t>: Ž. Zwitter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82236"/>
            <a:ext cx="3573503" cy="23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ipsa 11"/>
          <p:cNvSpPr/>
          <p:nvPr/>
        </p:nvSpPr>
        <p:spPr>
          <a:xfrm>
            <a:off x="5724128" y="256490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467544" y="378904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Petition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relief in 1654:</a:t>
            </a:r>
            <a:endParaRPr lang="sl-SI" altLang="sl-SI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-324544" y="-46548"/>
            <a:ext cx="7038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l-SI" sz="2800" b="1" u="sng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sl-SI"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sl-SI"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u="sng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19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48072"/>
            <a:ext cx="9182192" cy="6597352"/>
          </a:xfr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64704"/>
            <a:ext cx="2602226" cy="1463752"/>
          </a:xfrm>
          <a:prstGeom prst="rect">
            <a:avLst/>
          </a:prstGeom>
        </p:spPr>
      </p:pic>
      <p:cxnSp>
        <p:nvCxnSpPr>
          <p:cNvPr id="7" name="Raven puščični povezovalnik 6"/>
          <p:cNvCxnSpPr/>
          <p:nvPr/>
        </p:nvCxnSpPr>
        <p:spPr>
          <a:xfrm flipH="1">
            <a:off x="1763688" y="1758569"/>
            <a:ext cx="2160240" cy="2534527"/>
          </a:xfrm>
          <a:prstGeom prst="straightConnector1">
            <a:avLst/>
          </a:prstGeom>
          <a:ln w="28575">
            <a:solidFill>
              <a:srgbClr val="00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 flipH="1" flipV="1">
            <a:off x="856034" y="5924145"/>
            <a:ext cx="547614" cy="601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avokotnik 13"/>
          <p:cNvSpPr/>
          <p:nvPr/>
        </p:nvSpPr>
        <p:spPr>
          <a:xfrm>
            <a:off x="-1680" y="6525344"/>
            <a:ext cx="2125408" cy="3600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oljeZBesedilom 11"/>
          <p:cNvSpPr txBox="1"/>
          <p:nvPr/>
        </p:nvSpPr>
        <p:spPr>
          <a:xfrm>
            <a:off x="-36512" y="6372617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sl-SI" sz="32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sl-SI" sz="32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are </a:t>
            </a:r>
            <a:r>
              <a:rPr lang="sl-SI" sz="32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here</a:t>
            </a:r>
            <a:endParaRPr lang="sl-SI" sz="32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0" y="-66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Sava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River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north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Ljubljana: </a:t>
            </a:r>
          </a:p>
          <a:p>
            <a:pPr algn="ctr"/>
            <a:r>
              <a:rPr lang="sl-SI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mid-1820s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sl-SI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1880s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sl-SI" sz="24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about</a:t>
            </a:r>
            <a:r>
              <a:rPr lang="sl-SI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1900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sl-SI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1936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and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now</a:t>
            </a:r>
            <a:r>
              <a:rPr lang="sl-SI" sz="24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(</a:t>
            </a:r>
            <a:r>
              <a:rPr lang="sl-SI" sz="2400" b="1" dirty="0" err="1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grey</a:t>
            </a:r>
            <a:r>
              <a:rPr lang="sl-SI" sz="24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  <a:endParaRPr lang="sl-SI" sz="2400" b="1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Pravokotnik 20"/>
          <p:cNvSpPr/>
          <p:nvPr/>
        </p:nvSpPr>
        <p:spPr>
          <a:xfrm>
            <a:off x="5004048" y="764704"/>
            <a:ext cx="4032448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oljeZBesedilom 16"/>
          <p:cNvSpPr txBox="1"/>
          <p:nvPr/>
        </p:nvSpPr>
        <p:spPr>
          <a:xfrm>
            <a:off x="4932040" y="83671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err="1">
                <a:latin typeface="Times" panose="02020603050405020304" pitchFamily="18" charset="0"/>
                <a:cs typeface="Times" panose="02020603050405020304" pitchFamily="18" charset="0"/>
              </a:rPr>
              <a:t>y</a:t>
            </a:r>
            <a:r>
              <a:rPr lang="sl-SI" sz="16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ears</a:t>
            </a:r>
            <a:r>
              <a:rPr lang="sl-SI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600" b="1" dirty="0" smtClean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1825, 1826</a:t>
            </a:r>
            <a:endParaRPr lang="sl-SI" sz="1600" b="1" dirty="0">
              <a:solidFill>
                <a:srgbClr val="0000CC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4932040" y="122869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>
                <a:latin typeface="Times" panose="02020603050405020304" pitchFamily="18" charset="0"/>
                <a:cs typeface="Times" panose="02020603050405020304" pitchFamily="18" charset="0"/>
              </a:rPr>
              <a:t>m</a:t>
            </a:r>
            <a:r>
              <a:rPr lang="sl-SI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ap </a:t>
            </a:r>
            <a:r>
              <a:rPr lang="sl-SI" sz="16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published</a:t>
            </a:r>
            <a:r>
              <a:rPr lang="sl-SI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600" b="1" dirty="0" smtClean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1888</a:t>
            </a:r>
            <a:endParaRPr lang="sl-SI" sz="1600" b="1" dirty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4932040" y="1578278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err="1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sl-SI" sz="16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he</a:t>
            </a:r>
            <a:r>
              <a:rPr lang="sl-SI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6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result</a:t>
            </a:r>
            <a:r>
              <a:rPr lang="sl-SI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6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6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regulations</a:t>
            </a:r>
            <a:r>
              <a:rPr lang="sl-SI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600" b="1" dirty="0" err="1" smtClean="0">
                <a:solidFill>
                  <a:srgbClr val="FF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between</a:t>
            </a:r>
            <a:r>
              <a:rPr lang="sl-SI" sz="1600" b="1" dirty="0" smtClean="0">
                <a:solidFill>
                  <a:srgbClr val="FF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1895 </a:t>
            </a:r>
            <a:r>
              <a:rPr lang="sl-SI" sz="1600" b="1" dirty="0" err="1" smtClean="0">
                <a:solidFill>
                  <a:srgbClr val="FF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and</a:t>
            </a:r>
            <a:r>
              <a:rPr lang="sl-SI" sz="1600" b="1" dirty="0" smtClean="0">
                <a:solidFill>
                  <a:srgbClr val="FF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1908</a:t>
            </a:r>
            <a:endParaRPr lang="sl-SI" sz="1600" b="1" dirty="0">
              <a:solidFill>
                <a:srgbClr val="FF66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4932040" y="193831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err="1">
                <a:latin typeface="Times" panose="02020603050405020304" pitchFamily="18" charset="0"/>
                <a:cs typeface="Times" panose="02020603050405020304" pitchFamily="18" charset="0"/>
              </a:rPr>
              <a:t>y</a:t>
            </a:r>
            <a:r>
              <a:rPr lang="sl-SI" sz="16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ear</a:t>
            </a:r>
            <a:r>
              <a:rPr lang="sl-SI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600" b="1" dirty="0" smtClean="0">
                <a:solidFill>
                  <a:srgbClr val="008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1936</a:t>
            </a:r>
            <a:endParaRPr lang="sl-SI" sz="1600" b="1" dirty="0">
              <a:solidFill>
                <a:srgbClr val="008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4644008" y="23395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latin typeface="Times" panose="02020603050405020304" pitchFamily="18" charset="0"/>
                <a:cs typeface="Times" panose="02020603050405020304" pitchFamily="18" charset="0"/>
              </a:rPr>
              <a:t>metres</a:t>
            </a:r>
            <a:endParaRPr lang="sl-SI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4644008" y="2780928"/>
            <a:ext cx="3600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Pravokotnik 24"/>
          <p:cNvSpPr/>
          <p:nvPr/>
        </p:nvSpPr>
        <p:spPr>
          <a:xfrm>
            <a:off x="8028384" y="2636912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PoljeZBesedilom 22"/>
          <p:cNvSpPr txBox="1"/>
          <p:nvPr/>
        </p:nvSpPr>
        <p:spPr>
          <a:xfrm>
            <a:off x="4499992" y="26369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latin typeface="Times" panose="02020603050405020304" pitchFamily="18" charset="0"/>
                <a:cs typeface="Times" panose="02020603050405020304" pitchFamily="18" charset="0"/>
              </a:rPr>
              <a:t>0        500        1000       1500       2000</a:t>
            </a:r>
            <a:endParaRPr lang="sl-SI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Pravokotnik 26"/>
          <p:cNvSpPr/>
          <p:nvPr/>
        </p:nvSpPr>
        <p:spPr>
          <a:xfrm>
            <a:off x="4499992" y="6597352"/>
            <a:ext cx="4644008" cy="36697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PoljeZBesedilom 25"/>
          <p:cNvSpPr txBox="1"/>
          <p:nvPr/>
        </p:nvSpPr>
        <p:spPr>
          <a:xfrm>
            <a:off x="4499992" y="652534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Times" panose="02020603050405020304" pitchFamily="18" charset="0"/>
                <a:cs typeface="Times" panose="02020603050405020304" pitchFamily="18" charset="0"/>
              </a:rPr>
              <a:t>Smrekar, </a:t>
            </a:r>
            <a:r>
              <a:rPr lang="sl-SI" i="1" dirty="0" smtClean="0">
                <a:latin typeface="Times" panose="02020603050405020304" pitchFamily="18" charset="0"/>
                <a:cs typeface="Times" panose="02020603050405020304" pitchFamily="18" charset="0"/>
              </a:rPr>
              <a:t>Divja odlagališča odpadkov </a:t>
            </a:r>
            <a:r>
              <a:rPr lang="sl-SI" dirty="0" smtClean="0">
                <a:latin typeface="Times" panose="02020603050405020304" pitchFamily="18" charset="0"/>
                <a:cs typeface="Times" panose="02020603050405020304" pitchFamily="18" charset="0"/>
              </a:rPr>
              <a:t>(2007), 96.</a:t>
            </a:r>
            <a:endParaRPr lang="sl-SI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" name="PoljeZBesedilom 37"/>
          <p:cNvSpPr txBox="1"/>
          <p:nvPr/>
        </p:nvSpPr>
        <p:spPr>
          <a:xfrm rot="2497959">
            <a:off x="1043824" y="5670168"/>
            <a:ext cx="1719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Stožice</a:t>
            </a:r>
            <a:endPara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9" name="PoljeZBesedilom 38"/>
          <p:cNvSpPr txBox="1"/>
          <p:nvPr/>
        </p:nvSpPr>
        <p:spPr>
          <a:xfrm rot="16200000">
            <a:off x="124425" y="4021985"/>
            <a:ext cx="195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Mala vas</a:t>
            </a:r>
            <a:endPara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42"/>
            <a:ext cx="7786372" cy="4525963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8281"/>
            <a:ext cx="9144000" cy="5223956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-36512" y="4869160"/>
            <a:ext cx="38379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Mapire</a:t>
            </a:r>
            <a:r>
              <a:rPr lang="sl-SI" sz="1400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sl-SI" sz="1400" dirty="0">
                <a:latin typeface="Times" panose="02020603050405020304" pitchFamily="18" charset="0"/>
                <a:cs typeface="Times" panose="02020603050405020304" pitchFamily="18" charset="0"/>
                <a:hlinkClick r:id="rId4"/>
              </a:rPr>
              <a:t>https://mapire.eu/de/map/cadastral/?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  <a:hlinkClick r:id="rId4"/>
              </a:rPr>
              <a:t>layers=osm%2C3%2C4&amp;bbox=1609437.6905358028%2C5790868.732598148%2C1624218.7008804488%2C5795646.046865972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</a:p>
          <a:p>
            <a:r>
              <a:rPr lang="sl-SI" sz="1400" dirty="0">
                <a:latin typeface="Times" panose="02020603050405020304" pitchFamily="18" charset="0"/>
                <a:cs typeface="Times" panose="02020603050405020304" pitchFamily="18" charset="0"/>
                <a:hlinkClick r:id="rId5"/>
              </a:rPr>
              <a:t>https://mapire.eu/en/map/europe-19century-thirdsurvey/?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  <a:hlinkClick r:id="rId5"/>
              </a:rPr>
              <a:t>layers=osm%2C160%2C166&amp;bbox=1615904.3825615854%2C5792958.807590321%2C1617752.0088546662%2C5793555.971873799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1331640" y="357301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1820s:</a:t>
            </a:r>
            <a:endParaRPr lang="sl-SI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4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6" y="4221088"/>
            <a:ext cx="757112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0" y="5190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Correct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 or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made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-up argument in a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petition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for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 a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tax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ucida Sans" pitchFamily="34" charset="0"/>
                <a:cs typeface="Times New Roman" panose="02020603050405020304" pitchFamily="18" charset="0"/>
              </a:rPr>
              <a:t> relief in 1654?</a:t>
            </a:r>
            <a:endParaRPr lang="sl-SI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467544" y="6516052"/>
            <a:ext cx="680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sl-SI" alt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 AS 2,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Estates of the province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Carniola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registry, box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499</a:t>
            </a:r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l-SI" alt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l-SI" alt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6" y="1013066"/>
            <a:ext cx="3496066" cy="261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1"/>
          <p:cNvSpPr txBox="1">
            <a:spLocks noChangeArrowheads="1"/>
          </p:cNvSpPr>
          <p:nvPr/>
        </p:nvSpPr>
        <p:spPr bwMode="auto">
          <a:xfrm>
            <a:off x="2555776" y="3337247"/>
            <a:ext cx="19321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 dirty="0" err="1">
                <a:solidFill>
                  <a:schemeClr val="bg1"/>
                </a:solidFill>
                <a:latin typeface="Arial" charset="0"/>
              </a:rPr>
              <a:t>Photo</a:t>
            </a:r>
            <a:r>
              <a:rPr lang="sl-SI" altLang="sl-SI" sz="1400" dirty="0">
                <a:solidFill>
                  <a:schemeClr val="bg1"/>
                </a:solidFill>
                <a:latin typeface="Arial" charset="0"/>
              </a:rPr>
              <a:t>: Ž. Zwitter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82236"/>
            <a:ext cx="3573503" cy="23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ipsa 11"/>
          <p:cNvSpPr/>
          <p:nvPr/>
        </p:nvSpPr>
        <p:spPr>
          <a:xfrm>
            <a:off x="5724128" y="256490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467544" y="378904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Petition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l-SI" altLang="sl-SI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</a:t>
            </a:r>
            <a:r>
              <a:rPr lang="sl-SI" altLang="sl-SI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relief in 1654:</a:t>
            </a:r>
            <a:endParaRPr lang="sl-SI" altLang="sl-SI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-324544" y="-46548"/>
            <a:ext cx="7038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l-SI" sz="2800" b="1" u="sng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sl-SI"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sl-SI"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u="sng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l-SI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4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96753"/>
            <a:ext cx="9217024" cy="5184576"/>
          </a:xfrm>
        </p:spPr>
      </p:pic>
      <p:sp>
        <p:nvSpPr>
          <p:cNvPr id="5" name="PoljeZBesedilom 4"/>
          <p:cNvSpPr txBox="1"/>
          <p:nvPr/>
        </p:nvSpPr>
        <p:spPr>
          <a:xfrm>
            <a:off x="0" y="7647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err="1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Sava </a:t>
            </a:r>
            <a:r>
              <a:rPr lang="sl-SI" sz="24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sl-SI" sz="2400" b="1" dirty="0" err="1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iver</a:t>
            </a:r>
            <a:r>
              <a:rPr lang="sl-SI" sz="2400" b="1" dirty="0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below</a:t>
            </a:r>
            <a:r>
              <a:rPr lang="sl-SI" sz="2400" b="1" dirty="0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Mala vas </a:t>
            </a:r>
            <a:r>
              <a:rPr lang="sl-SI" sz="2400" b="1" dirty="0" err="1" smtClean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today</a:t>
            </a:r>
            <a:endParaRPr lang="sl-SI" sz="24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-36512" y="63093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Photo</a:t>
            </a:r>
            <a:r>
              <a:rPr lang="sl-SI" dirty="0" smtClean="0">
                <a:latin typeface="Times" panose="02020603050405020304" pitchFamily="18" charset="0"/>
                <a:cs typeface="Times" panose="02020603050405020304" pitchFamily="18" charset="0"/>
              </a:rPr>
              <a:t>: Ž. Zwitter.</a:t>
            </a:r>
            <a:endParaRPr lang="sl-SI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0" y="-27384"/>
            <a:ext cx="9144000" cy="87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sl-SI" sz="23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l-SI" sz="23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3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sz="23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sl-SI" sz="23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1. to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legacies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sl-SI" sz="2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3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landscapes</a:t>
            </a:r>
            <a:endParaRPr lang="sl-SI" sz="23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0" y="-51884"/>
            <a:ext cx="9144000" cy="2530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28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GB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l-SI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‚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historical-critical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GB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sz="2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52" y="44624"/>
            <a:ext cx="8558820" cy="6741368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179512" y="64440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Photo</a:t>
            </a:r>
            <a:r>
              <a:rPr lang="sl-SI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Ž. Zwitter.</a:t>
            </a:r>
            <a:endParaRPr lang="sl-SI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52" y="44624"/>
            <a:ext cx="8558820" cy="6741368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251520" y="2492896"/>
            <a:ext cx="8568952" cy="2880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10"/>
          <p:cNvSpPr txBox="1"/>
          <p:nvPr/>
        </p:nvSpPr>
        <p:spPr>
          <a:xfrm>
            <a:off x="251520" y="486916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Terrace</a:t>
            </a:r>
            <a:r>
              <a:rPr lang="sl-SI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1</a:t>
            </a:r>
            <a:endParaRPr lang="sl-SI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79512" y="64440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Photo</a:t>
            </a:r>
            <a:r>
              <a:rPr lang="sl-SI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Ž. Zwitter.</a:t>
            </a:r>
            <a:endParaRPr lang="sl-SI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9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52" y="44624"/>
            <a:ext cx="8558820" cy="6741368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251520" y="2492896"/>
            <a:ext cx="8568952" cy="2880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251520" y="2132856"/>
            <a:ext cx="8568952" cy="216024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00FFFF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251520" y="486916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Terrace</a:t>
            </a:r>
            <a:r>
              <a:rPr lang="sl-SI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1</a:t>
            </a:r>
            <a:endParaRPr lang="sl-SI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251520" y="162880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Terrace</a:t>
            </a:r>
            <a:r>
              <a:rPr lang="sl-SI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2</a:t>
            </a:r>
            <a:endParaRPr lang="sl-SI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79512" y="64440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Photo</a:t>
            </a:r>
            <a:r>
              <a:rPr lang="sl-SI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Ž. Zwitter.</a:t>
            </a:r>
            <a:endParaRPr lang="sl-SI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37133"/>
            <a:ext cx="6624736" cy="689513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 rot="16200000">
            <a:off x="4083913" y="636657"/>
            <a:ext cx="2160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sl-SI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Sava </a:t>
            </a:r>
            <a:r>
              <a:rPr lang="sl-SI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</a:t>
            </a:r>
            <a:endParaRPr lang="sl-SI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Raven puščični povezovalnik 6"/>
          <p:cNvCxnSpPr/>
          <p:nvPr/>
        </p:nvCxnSpPr>
        <p:spPr>
          <a:xfrm flipV="1">
            <a:off x="1043608" y="2852936"/>
            <a:ext cx="3456384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42"/>
            <a:ext cx="7786372" cy="4525963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93" y="30442"/>
            <a:ext cx="7900898" cy="4532131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4845893" y="0"/>
            <a:ext cx="37417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640974"/>
            <a:ext cx="3456384" cy="3597461"/>
          </a:xfrm>
          <a:prstGeom prst="rect">
            <a:avLst/>
          </a:prstGeom>
        </p:spPr>
      </p:pic>
      <p:cxnSp>
        <p:nvCxnSpPr>
          <p:cNvPr id="11" name="Raven puščični povezovalnik 10"/>
          <p:cNvCxnSpPr/>
          <p:nvPr/>
        </p:nvCxnSpPr>
        <p:spPr>
          <a:xfrm flipV="1">
            <a:off x="5580112" y="3068960"/>
            <a:ext cx="1800200" cy="2093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H="1" flipV="1">
            <a:off x="3059832" y="3068960"/>
            <a:ext cx="2448272" cy="2093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/>
          <p:cNvSpPr txBox="1"/>
          <p:nvPr/>
        </p:nvSpPr>
        <p:spPr>
          <a:xfrm rot="16200000">
            <a:off x="4684658" y="4021033"/>
            <a:ext cx="2160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sl-SI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Sava </a:t>
            </a:r>
            <a:r>
              <a:rPr lang="sl-SI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</a:t>
            </a:r>
            <a:endParaRPr lang="sl-SI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-36512" y="5085184"/>
            <a:ext cx="38379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Mapire</a:t>
            </a:r>
            <a:r>
              <a:rPr lang="sl-SI" sz="1400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sl-SI" sz="1400" dirty="0">
                <a:latin typeface="Times" panose="02020603050405020304" pitchFamily="18" charset="0"/>
                <a:cs typeface="Times" panose="02020603050405020304" pitchFamily="18" charset="0"/>
                <a:hlinkClick r:id="rId5"/>
              </a:rPr>
              <a:t>https://mapire.eu/de/map/cadastral/?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  <a:hlinkClick r:id="rId5"/>
              </a:rPr>
              <a:t>layers=osm%2C3%2C4&amp;bbox=1609437.6905358028%2C5790868.732598148%2C1624218.7008804488%2C5795646.046865972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Atlas okolja:</a:t>
            </a:r>
          </a:p>
          <a:p>
            <a:r>
              <a:rPr lang="sl-SI" sz="1400" dirty="0">
                <a:latin typeface="Times" panose="02020603050405020304" pitchFamily="18" charset="0"/>
                <a:cs typeface="Times" panose="02020603050405020304" pitchFamily="18" charset="0"/>
                <a:hlinkClick r:id="rId6"/>
              </a:rPr>
              <a:t>http://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  <a:hlinkClick r:id="rId6"/>
              </a:rPr>
              <a:t>gis.arso.gov.si/atlasokolja/profile.aspx?id=Atlas_Okolja_AXL@Arso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sl-SI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7" name="Raven puščični povezovalnik 16"/>
          <p:cNvCxnSpPr/>
          <p:nvPr/>
        </p:nvCxnSpPr>
        <p:spPr>
          <a:xfrm flipH="1" flipV="1">
            <a:off x="4860032" y="6669360"/>
            <a:ext cx="2664296" cy="72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7452320" y="65160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err="1"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sl-SI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sl-SI" b="1" dirty="0" smtClean="0">
                <a:latin typeface="Times" panose="02020603050405020304" pitchFamily="18" charset="0"/>
                <a:cs typeface="Times" panose="02020603050405020304" pitchFamily="18" charset="0"/>
              </a:rPr>
              <a:t> are </a:t>
            </a:r>
            <a:r>
              <a:rPr lang="sl-SI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here</a:t>
            </a:r>
            <a:endParaRPr lang="sl-SI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9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42"/>
            <a:ext cx="7786372" cy="4525963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93" y="30442"/>
            <a:ext cx="7900898" cy="4532131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4845893" y="0"/>
            <a:ext cx="37417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640974"/>
            <a:ext cx="3456384" cy="3597461"/>
          </a:xfrm>
          <a:prstGeom prst="rect">
            <a:avLst/>
          </a:prstGeom>
        </p:spPr>
      </p:pic>
      <p:cxnSp>
        <p:nvCxnSpPr>
          <p:cNvPr id="11" name="Raven puščični povezovalnik 10"/>
          <p:cNvCxnSpPr/>
          <p:nvPr/>
        </p:nvCxnSpPr>
        <p:spPr>
          <a:xfrm flipV="1">
            <a:off x="5580112" y="3068960"/>
            <a:ext cx="1800200" cy="2093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H="1" flipV="1">
            <a:off x="3059832" y="3068960"/>
            <a:ext cx="2448272" cy="2093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H="1" flipV="1">
            <a:off x="2771800" y="3068960"/>
            <a:ext cx="2397968" cy="2093972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/>
          <p:cNvSpPr txBox="1"/>
          <p:nvPr/>
        </p:nvSpPr>
        <p:spPr>
          <a:xfrm rot="16200000">
            <a:off x="4684658" y="4021033"/>
            <a:ext cx="2160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sl-SI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Sava </a:t>
            </a:r>
            <a:r>
              <a:rPr lang="sl-SI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</a:t>
            </a:r>
            <a:endParaRPr lang="sl-SI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-36512" y="5085184"/>
            <a:ext cx="38379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Mapire</a:t>
            </a:r>
            <a:r>
              <a:rPr lang="sl-SI" sz="1400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sl-SI" sz="1400" dirty="0">
                <a:latin typeface="Times" panose="02020603050405020304" pitchFamily="18" charset="0"/>
                <a:cs typeface="Times" panose="02020603050405020304" pitchFamily="18" charset="0"/>
                <a:hlinkClick r:id="rId5"/>
              </a:rPr>
              <a:t>https://mapire.eu/de/map/cadastral/?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  <a:hlinkClick r:id="rId5"/>
              </a:rPr>
              <a:t>layers=osm%2C3%2C4&amp;bbox=1609437.6905358028%2C5790868.732598148%2C1624218.7008804488%2C5795646.046865972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Atlas okolja:</a:t>
            </a:r>
          </a:p>
          <a:p>
            <a:r>
              <a:rPr lang="sl-SI" sz="1400" dirty="0">
                <a:latin typeface="Times" panose="02020603050405020304" pitchFamily="18" charset="0"/>
                <a:cs typeface="Times" panose="02020603050405020304" pitchFamily="18" charset="0"/>
                <a:hlinkClick r:id="rId6"/>
              </a:rPr>
              <a:t>http://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  <a:hlinkClick r:id="rId6"/>
              </a:rPr>
              <a:t>gis.arso.gov.si/atlasokolja/profile.aspx?id=Atlas_Okolja_AXL@Arso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sl-SI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7" name="Raven puščični povezovalnik 16"/>
          <p:cNvCxnSpPr/>
          <p:nvPr/>
        </p:nvCxnSpPr>
        <p:spPr>
          <a:xfrm flipH="1" flipV="1">
            <a:off x="4860032" y="6669360"/>
            <a:ext cx="2664296" cy="72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7452320" y="65160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err="1"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sl-SI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sl-SI" b="1" dirty="0" smtClean="0">
                <a:latin typeface="Times" panose="02020603050405020304" pitchFamily="18" charset="0"/>
                <a:cs typeface="Times" panose="02020603050405020304" pitchFamily="18" charset="0"/>
              </a:rPr>
              <a:t> are </a:t>
            </a:r>
            <a:r>
              <a:rPr lang="sl-SI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here</a:t>
            </a:r>
            <a:endParaRPr lang="sl-SI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641" y="-846746"/>
            <a:ext cx="4752530" cy="81194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3544" y="1195103"/>
            <a:ext cx="2159334" cy="1730585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35496" y="4653136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debris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flow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devastating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village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Koroška Bela in 1789</a:t>
            </a:r>
            <a:endParaRPr lang="sl-SI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-36512" y="55172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SI AS 1068, 1_043, 1_044.</a:t>
            </a:r>
            <a:endParaRPr lang="sl-SI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34" y="5661248"/>
            <a:ext cx="174248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ipsa 5"/>
          <p:cNvSpPr/>
          <p:nvPr/>
        </p:nvSpPr>
        <p:spPr>
          <a:xfrm>
            <a:off x="3127648" y="601709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0" y="-27384"/>
            <a:ext cx="9144000" cy="839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l-SI" sz="2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1. to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legacies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landscapes</a:t>
            </a:r>
            <a:endParaRPr lang="sl-SI" sz="2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641" y="-846746"/>
            <a:ext cx="4752530" cy="81194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3544" y="1195103"/>
            <a:ext cx="2159334" cy="1730585"/>
          </a:xfrm>
          <a:prstGeom prst="rect">
            <a:avLst/>
          </a:prstGeom>
        </p:spPr>
      </p:pic>
      <p:cxnSp>
        <p:nvCxnSpPr>
          <p:cNvPr id="7" name="Raven puščični povezovalnik 6"/>
          <p:cNvCxnSpPr/>
          <p:nvPr/>
        </p:nvCxnSpPr>
        <p:spPr>
          <a:xfrm flipH="1" flipV="1">
            <a:off x="7812360" y="1988840"/>
            <a:ext cx="72008" cy="36004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jeZBesedilom 1"/>
          <p:cNvSpPr txBox="1"/>
          <p:nvPr/>
        </p:nvSpPr>
        <p:spPr>
          <a:xfrm>
            <a:off x="107504" y="44624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debris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flow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devastating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village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Koroška Bela in 1789</a:t>
            </a:r>
            <a:endParaRPr lang="sl-SI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-36512" y="55172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SI AS 1068, 1_043, 1_044.</a:t>
            </a:r>
            <a:endParaRPr lang="sl-SI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34" y="5661248"/>
            <a:ext cx="174248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ipsa 5"/>
          <p:cNvSpPr/>
          <p:nvPr/>
        </p:nvSpPr>
        <p:spPr>
          <a:xfrm>
            <a:off x="3127648" y="601709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781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641" y="-846746"/>
            <a:ext cx="4752530" cy="81194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3544" y="1195103"/>
            <a:ext cx="2159334" cy="1730585"/>
          </a:xfrm>
          <a:prstGeom prst="rect">
            <a:avLst/>
          </a:prstGeom>
        </p:spPr>
      </p:pic>
      <p:cxnSp>
        <p:nvCxnSpPr>
          <p:cNvPr id="5" name="Raven puščični povezovalnik 4"/>
          <p:cNvCxnSpPr/>
          <p:nvPr/>
        </p:nvCxnSpPr>
        <p:spPr>
          <a:xfrm flipH="1">
            <a:off x="3851920" y="476672"/>
            <a:ext cx="936104" cy="2088232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 flipH="1" flipV="1">
            <a:off x="7812360" y="1988840"/>
            <a:ext cx="72008" cy="36004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jeZBesedilom 1"/>
          <p:cNvSpPr txBox="1"/>
          <p:nvPr/>
        </p:nvSpPr>
        <p:spPr>
          <a:xfrm>
            <a:off x="107504" y="44624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debris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flow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devastating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village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Koroška Bela in 1789</a:t>
            </a:r>
            <a:endParaRPr lang="sl-SI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-36512" y="55172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SI AS 1068, 1_043, 1_044.</a:t>
            </a:r>
            <a:endParaRPr lang="sl-SI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34" y="5661248"/>
            <a:ext cx="174248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ipsa 5"/>
          <p:cNvSpPr/>
          <p:nvPr/>
        </p:nvSpPr>
        <p:spPr>
          <a:xfrm>
            <a:off x="3127648" y="601709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23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641" y="-846746"/>
            <a:ext cx="4752530" cy="81194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3544" y="1195103"/>
            <a:ext cx="2159334" cy="1730585"/>
          </a:xfrm>
          <a:prstGeom prst="rect">
            <a:avLst/>
          </a:prstGeom>
        </p:spPr>
      </p:pic>
      <p:cxnSp>
        <p:nvCxnSpPr>
          <p:cNvPr id="5" name="Raven puščični povezovalnik 4"/>
          <p:cNvCxnSpPr/>
          <p:nvPr/>
        </p:nvCxnSpPr>
        <p:spPr>
          <a:xfrm flipH="1">
            <a:off x="3851920" y="476672"/>
            <a:ext cx="936104" cy="2088232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 flipH="1" flipV="1">
            <a:off x="7812360" y="1988840"/>
            <a:ext cx="72008" cy="36004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H="1">
            <a:off x="2699792" y="692696"/>
            <a:ext cx="936104" cy="208823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jeZBesedilom 1"/>
          <p:cNvSpPr txBox="1"/>
          <p:nvPr/>
        </p:nvSpPr>
        <p:spPr>
          <a:xfrm>
            <a:off x="107504" y="44624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debris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flow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devastating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village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Koroška Bela in 1789</a:t>
            </a:r>
            <a:endParaRPr lang="sl-SI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-36512" y="55172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SI AS 1068, 1_043, 1_044.</a:t>
            </a:r>
            <a:endParaRPr lang="sl-SI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34" y="5661248"/>
            <a:ext cx="174248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ipsa 5"/>
          <p:cNvSpPr/>
          <p:nvPr/>
        </p:nvSpPr>
        <p:spPr>
          <a:xfrm>
            <a:off x="3127648" y="601709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41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0" y="-51884"/>
            <a:ext cx="9144000" cy="3423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28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GB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l-SI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‚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historical-critical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legacies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landscapes</a:t>
            </a: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7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" y="116632"/>
            <a:ext cx="8229600" cy="4030152"/>
          </a:xfrm>
        </p:spPr>
      </p:pic>
      <p:cxnSp>
        <p:nvCxnSpPr>
          <p:cNvPr id="7" name="Raven puščični povezovalnik 6"/>
          <p:cNvCxnSpPr/>
          <p:nvPr/>
        </p:nvCxnSpPr>
        <p:spPr>
          <a:xfrm flipH="1" flipV="1">
            <a:off x="7236296" y="764704"/>
            <a:ext cx="144016" cy="33843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/>
          <p:cNvCxnSpPr/>
          <p:nvPr/>
        </p:nvCxnSpPr>
        <p:spPr>
          <a:xfrm flipH="1">
            <a:off x="2843808" y="-27384"/>
            <a:ext cx="1512168" cy="3096344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H="1">
            <a:off x="1835697" y="44624"/>
            <a:ext cx="1080119" cy="34290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Slika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" y="4365104"/>
            <a:ext cx="4415243" cy="2226085"/>
          </a:xfrm>
          <a:prstGeom prst="rect">
            <a:avLst/>
          </a:prstGeom>
        </p:spPr>
      </p:pic>
      <p:cxnSp>
        <p:nvCxnSpPr>
          <p:cNvPr id="22" name="Raven puščični povezovalnik 21"/>
          <p:cNvCxnSpPr/>
          <p:nvPr/>
        </p:nvCxnSpPr>
        <p:spPr>
          <a:xfrm flipH="1">
            <a:off x="2996208" y="4221088"/>
            <a:ext cx="279648" cy="552305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uščični povezovalnik 23"/>
          <p:cNvCxnSpPr/>
          <p:nvPr/>
        </p:nvCxnSpPr>
        <p:spPr>
          <a:xfrm flipH="1">
            <a:off x="1043609" y="4221088"/>
            <a:ext cx="432047" cy="1484784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0" y="3754164"/>
            <a:ext cx="5400600" cy="310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3779912" y="64440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SI AS 1068, 1_043, 1_044.</a:t>
            </a: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-36512" y="6525344"/>
            <a:ext cx="2183821" cy="36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Atlas okolja.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011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25" y="2201888"/>
            <a:ext cx="5897179" cy="46114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9" y="116632"/>
            <a:ext cx="49053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41" y="1268760"/>
            <a:ext cx="336406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41" y="861714"/>
            <a:ext cx="336406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8"/>
          <p:cNvSpPr txBox="1"/>
          <p:nvPr/>
        </p:nvSpPr>
        <p:spPr>
          <a:xfrm>
            <a:off x="5004724" y="44624"/>
            <a:ext cx="4139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Legend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(to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map on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19th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A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e-A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5508104" y="807095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meadow</a:t>
            </a:r>
            <a:endParaRPr lang="sl-SI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508104" y="1239143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sl-SI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41" y="1688152"/>
            <a:ext cx="336406" cy="3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jeZBesedilom 12"/>
          <p:cNvSpPr txBox="1"/>
          <p:nvPr/>
        </p:nvSpPr>
        <p:spPr>
          <a:xfrm>
            <a:off x="5508104" y="1599183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sl-SI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1"/>
          <p:cNvSpPr txBox="1"/>
          <p:nvPr/>
        </p:nvSpPr>
        <p:spPr>
          <a:xfrm>
            <a:off x="0" y="5901079"/>
            <a:ext cx="3635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 </a:t>
            </a:r>
            <a:r>
              <a:rPr lang="sl-SI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Slovenia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Mapire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Franziszeische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Landesaufnahme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854" y="973410"/>
            <a:ext cx="16446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lipsa 5"/>
          <p:cNvSpPr/>
          <p:nvPr/>
        </p:nvSpPr>
        <p:spPr>
          <a:xfrm>
            <a:off x="7736160" y="140858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cxnSp>
        <p:nvCxnSpPr>
          <p:cNvPr id="6" name="Raven puščični povezovalnik 5"/>
          <p:cNvCxnSpPr/>
          <p:nvPr/>
        </p:nvCxnSpPr>
        <p:spPr>
          <a:xfrm>
            <a:off x="4211960" y="973410"/>
            <a:ext cx="3888432" cy="3175670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avokotnik 4"/>
          <p:cNvSpPr/>
          <p:nvPr/>
        </p:nvSpPr>
        <p:spPr>
          <a:xfrm>
            <a:off x="0" y="3212976"/>
            <a:ext cx="3222025" cy="2808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l-SI" sz="2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2. to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l-SI" sz="2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sl-SI" sz="21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l-SI" sz="21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xample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</a:pP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site </a:t>
            </a:r>
            <a:r>
              <a:rPr lang="sl-SI" sz="21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17</a:t>
            </a:r>
            <a:r>
              <a:rPr lang="sl-SI" sz="215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sl-SI" sz="21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4572000" y="3431902"/>
            <a:ext cx="3452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1606: „</a:t>
            </a:r>
            <a:r>
              <a:rPr lang="sl-SI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Vmlaze</a:t>
            </a:r>
            <a:r>
              <a:rPr lang="sl-SI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“</a:t>
            </a:r>
          </a:p>
          <a:p>
            <a:r>
              <a:rPr lang="sl-SI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1607: „V logu“</a:t>
            </a:r>
            <a:endParaRPr lang="sl-SI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Pfeil nach unten 13"/>
          <p:cNvSpPr/>
          <p:nvPr/>
        </p:nvSpPr>
        <p:spPr>
          <a:xfrm>
            <a:off x="7884368" y="3212976"/>
            <a:ext cx="576064" cy="792088"/>
          </a:xfrm>
          <a:prstGeom prst="downArrow">
            <a:avLst>
              <a:gd name="adj1" fmla="val 50000"/>
              <a:gd name="adj2" fmla="val 5869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4"/>
          <p:cNvSpPr txBox="1"/>
          <p:nvPr/>
        </p:nvSpPr>
        <p:spPr>
          <a:xfrm>
            <a:off x="7380312" y="282331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CHURCH</a:t>
            </a:r>
            <a:endParaRPr lang="de-A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Pfeil nach unten 17"/>
          <p:cNvSpPr/>
          <p:nvPr/>
        </p:nvSpPr>
        <p:spPr>
          <a:xfrm rot="863104">
            <a:off x="118212" y="2010127"/>
            <a:ext cx="404697" cy="792088"/>
          </a:xfrm>
          <a:prstGeom prst="downArrow">
            <a:avLst>
              <a:gd name="adj1" fmla="val 50000"/>
              <a:gd name="adj2" fmla="val 532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extfeld 14"/>
          <p:cNvSpPr txBox="1"/>
          <p:nvPr/>
        </p:nvSpPr>
        <p:spPr>
          <a:xfrm>
            <a:off x="3563888" y="1500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CHURCH</a:t>
            </a:r>
            <a:endParaRPr lang="de-A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Pfeil nach unten 13"/>
          <p:cNvSpPr/>
          <p:nvPr/>
        </p:nvSpPr>
        <p:spPr>
          <a:xfrm>
            <a:off x="4067944" y="404664"/>
            <a:ext cx="288032" cy="432048"/>
          </a:xfrm>
          <a:prstGeom prst="downArrow">
            <a:avLst>
              <a:gd name="adj1" fmla="val 50000"/>
              <a:gd name="adj2" fmla="val 5869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Textfeld 15"/>
          <p:cNvSpPr txBox="1"/>
          <p:nvPr/>
        </p:nvSpPr>
        <p:spPr>
          <a:xfrm>
            <a:off x="0" y="1599183"/>
            <a:ext cx="205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BRIDGE???</a:t>
            </a:r>
            <a:endParaRPr lang="de-A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108"/>
            <a:ext cx="5398560" cy="372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69" y="23108"/>
            <a:ext cx="1265451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a 7"/>
          <p:cNvSpPr/>
          <p:nvPr/>
        </p:nvSpPr>
        <p:spPr>
          <a:xfrm>
            <a:off x="5940152" y="57496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" name="PoljeZBesedilom 3"/>
          <p:cNvSpPr txBox="1"/>
          <p:nvPr/>
        </p:nvSpPr>
        <p:spPr>
          <a:xfrm>
            <a:off x="3347863" y="44624"/>
            <a:ext cx="205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sl-SI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endPara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Raven puščični povezovalnik 9"/>
          <p:cNvCxnSpPr/>
          <p:nvPr/>
        </p:nvCxnSpPr>
        <p:spPr>
          <a:xfrm flipV="1">
            <a:off x="457200" y="877362"/>
            <a:ext cx="941116" cy="301504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jeZBesedilom 10"/>
          <p:cNvSpPr txBox="1"/>
          <p:nvPr/>
        </p:nvSpPr>
        <p:spPr>
          <a:xfrm>
            <a:off x="9207" y="3717032"/>
            <a:ext cx="10344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endParaRPr lang="sl-SI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PoljeZBesedilom 30"/>
          <p:cNvSpPr txBox="1"/>
          <p:nvPr/>
        </p:nvSpPr>
        <p:spPr>
          <a:xfrm>
            <a:off x="1745940" y="3707740"/>
            <a:ext cx="232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Mapire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5" y="1773413"/>
            <a:ext cx="4355976" cy="5084587"/>
          </a:xfrm>
          <a:prstGeom prst="rect">
            <a:avLst/>
          </a:prstGeom>
        </p:spPr>
      </p:pic>
      <p:cxnSp>
        <p:nvCxnSpPr>
          <p:cNvPr id="14" name="Raven puščični povezovalnik 13"/>
          <p:cNvCxnSpPr/>
          <p:nvPr/>
        </p:nvCxnSpPr>
        <p:spPr>
          <a:xfrm>
            <a:off x="4355976" y="4077072"/>
            <a:ext cx="252028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>
            <a:stCxn id="31" idx="3"/>
          </p:cNvCxnSpPr>
          <p:nvPr/>
        </p:nvCxnSpPr>
        <p:spPr>
          <a:xfrm flipH="1" flipV="1">
            <a:off x="1907704" y="1988840"/>
            <a:ext cx="2160240" cy="19035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/>
          <p:cNvSpPr txBox="1"/>
          <p:nvPr/>
        </p:nvSpPr>
        <p:spPr>
          <a:xfrm>
            <a:off x="2699792" y="377083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village</a:t>
            </a:r>
            <a:r>
              <a:rPr lang="sl-SI" b="1" dirty="0" smtClean="0">
                <a:latin typeface="Times" panose="02020603050405020304" pitchFamily="18" charset="0"/>
                <a:cs typeface="Times" panose="02020603050405020304" pitchFamily="18" charset="0"/>
              </a:rPr>
              <a:t> Velika Račna</a:t>
            </a:r>
            <a:endParaRPr lang="sl-SI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5398561" y="1196752"/>
            <a:ext cx="3637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Gams, </a:t>
            </a:r>
            <a:r>
              <a:rPr lang="sl-SI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Kras v Sloveniji v prostoru in času </a:t>
            </a:r>
            <a:r>
              <a:rPr lang="sl-S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(2004),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391.</a:t>
            </a:r>
            <a:endParaRPr lang="sl-SI" sz="1600" dirty="0"/>
          </a:p>
        </p:txBody>
      </p:sp>
      <p:sp>
        <p:nvSpPr>
          <p:cNvPr id="15" name="Pravokotnik 14"/>
          <p:cNvSpPr/>
          <p:nvPr/>
        </p:nvSpPr>
        <p:spPr>
          <a:xfrm>
            <a:off x="1" y="4077072"/>
            <a:ext cx="4328006" cy="2791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l-SI" sz="2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</a:pP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2. to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l-SI" sz="2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l-SI" sz="2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sz="2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</a:pPr>
            <a:r>
              <a:rPr lang="sl-SI" sz="21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l-SI" sz="21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xample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sl-SI" sz="21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eneral </a:t>
            </a:r>
            <a:r>
              <a:rPr lang="sl-SI" sz="21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-term </a:t>
            </a:r>
            <a:r>
              <a:rPr lang="sl-SI" sz="21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lack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1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1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adaptation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l-SI" sz="21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  <a:r>
              <a:rPr lang="sl-SI" sz="21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hazard</a:t>
            </a:r>
            <a:endParaRPr lang="sl-SI" sz="21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6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108"/>
            <a:ext cx="5398560" cy="372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773189"/>
            <a:ext cx="4644009" cy="310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773189"/>
            <a:ext cx="4644007" cy="308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69" y="23108"/>
            <a:ext cx="1265451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a 7"/>
          <p:cNvSpPr/>
          <p:nvPr/>
        </p:nvSpPr>
        <p:spPr>
          <a:xfrm>
            <a:off x="5940152" y="57496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" name="PoljeZBesedilom 3"/>
          <p:cNvSpPr txBox="1"/>
          <p:nvPr/>
        </p:nvSpPr>
        <p:spPr>
          <a:xfrm>
            <a:off x="3347863" y="44624"/>
            <a:ext cx="205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sl-SI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endPara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Raven puščični povezovalnik 9"/>
          <p:cNvCxnSpPr/>
          <p:nvPr/>
        </p:nvCxnSpPr>
        <p:spPr>
          <a:xfrm flipH="1" flipV="1">
            <a:off x="3792328" y="2604712"/>
            <a:ext cx="1895796" cy="8242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jeZBesedilom 10"/>
          <p:cNvSpPr txBox="1"/>
          <p:nvPr/>
        </p:nvSpPr>
        <p:spPr>
          <a:xfrm>
            <a:off x="5364088" y="3327375"/>
            <a:ext cx="10344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endParaRPr lang="sl-SI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4427984" y="400506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100-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l-SI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-36512" y="397544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10-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l-SI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Raven puščični povezovalnik 17"/>
          <p:cNvCxnSpPr/>
          <p:nvPr/>
        </p:nvCxnSpPr>
        <p:spPr>
          <a:xfrm flipH="1" flipV="1">
            <a:off x="1979713" y="1886216"/>
            <a:ext cx="432047" cy="32709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uščični povezovalnik 21"/>
          <p:cNvCxnSpPr/>
          <p:nvPr/>
        </p:nvCxnSpPr>
        <p:spPr>
          <a:xfrm flipH="1" flipV="1">
            <a:off x="3131842" y="2878066"/>
            <a:ext cx="72006" cy="31432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avokotnik 23"/>
          <p:cNvSpPr/>
          <p:nvPr/>
        </p:nvSpPr>
        <p:spPr>
          <a:xfrm>
            <a:off x="5832648" y="836712"/>
            <a:ext cx="3779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1568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floods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severe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cereal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endParaRPr lang="sl-SI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Ca. 1750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severe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hazard,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sl-SI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autumn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l-SI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7074532" y="3429000"/>
            <a:ext cx="232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Zwitter,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forthcoming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PoljeZBesedilom 30"/>
          <p:cNvSpPr txBox="1"/>
          <p:nvPr/>
        </p:nvSpPr>
        <p:spPr>
          <a:xfrm>
            <a:off x="107504" y="6516052"/>
            <a:ext cx="232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 okolja;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Mapire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oljeZBesedilom 27"/>
          <p:cNvSpPr txBox="1"/>
          <p:nvPr/>
        </p:nvSpPr>
        <p:spPr>
          <a:xfrm>
            <a:off x="4427984" y="64440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m</a:t>
            </a:r>
            <a:endParaRPr lang="sl-S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Slika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474793" cy="550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-66567" y="6488668"/>
            <a:ext cx="9463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dirty="0" err="1"/>
              <a:t>Kärnten</a:t>
            </a:r>
            <a:r>
              <a:rPr lang="sl-SI" sz="1400" dirty="0"/>
              <a:t> Atlas: </a:t>
            </a:r>
            <a:r>
              <a:rPr lang="sl-SI" sz="1400" dirty="0">
                <a:hlinkClick r:id="rId3"/>
              </a:rPr>
              <a:t>https://gis.ktn.gv.at/atlas/(S(btrio41r10hdvpwdzfyetjwv))/</a:t>
            </a:r>
            <a:r>
              <a:rPr lang="sl-SI" sz="1400" dirty="0" smtClean="0">
                <a:hlinkClick r:id="rId3"/>
              </a:rPr>
              <a:t>init.aspx?karte=atlas_basiskarten&amp;ks=kaernten_atlas</a:t>
            </a:r>
            <a:r>
              <a:rPr lang="sl-SI" sz="1400" dirty="0" smtClean="0"/>
              <a:t> </a:t>
            </a:r>
            <a:endParaRPr lang="sl-SI" sz="1400" dirty="0"/>
          </a:p>
        </p:txBody>
      </p:sp>
      <p:sp>
        <p:nvSpPr>
          <p:cNvPr id="4" name="Pravokotnik 3"/>
          <p:cNvSpPr/>
          <p:nvPr/>
        </p:nvSpPr>
        <p:spPr>
          <a:xfrm>
            <a:off x="5607009" y="0"/>
            <a:ext cx="3573503" cy="2362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13" y="0"/>
            <a:ext cx="3429487" cy="226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5112568" cy="1143000"/>
          </a:xfrm>
        </p:spPr>
        <p:txBody>
          <a:bodyPr>
            <a:noAutofit/>
          </a:bodyPr>
          <a:lstStyle/>
          <a:p>
            <a:r>
              <a:rPr lang="sl-SI" sz="3200" b="1" kern="0" dirty="0" smtClean="0">
                <a:solidFill>
                  <a:srgbClr val="008000"/>
                </a:solidFill>
              </a:rPr>
              <a:t>DOBRAWA/DOBRAVA </a:t>
            </a:r>
            <a:r>
              <a:rPr lang="sl-SI" sz="3200" b="1" kern="0" dirty="0" err="1" smtClean="0">
                <a:solidFill>
                  <a:srgbClr val="008000"/>
                </a:solidFill>
              </a:rPr>
              <a:t>forest</a:t>
            </a:r>
            <a:r>
              <a:rPr lang="sl-SI" sz="3200" b="1" kern="0" dirty="0" smtClean="0">
                <a:solidFill>
                  <a:srgbClr val="008000"/>
                </a:solidFill>
              </a:rPr>
              <a:t> in central </a:t>
            </a:r>
            <a:r>
              <a:rPr lang="sl-SI" sz="3200" b="1" kern="0" dirty="0" err="1" smtClean="0">
                <a:solidFill>
                  <a:srgbClr val="008000"/>
                </a:solidFill>
              </a:rPr>
              <a:t>Jauntal</a:t>
            </a:r>
            <a:r>
              <a:rPr lang="sl-SI" sz="3200" b="1" kern="0" dirty="0" smtClean="0">
                <a:solidFill>
                  <a:srgbClr val="008000"/>
                </a:solidFill>
              </a:rPr>
              <a:t>/Podjuna</a:t>
            </a:r>
            <a:r>
              <a:rPr lang="sl-SI" sz="3200" kern="0" dirty="0">
                <a:solidFill>
                  <a:srgbClr val="008000"/>
                </a:solidFill>
              </a:rPr>
              <a:t/>
            </a:r>
            <a:br>
              <a:rPr lang="sl-SI" sz="3200" kern="0" dirty="0">
                <a:solidFill>
                  <a:srgbClr val="008000"/>
                </a:solidFill>
              </a:rPr>
            </a:br>
            <a:r>
              <a:rPr lang="sl-SI" sz="3200" dirty="0"/>
              <a:t/>
            </a:r>
            <a:br>
              <a:rPr lang="sl-SI" sz="3200" dirty="0"/>
            </a:br>
            <a:endParaRPr lang="sl-SI" sz="3200" dirty="0"/>
          </a:p>
        </p:txBody>
      </p:sp>
      <p:sp>
        <p:nvSpPr>
          <p:cNvPr id="7" name="Elipsa 6"/>
          <p:cNvSpPr/>
          <p:nvPr/>
        </p:nvSpPr>
        <p:spPr>
          <a:xfrm>
            <a:off x="7088088" y="47248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1043608" y="2420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KÜHNSDORF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1115616" y="39957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EBERNDORF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2411760" y="39330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GABLERN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2051720" y="471585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KÖCKING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1979712" y="52199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HART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4139952" y="50851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ST. STEFAN</a:t>
            </a:r>
            <a:endParaRPr lang="sl-SI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6516216" y="22048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RINKENBERG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4067944" y="24115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EDLING</a:t>
            </a:r>
            <a:endParaRPr lang="sl-SI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2843808" y="22768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PRIBELSDORF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7164288" y="2780928"/>
            <a:ext cx="2016224" cy="2808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196973"/>
            <a:ext cx="504056" cy="44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808990"/>
            <a:ext cx="504055" cy="45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01885"/>
            <a:ext cx="504056" cy="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48386"/>
            <a:ext cx="504056" cy="43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ljeZBesedilom 18"/>
          <p:cNvSpPr txBox="1"/>
          <p:nvPr/>
        </p:nvSpPr>
        <p:spPr>
          <a:xfrm>
            <a:off x="7164288" y="2735922"/>
            <a:ext cx="1426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500" b="1" dirty="0" smtClean="0"/>
              <a:t>LEGEND:</a:t>
            </a:r>
            <a:endParaRPr lang="sl-SI" sz="2500" b="1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7682384" y="3183359"/>
            <a:ext cx="142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forest</a:t>
            </a:r>
            <a:endParaRPr lang="sl-SI" sz="2400" b="1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7668344" y="3759423"/>
            <a:ext cx="142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field</a:t>
            </a:r>
            <a:endParaRPr lang="sl-SI" sz="2400" b="1" dirty="0"/>
          </a:p>
        </p:txBody>
      </p:sp>
      <p:sp>
        <p:nvSpPr>
          <p:cNvPr id="28" name="PoljeZBesedilom 27"/>
          <p:cNvSpPr txBox="1"/>
          <p:nvPr/>
        </p:nvSpPr>
        <p:spPr>
          <a:xfrm>
            <a:off x="7668344" y="4335487"/>
            <a:ext cx="164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meadow</a:t>
            </a:r>
            <a:endParaRPr lang="sl-SI" sz="2400" b="1" dirty="0"/>
          </a:p>
        </p:txBody>
      </p:sp>
      <p:sp>
        <p:nvSpPr>
          <p:cNvPr id="29" name="PoljeZBesedilom 28"/>
          <p:cNvSpPr txBox="1"/>
          <p:nvPr/>
        </p:nvSpPr>
        <p:spPr>
          <a:xfrm>
            <a:off x="7668344" y="4983559"/>
            <a:ext cx="164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water</a:t>
            </a:r>
            <a:endParaRPr lang="sl-SI" sz="2400" b="1" dirty="0"/>
          </a:p>
        </p:txBody>
      </p:sp>
      <p:sp>
        <p:nvSpPr>
          <p:cNvPr id="25" name="PoljeZBesedilom 24"/>
          <p:cNvSpPr txBox="1"/>
          <p:nvPr/>
        </p:nvSpPr>
        <p:spPr>
          <a:xfrm>
            <a:off x="35496" y="908720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err="1" smtClean="0"/>
              <a:t>Land-use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about</a:t>
            </a:r>
            <a:r>
              <a:rPr lang="sl-SI" sz="2400" b="1" dirty="0" smtClean="0"/>
              <a:t> 1820:</a:t>
            </a:r>
            <a:endParaRPr lang="sl-SI" sz="2400" b="1" dirty="0"/>
          </a:p>
        </p:txBody>
      </p:sp>
      <p:sp>
        <p:nvSpPr>
          <p:cNvPr id="30" name="PoljeZBesedilom 29"/>
          <p:cNvSpPr txBox="1"/>
          <p:nvPr/>
        </p:nvSpPr>
        <p:spPr>
          <a:xfrm>
            <a:off x="6444208" y="2606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AT</a:t>
            </a:r>
            <a:endParaRPr lang="sl-SI" dirty="0"/>
          </a:p>
        </p:txBody>
      </p:sp>
      <p:sp>
        <p:nvSpPr>
          <p:cNvPr id="31" name="PoljeZBesedilom 30"/>
          <p:cNvSpPr txBox="1"/>
          <p:nvPr/>
        </p:nvSpPr>
        <p:spPr>
          <a:xfrm>
            <a:off x="5652120" y="133147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</a:t>
            </a:r>
            <a:r>
              <a:rPr lang="sl-SI" dirty="0" smtClean="0"/>
              <a:t>T</a:t>
            </a:r>
            <a:endParaRPr lang="sl-SI" dirty="0"/>
          </a:p>
        </p:txBody>
      </p:sp>
      <p:sp>
        <p:nvSpPr>
          <p:cNvPr id="32" name="PoljeZBesedilom 31"/>
          <p:cNvSpPr txBox="1"/>
          <p:nvPr/>
        </p:nvSpPr>
        <p:spPr>
          <a:xfrm>
            <a:off x="8244408" y="11247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HR</a:t>
            </a:r>
            <a:endParaRPr lang="sl-SI" dirty="0"/>
          </a:p>
        </p:txBody>
      </p:sp>
      <p:sp>
        <p:nvSpPr>
          <p:cNvPr id="33" name="PoljeZBesedilom 32"/>
          <p:cNvSpPr txBox="1"/>
          <p:nvPr/>
        </p:nvSpPr>
        <p:spPr>
          <a:xfrm>
            <a:off x="8748464" y="-273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HU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163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Slika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69035"/>
            <a:ext cx="6228184" cy="44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Slika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3" y="-27384"/>
            <a:ext cx="41624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Raven povezovalnik 16"/>
          <p:cNvCxnSpPr/>
          <p:nvPr/>
        </p:nvCxnSpPr>
        <p:spPr>
          <a:xfrm>
            <a:off x="1115616" y="1628800"/>
            <a:ext cx="1800200" cy="52565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ovezovalnik 21"/>
          <p:cNvCxnSpPr/>
          <p:nvPr/>
        </p:nvCxnSpPr>
        <p:spPr>
          <a:xfrm>
            <a:off x="1331640" y="1196752"/>
            <a:ext cx="7812360" cy="12722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avokotnik 23"/>
          <p:cNvSpPr/>
          <p:nvPr/>
        </p:nvSpPr>
        <p:spPr>
          <a:xfrm>
            <a:off x="4067944" y="30683"/>
            <a:ext cx="50760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Anton Melik (1954): </a:t>
            </a:r>
          </a:p>
          <a:p>
            <a:pPr algn="just"/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»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spatiousness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area </a:t>
            </a:r>
            <a:r>
              <a:rPr lang="sl-SI" sz="2200" b="1" u="sng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still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occupied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by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Dobrava,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tightly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closed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forest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covering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well-nigh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a half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entire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Podjuna/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Jaunal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plain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, is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surprising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« </a:t>
            </a:r>
          </a:p>
          <a:p>
            <a:pPr algn="just"/>
            <a:r>
              <a:rPr lang="sl-SI" sz="22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sl-SI" sz="2200" i="1" dirty="0" smtClean="0">
                <a:latin typeface="Times" panose="02020603050405020304" pitchFamily="18" charset="0"/>
                <a:cs typeface="Times" panose="02020603050405020304" pitchFamily="18" charset="0"/>
              </a:rPr>
              <a:t>Slovenski alpski svet</a:t>
            </a:r>
            <a:r>
              <a:rPr lang="sl-SI" sz="2200" dirty="0" smtClean="0">
                <a:latin typeface="Times" panose="02020603050405020304" pitchFamily="18" charset="0"/>
                <a:cs typeface="Times" panose="02020603050405020304" pitchFamily="18" charset="0"/>
              </a:rPr>
              <a:t>, 506).</a:t>
            </a:r>
            <a:endParaRPr lang="sl-SI" sz="2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8172400" y="2527683"/>
            <a:ext cx="792088" cy="10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8244408" y="2411596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/>
              <a:t>250 m</a:t>
            </a:r>
            <a:endParaRPr lang="sl-SI" sz="1600" b="1" dirty="0"/>
          </a:p>
        </p:txBody>
      </p:sp>
      <p:sp>
        <p:nvSpPr>
          <p:cNvPr id="9" name="Pravokotnik 8"/>
          <p:cNvSpPr/>
          <p:nvPr/>
        </p:nvSpPr>
        <p:spPr>
          <a:xfrm>
            <a:off x="-66567" y="5931277"/>
            <a:ext cx="2982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err="1"/>
              <a:t>Kärnten</a:t>
            </a:r>
            <a:r>
              <a:rPr lang="sl-SI" sz="1400" dirty="0"/>
              <a:t> Atlas: </a:t>
            </a:r>
            <a:r>
              <a:rPr lang="sl-SI" sz="1400" dirty="0">
                <a:hlinkClick r:id="rId4"/>
              </a:rPr>
              <a:t>https://gis.ktn.gv.at/atlas/(S(btrio41r10hdvpwdzfyetjwv))/</a:t>
            </a:r>
            <a:r>
              <a:rPr lang="sl-SI" sz="1400" dirty="0" smtClean="0">
                <a:hlinkClick r:id="rId4"/>
              </a:rPr>
              <a:t>init.aspx?karte=atlas_basiskarten&amp;ks=kaernten_atlas</a:t>
            </a:r>
            <a:r>
              <a:rPr lang="sl-SI" sz="1400" dirty="0" smtClean="0"/>
              <a:t>.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17710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16632"/>
            <a:ext cx="4376738" cy="371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0611"/>
            <a:ext cx="4732337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148064" y="35332"/>
            <a:ext cx="36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StiAStP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Eberndorf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4, 197.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115616" y="26064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Description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tenants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‘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holdings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1664-1665:</a:t>
            </a:r>
            <a:endPara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3645024"/>
            <a:ext cx="9109075" cy="3405932"/>
          </a:xfrm>
          <a:prstGeom prst="rect">
            <a:avLst/>
          </a:prstGeom>
        </p:spPr>
      </p:pic>
      <p:cxnSp>
        <p:nvCxnSpPr>
          <p:cNvPr id="7" name="Raven povezovalnik 6"/>
          <p:cNvCxnSpPr/>
          <p:nvPr/>
        </p:nvCxnSpPr>
        <p:spPr>
          <a:xfrm>
            <a:off x="2123728" y="6525344"/>
            <a:ext cx="1296144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4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16632"/>
            <a:ext cx="4376738" cy="371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0611"/>
            <a:ext cx="4732337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4772720" y="35332"/>
            <a:ext cx="438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StiAStP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Eberndorf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4, 192, 197.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115616" y="26064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Description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tenants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‘ </a:t>
            </a:r>
            <a:r>
              <a:rPr lang="sl-SI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holdings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1664-1665:</a:t>
            </a:r>
            <a:endPara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3645024"/>
            <a:ext cx="9109075" cy="34059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1556792"/>
            <a:ext cx="9159876" cy="1556733"/>
          </a:xfrm>
          <a:prstGeom prst="rect">
            <a:avLst/>
          </a:prstGeom>
        </p:spPr>
      </p:pic>
      <p:cxnSp>
        <p:nvCxnSpPr>
          <p:cNvPr id="8" name="Raven povezovalnik 7"/>
          <p:cNvCxnSpPr/>
          <p:nvPr/>
        </p:nvCxnSpPr>
        <p:spPr>
          <a:xfrm>
            <a:off x="2123728" y="6525344"/>
            <a:ext cx="1296144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ovezovalnik 8"/>
          <p:cNvCxnSpPr/>
          <p:nvPr/>
        </p:nvCxnSpPr>
        <p:spPr>
          <a:xfrm flipV="1">
            <a:off x="2276128" y="2060848"/>
            <a:ext cx="1719808" cy="72008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0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Slika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69035"/>
            <a:ext cx="6228184" cy="441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Slika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3" y="-27384"/>
            <a:ext cx="41624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Raven povezovalnik 16"/>
          <p:cNvCxnSpPr/>
          <p:nvPr/>
        </p:nvCxnSpPr>
        <p:spPr>
          <a:xfrm>
            <a:off x="1115616" y="1628800"/>
            <a:ext cx="1800200" cy="52565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ovezovalnik 21"/>
          <p:cNvCxnSpPr/>
          <p:nvPr/>
        </p:nvCxnSpPr>
        <p:spPr>
          <a:xfrm>
            <a:off x="1331640" y="1196752"/>
            <a:ext cx="7812360" cy="12722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avokotnik 23"/>
          <p:cNvSpPr/>
          <p:nvPr/>
        </p:nvSpPr>
        <p:spPr>
          <a:xfrm>
            <a:off x="4067944" y="-99392"/>
            <a:ext cx="5076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Anton Melik (1954): </a:t>
            </a:r>
          </a:p>
          <a:p>
            <a:pPr algn="just"/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»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spatiousness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area </a:t>
            </a:r>
            <a:r>
              <a:rPr lang="sl-SI" sz="2400" b="1" u="sng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still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occupied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by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Dobrava,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tightly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closed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forest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covering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well-nigh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a half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entire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Podjuna/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Jaunal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plain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, is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surprising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« </a:t>
            </a:r>
          </a:p>
          <a:p>
            <a:pPr algn="just"/>
            <a:r>
              <a:rPr lang="sl-SI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sl-SI" sz="2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Slovenski alpski svet</a:t>
            </a:r>
            <a:r>
              <a:rPr lang="sl-SI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, 506).</a:t>
            </a:r>
            <a:endParaRPr lang="sl-SI" sz="2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4" name="Raven puščični povezovalnik 3"/>
          <p:cNvCxnSpPr/>
          <p:nvPr/>
        </p:nvCxnSpPr>
        <p:spPr>
          <a:xfrm flipH="1">
            <a:off x="2565854" y="2780928"/>
            <a:ext cx="2582210" cy="763597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avokotnik 4"/>
          <p:cNvSpPr/>
          <p:nvPr/>
        </p:nvSpPr>
        <p:spPr>
          <a:xfrm>
            <a:off x="-36512" y="3501008"/>
            <a:ext cx="2684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1664/65: Pod </a:t>
            </a:r>
            <a:r>
              <a:rPr lang="sl-SI" b="1" dirty="0" err="1" smtClean="0"/>
              <a:t>Rietschini</a:t>
            </a:r>
            <a:r>
              <a:rPr lang="sl-SI" b="1" dirty="0" smtClean="0"/>
              <a:t> …</a:t>
            </a:r>
            <a:endParaRPr lang="sl-SI" b="1" dirty="0"/>
          </a:p>
        </p:txBody>
      </p:sp>
      <p:sp>
        <p:nvSpPr>
          <p:cNvPr id="14" name="Pravokotnik 13"/>
          <p:cNvSpPr/>
          <p:nvPr/>
        </p:nvSpPr>
        <p:spPr>
          <a:xfrm>
            <a:off x="4139952" y="2600908"/>
            <a:ext cx="1152128" cy="18002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ravokotnik 15"/>
          <p:cNvSpPr/>
          <p:nvPr/>
        </p:nvSpPr>
        <p:spPr>
          <a:xfrm>
            <a:off x="3563888" y="5049180"/>
            <a:ext cx="1080120" cy="18002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Pravokotnik 17"/>
          <p:cNvSpPr/>
          <p:nvPr/>
        </p:nvSpPr>
        <p:spPr>
          <a:xfrm>
            <a:off x="35496" y="3562527"/>
            <a:ext cx="2530358" cy="289811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9" name="Raven puščični povezovalnik 18"/>
          <p:cNvCxnSpPr>
            <a:stCxn id="16" idx="1"/>
          </p:cNvCxnSpPr>
          <p:nvPr/>
        </p:nvCxnSpPr>
        <p:spPr>
          <a:xfrm flipH="1" flipV="1">
            <a:off x="2412686" y="3870340"/>
            <a:ext cx="1151202" cy="126885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avokotnik 19"/>
          <p:cNvSpPr/>
          <p:nvPr/>
        </p:nvSpPr>
        <p:spPr>
          <a:xfrm>
            <a:off x="6732240" y="4005064"/>
            <a:ext cx="43204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/>
          <p:cNvSpPr/>
          <p:nvPr/>
        </p:nvSpPr>
        <p:spPr>
          <a:xfrm>
            <a:off x="-36512" y="4355812"/>
            <a:ext cx="22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1664/65: Na </a:t>
            </a:r>
            <a:r>
              <a:rPr lang="sl-SI" b="1" dirty="0" err="1"/>
              <a:t>Ladinach</a:t>
            </a:r>
            <a:endParaRPr lang="sl-SI" b="1" dirty="0"/>
          </a:p>
        </p:txBody>
      </p:sp>
      <p:sp>
        <p:nvSpPr>
          <p:cNvPr id="23" name="Pravokotnik 22"/>
          <p:cNvSpPr/>
          <p:nvPr/>
        </p:nvSpPr>
        <p:spPr>
          <a:xfrm>
            <a:off x="35495" y="4437111"/>
            <a:ext cx="2198165" cy="240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Pravokotnik 25"/>
          <p:cNvSpPr/>
          <p:nvPr/>
        </p:nvSpPr>
        <p:spPr>
          <a:xfrm>
            <a:off x="7596336" y="6273316"/>
            <a:ext cx="936104" cy="18002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7" name="Raven puščični povezovalnik 26"/>
          <p:cNvCxnSpPr>
            <a:stCxn id="26" idx="1"/>
            <a:endCxn id="18" idx="3"/>
          </p:cNvCxnSpPr>
          <p:nvPr/>
        </p:nvCxnSpPr>
        <p:spPr>
          <a:xfrm flipH="1" flipV="1">
            <a:off x="2565854" y="3707433"/>
            <a:ext cx="5030482" cy="2655893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4"/>
          <p:cNvCxnSpPr>
            <a:endCxn id="10" idx="3"/>
          </p:cNvCxnSpPr>
          <p:nvPr/>
        </p:nvCxnSpPr>
        <p:spPr>
          <a:xfrm flipH="1">
            <a:off x="2233661" y="4144434"/>
            <a:ext cx="4498579" cy="3960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avokotnik 28"/>
          <p:cNvSpPr/>
          <p:nvPr/>
        </p:nvSpPr>
        <p:spPr>
          <a:xfrm>
            <a:off x="6156176" y="5409220"/>
            <a:ext cx="720080" cy="18002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Pravokotnik 20"/>
          <p:cNvSpPr/>
          <p:nvPr/>
        </p:nvSpPr>
        <p:spPr>
          <a:xfrm>
            <a:off x="-36512" y="5219908"/>
            <a:ext cx="189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1664/65: Na </a:t>
            </a:r>
            <a:r>
              <a:rPr lang="sl-SI" b="1" dirty="0" err="1"/>
              <a:t>Coku</a:t>
            </a:r>
            <a:endParaRPr lang="sl-SI" b="1" dirty="0"/>
          </a:p>
        </p:txBody>
      </p:sp>
      <p:sp>
        <p:nvSpPr>
          <p:cNvPr id="31" name="Pravokotnik 30"/>
          <p:cNvSpPr/>
          <p:nvPr/>
        </p:nvSpPr>
        <p:spPr>
          <a:xfrm>
            <a:off x="35496" y="5301208"/>
            <a:ext cx="1728192" cy="21602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32" name="Raven puščični povezovalnik 31"/>
          <p:cNvCxnSpPr>
            <a:stCxn id="29" idx="1"/>
            <a:endCxn id="31" idx="3"/>
          </p:cNvCxnSpPr>
          <p:nvPr/>
        </p:nvCxnSpPr>
        <p:spPr>
          <a:xfrm flipH="1" flipV="1">
            <a:off x="1763688" y="5409220"/>
            <a:ext cx="4392488" cy="9001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avokotnik 6"/>
          <p:cNvSpPr/>
          <p:nvPr/>
        </p:nvSpPr>
        <p:spPr>
          <a:xfrm>
            <a:off x="8172400" y="2527683"/>
            <a:ext cx="792088" cy="10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8244408" y="2411596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/>
              <a:t>250 m</a:t>
            </a:r>
            <a:endParaRPr lang="sl-SI" sz="1600" b="1" dirty="0"/>
          </a:p>
        </p:txBody>
      </p:sp>
      <p:sp>
        <p:nvSpPr>
          <p:cNvPr id="28" name="Pravokotnik 27"/>
          <p:cNvSpPr/>
          <p:nvPr/>
        </p:nvSpPr>
        <p:spPr>
          <a:xfrm>
            <a:off x="-66567" y="5931277"/>
            <a:ext cx="2982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err="1"/>
              <a:t>Kärnten</a:t>
            </a:r>
            <a:r>
              <a:rPr lang="sl-SI" sz="1400" dirty="0"/>
              <a:t> Atlas: </a:t>
            </a:r>
            <a:r>
              <a:rPr lang="sl-SI" sz="1400" dirty="0">
                <a:hlinkClick r:id="rId4"/>
              </a:rPr>
              <a:t>https://gis.ktn.gv.at/atlas/(S(btrio41r10hdvpwdzfyetjwv))/</a:t>
            </a:r>
            <a:r>
              <a:rPr lang="sl-SI" sz="1400" dirty="0" smtClean="0">
                <a:hlinkClick r:id="rId4"/>
              </a:rPr>
              <a:t>init.aspx?karte=atlas_basiskarten&amp;ks=kaernten_atlas</a:t>
            </a:r>
            <a:r>
              <a:rPr lang="sl-SI" sz="1400" dirty="0" smtClean="0"/>
              <a:t>.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28952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30" y="857969"/>
            <a:ext cx="535305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0" y="6546830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 err="1"/>
              <a:t>Kärnten</a:t>
            </a:r>
            <a:r>
              <a:rPr lang="sl-SI" sz="1600" dirty="0"/>
              <a:t> Atlas </a:t>
            </a:r>
            <a:r>
              <a:rPr lang="sl-SI" sz="1600" dirty="0" smtClean="0">
                <a:hlinkClick r:id="rId3"/>
              </a:rPr>
              <a:t>http</a:t>
            </a:r>
            <a:r>
              <a:rPr lang="sl-SI" sz="1600" dirty="0" smtClean="0">
                <a:hlinkClick r:id="rId3"/>
              </a:rPr>
              <a:t>://gis.ktn.gv.at/atlas/(S(wiozymjl3zbsn2t5xvyqbhbo))/</a:t>
            </a:r>
            <a:r>
              <a:rPr lang="sl-SI" sz="1600" dirty="0" smtClean="0">
                <a:hlinkClick r:id="rId3"/>
              </a:rPr>
              <a:t>init.aspx?karte=atlas_basiskarten</a:t>
            </a:r>
            <a:r>
              <a:rPr lang="sl-SI" sz="1600" dirty="0" smtClean="0"/>
              <a:t> </a:t>
            </a:r>
            <a:endParaRPr lang="sl-SI" sz="1600" dirty="0"/>
          </a:p>
        </p:txBody>
      </p:sp>
      <p:cxnSp>
        <p:nvCxnSpPr>
          <p:cNvPr id="3" name="Raven puščični povezovalnik 2"/>
          <p:cNvCxnSpPr/>
          <p:nvPr/>
        </p:nvCxnSpPr>
        <p:spPr>
          <a:xfrm flipV="1">
            <a:off x="1187624" y="4653136"/>
            <a:ext cx="1849737" cy="479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>
            <a:off x="1187624" y="5132511"/>
            <a:ext cx="1921745" cy="5467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/>
          <p:cNvSpPr txBox="1"/>
          <p:nvPr/>
        </p:nvSpPr>
        <p:spPr>
          <a:xfrm>
            <a:off x="899592" y="4747791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solidFill>
                  <a:srgbClr val="FF0000"/>
                </a:solidFill>
              </a:rPr>
              <a:t>!</a:t>
            </a:r>
            <a:endParaRPr lang="sl-SI" sz="4400" dirty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196973"/>
            <a:ext cx="504056" cy="44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808990"/>
            <a:ext cx="504055" cy="45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01885"/>
            <a:ext cx="504056" cy="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48386"/>
            <a:ext cx="504056" cy="43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jeZBesedilom 15"/>
          <p:cNvSpPr txBox="1"/>
          <p:nvPr/>
        </p:nvSpPr>
        <p:spPr>
          <a:xfrm>
            <a:off x="7164288" y="2735922"/>
            <a:ext cx="1426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500" b="1" dirty="0" smtClean="0"/>
              <a:t>LEGEND:</a:t>
            </a:r>
            <a:endParaRPr lang="sl-SI" sz="2500" b="1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7682384" y="3183359"/>
            <a:ext cx="142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forest</a:t>
            </a:r>
            <a:endParaRPr lang="sl-SI" sz="2400" b="1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7668344" y="3759423"/>
            <a:ext cx="142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field</a:t>
            </a:r>
            <a:endParaRPr lang="sl-SI" sz="2400" b="1" dirty="0"/>
          </a:p>
        </p:txBody>
      </p:sp>
      <p:sp>
        <p:nvSpPr>
          <p:cNvPr id="20" name="PoljeZBesedilom 19"/>
          <p:cNvSpPr txBox="1"/>
          <p:nvPr/>
        </p:nvSpPr>
        <p:spPr>
          <a:xfrm>
            <a:off x="7668344" y="4335487"/>
            <a:ext cx="164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meadow</a:t>
            </a:r>
            <a:endParaRPr lang="sl-SI" sz="2400" b="1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7668344" y="4983559"/>
            <a:ext cx="164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water</a:t>
            </a:r>
            <a:endParaRPr lang="sl-SI" sz="2400" b="1" dirty="0"/>
          </a:p>
        </p:txBody>
      </p:sp>
      <p:sp>
        <p:nvSpPr>
          <p:cNvPr id="24" name="Pravokotnik 23"/>
          <p:cNvSpPr/>
          <p:nvPr/>
        </p:nvSpPr>
        <p:spPr>
          <a:xfrm>
            <a:off x="35496" y="-99392"/>
            <a:ext cx="6214989" cy="99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1. 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13" y="12844"/>
            <a:ext cx="3429487" cy="226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oljeZBesedilom 25"/>
          <p:cNvSpPr txBox="1"/>
          <p:nvPr/>
        </p:nvSpPr>
        <p:spPr>
          <a:xfrm>
            <a:off x="6300192" y="2606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AT</a:t>
            </a:r>
            <a:endParaRPr lang="sl-SI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5652120" y="13407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</a:t>
            </a:r>
            <a:r>
              <a:rPr lang="sl-SI" dirty="0" smtClean="0"/>
              <a:t>T</a:t>
            </a:r>
            <a:endParaRPr lang="sl-SI" dirty="0"/>
          </a:p>
        </p:txBody>
      </p:sp>
      <p:sp>
        <p:nvSpPr>
          <p:cNvPr id="28" name="PoljeZBesedilom 27"/>
          <p:cNvSpPr txBox="1"/>
          <p:nvPr/>
        </p:nvSpPr>
        <p:spPr>
          <a:xfrm>
            <a:off x="8244408" y="11247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HR</a:t>
            </a:r>
            <a:endParaRPr lang="sl-SI" dirty="0"/>
          </a:p>
        </p:txBody>
      </p:sp>
      <p:sp>
        <p:nvSpPr>
          <p:cNvPr id="29" name="PoljeZBesedilom 28"/>
          <p:cNvSpPr txBox="1"/>
          <p:nvPr/>
        </p:nvSpPr>
        <p:spPr>
          <a:xfrm>
            <a:off x="8748464" y="-273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HU</a:t>
            </a:r>
            <a:endParaRPr lang="sl-SI" dirty="0"/>
          </a:p>
        </p:txBody>
      </p:sp>
      <p:sp>
        <p:nvSpPr>
          <p:cNvPr id="30" name="Elipsa 29"/>
          <p:cNvSpPr/>
          <p:nvPr/>
        </p:nvSpPr>
        <p:spPr>
          <a:xfrm>
            <a:off x="6948264" y="40466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107504" y="447950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Ca. 1820:</a:t>
            </a:r>
            <a:endParaRPr lang="sl-SI" sz="2400" b="1" dirty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0" y="-51884"/>
            <a:ext cx="9144000" cy="7042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28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GB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l-SI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‚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historical-critical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legacies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landscapes</a:t>
            </a: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a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certain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preserved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landscapes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past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extreme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GB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sz="2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7745413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aven povezovalnik 8"/>
          <p:cNvCxnSpPr/>
          <p:nvPr/>
        </p:nvCxnSpPr>
        <p:spPr>
          <a:xfrm>
            <a:off x="4752020" y="2204864"/>
            <a:ext cx="29247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ovezovalnik 10"/>
          <p:cNvCxnSpPr/>
          <p:nvPr/>
        </p:nvCxnSpPr>
        <p:spPr>
          <a:xfrm>
            <a:off x="683568" y="2636912"/>
            <a:ext cx="7128792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ovezovalnik 12"/>
          <p:cNvCxnSpPr/>
          <p:nvPr/>
        </p:nvCxnSpPr>
        <p:spPr>
          <a:xfrm>
            <a:off x="755576" y="3140968"/>
            <a:ext cx="7056784" cy="36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/>
          <p:cNvCxnSpPr/>
          <p:nvPr/>
        </p:nvCxnSpPr>
        <p:spPr>
          <a:xfrm flipV="1">
            <a:off x="683568" y="3611662"/>
            <a:ext cx="7056784" cy="333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/>
          <p:cNvCxnSpPr/>
          <p:nvPr/>
        </p:nvCxnSpPr>
        <p:spPr>
          <a:xfrm>
            <a:off x="683568" y="4149080"/>
            <a:ext cx="29247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jeZBesedilom 11"/>
          <p:cNvSpPr txBox="1"/>
          <p:nvPr/>
        </p:nvSpPr>
        <p:spPr>
          <a:xfrm>
            <a:off x="378023" y="6430473"/>
            <a:ext cx="399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StiAStP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Eberndorf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Buch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181, 29.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13" y="4581128"/>
            <a:ext cx="3429487" cy="226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lipsa 15"/>
          <p:cNvSpPr/>
          <p:nvPr/>
        </p:nvSpPr>
        <p:spPr>
          <a:xfrm>
            <a:off x="6948264" y="500898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6300192" y="479715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AT</a:t>
            </a:r>
            <a:endParaRPr lang="sl-SI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5652120" y="59399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</a:t>
            </a:r>
            <a:r>
              <a:rPr lang="sl-SI" dirty="0" smtClean="0"/>
              <a:t>T</a:t>
            </a:r>
            <a:endParaRPr lang="sl-SI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8172400" y="61560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HR</a:t>
            </a:r>
            <a:endParaRPr lang="sl-SI" dirty="0"/>
          </a:p>
        </p:txBody>
      </p:sp>
      <p:sp>
        <p:nvSpPr>
          <p:cNvPr id="20" name="PoljeZBesedilom 19"/>
          <p:cNvSpPr txBox="1"/>
          <p:nvPr/>
        </p:nvSpPr>
        <p:spPr>
          <a:xfrm>
            <a:off x="8748464" y="45718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HU</a:t>
            </a: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395536" y="-99392"/>
            <a:ext cx="6214989" cy="99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1. 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23528" y="836712"/>
            <a:ext cx="8424936" cy="93610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/>
          <p:cNvSpPr/>
          <p:nvPr/>
        </p:nvSpPr>
        <p:spPr>
          <a:xfrm>
            <a:off x="432048" y="1052736"/>
            <a:ext cx="910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Long-term </a:t>
            </a:r>
            <a:r>
              <a:rPr lang="sl-SI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changes</a:t>
            </a:r>
            <a:r>
              <a:rPr lang="sl-SI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l-SI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morphology</a:t>
            </a:r>
            <a:r>
              <a:rPr lang="sl-SI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river</a:t>
            </a:r>
            <a:r>
              <a:rPr lang="sl-SI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beds</a:t>
            </a:r>
            <a:r>
              <a:rPr lang="sl-SI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17</a:t>
            </a:r>
            <a:r>
              <a:rPr lang="sl-SI" b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sl-SI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19-century:</a:t>
            </a:r>
            <a:endParaRPr lang="sl-SI" b="1" dirty="0" smtClean="0">
              <a:solidFill>
                <a:srgbClr val="00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b="1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Island</a:t>
            </a:r>
            <a:r>
              <a:rPr lang="sl-SI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b="1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Drava/</a:t>
            </a:r>
            <a:r>
              <a:rPr lang="sl-SI" b="1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Drau</a:t>
            </a:r>
            <a:r>
              <a:rPr lang="sl-SI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r>
              <a:rPr lang="sl-SI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below</a:t>
            </a:r>
            <a:r>
              <a:rPr lang="sl-SI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Piskertschach</a:t>
            </a:r>
            <a:r>
              <a:rPr lang="sl-SI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l-SI" b="1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Piskče</a:t>
            </a:r>
            <a:r>
              <a:rPr lang="sl-SI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b="1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Carinthia</a:t>
            </a:r>
            <a:r>
              <a:rPr lang="sl-SI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1662: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63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30" y="857969"/>
            <a:ext cx="535305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1115616" y="67271"/>
            <a:ext cx="6565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DRAU/DRAVA RIVER BELOW PISKERTSCHACH/PISKRČE, </a:t>
            </a:r>
            <a:r>
              <a:rPr lang="sl-SI" sz="22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19</a:t>
            </a:r>
            <a:r>
              <a:rPr lang="sl-SI" sz="2200" b="1" baseline="30000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sl-SI" sz="22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sl-SI" sz="2200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0" y="6546830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 err="1"/>
              <a:t>Kärnten</a:t>
            </a:r>
            <a:r>
              <a:rPr lang="sl-SI" sz="1600" dirty="0"/>
              <a:t> Atlas </a:t>
            </a:r>
            <a:r>
              <a:rPr lang="sl-SI" sz="1600" dirty="0" smtClean="0">
                <a:hlinkClick r:id="rId3"/>
              </a:rPr>
              <a:t>http</a:t>
            </a:r>
            <a:r>
              <a:rPr lang="sl-SI" sz="1600" dirty="0" smtClean="0">
                <a:hlinkClick r:id="rId3"/>
              </a:rPr>
              <a:t>://gis.ktn.gv.at/atlas/(S(wiozymjl3zbsn2t5xvyqbhbo))/</a:t>
            </a:r>
            <a:r>
              <a:rPr lang="sl-SI" sz="1600" dirty="0" smtClean="0">
                <a:hlinkClick r:id="rId3"/>
              </a:rPr>
              <a:t>init.aspx?karte=atlas_basiskarten</a:t>
            </a:r>
            <a:r>
              <a:rPr lang="sl-SI" sz="1600" dirty="0" smtClean="0"/>
              <a:t> </a:t>
            </a:r>
            <a:endParaRPr lang="sl-SI" sz="1600" dirty="0"/>
          </a:p>
        </p:txBody>
      </p:sp>
      <p:cxnSp>
        <p:nvCxnSpPr>
          <p:cNvPr id="3" name="Raven puščični povezovalnik 2"/>
          <p:cNvCxnSpPr/>
          <p:nvPr/>
        </p:nvCxnSpPr>
        <p:spPr>
          <a:xfrm flipV="1">
            <a:off x="1187624" y="4653136"/>
            <a:ext cx="1849737" cy="479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>
            <a:off x="1187624" y="5132511"/>
            <a:ext cx="1921745" cy="5467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/>
          <p:cNvSpPr txBox="1"/>
          <p:nvPr/>
        </p:nvSpPr>
        <p:spPr>
          <a:xfrm>
            <a:off x="899592" y="4747791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solidFill>
                  <a:srgbClr val="FF0000"/>
                </a:solidFill>
              </a:rPr>
              <a:t>!</a:t>
            </a:r>
            <a:endParaRPr lang="sl-SI" sz="4400" dirty="0">
              <a:solidFill>
                <a:srgbClr val="FF0000"/>
              </a:solidFill>
            </a:endParaRPr>
          </a:p>
        </p:txBody>
      </p:sp>
      <p:cxnSp>
        <p:nvCxnSpPr>
          <p:cNvPr id="21" name="Raven puščični povezovalnik 20"/>
          <p:cNvCxnSpPr/>
          <p:nvPr/>
        </p:nvCxnSpPr>
        <p:spPr>
          <a:xfrm flipV="1">
            <a:off x="1187623" y="2852936"/>
            <a:ext cx="1849737" cy="4793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jeZBesedilom 21"/>
          <p:cNvSpPr txBox="1"/>
          <p:nvPr/>
        </p:nvSpPr>
        <p:spPr>
          <a:xfrm>
            <a:off x="899592" y="2996952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solidFill>
                  <a:srgbClr val="CC0000"/>
                </a:solidFill>
              </a:rPr>
              <a:t>!</a:t>
            </a:r>
            <a:endParaRPr lang="sl-SI" sz="4400" dirty="0">
              <a:solidFill>
                <a:srgbClr val="CC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196973"/>
            <a:ext cx="504056" cy="44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808990"/>
            <a:ext cx="504055" cy="45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01885"/>
            <a:ext cx="504056" cy="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48386"/>
            <a:ext cx="504056" cy="43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jeZBesedilom 15"/>
          <p:cNvSpPr txBox="1"/>
          <p:nvPr/>
        </p:nvSpPr>
        <p:spPr>
          <a:xfrm>
            <a:off x="7164288" y="2735922"/>
            <a:ext cx="1426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500" b="1" dirty="0" smtClean="0"/>
              <a:t>LEGEND:</a:t>
            </a:r>
            <a:endParaRPr lang="sl-SI" sz="2500" b="1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7682384" y="3183359"/>
            <a:ext cx="142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forest</a:t>
            </a:r>
            <a:endParaRPr lang="sl-SI" sz="2400" b="1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7668344" y="3759423"/>
            <a:ext cx="142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field</a:t>
            </a:r>
            <a:endParaRPr lang="sl-SI" sz="2400" b="1" dirty="0"/>
          </a:p>
        </p:txBody>
      </p:sp>
      <p:sp>
        <p:nvSpPr>
          <p:cNvPr id="20" name="PoljeZBesedilom 19"/>
          <p:cNvSpPr txBox="1"/>
          <p:nvPr/>
        </p:nvSpPr>
        <p:spPr>
          <a:xfrm>
            <a:off x="7668344" y="4335487"/>
            <a:ext cx="164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meadow</a:t>
            </a:r>
            <a:endParaRPr lang="sl-SI" sz="2400" b="1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7668344" y="4983559"/>
            <a:ext cx="164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: </a:t>
            </a:r>
            <a:r>
              <a:rPr lang="sl-SI" sz="2400" b="1" dirty="0" err="1" smtClean="0"/>
              <a:t>water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38677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18" y="951321"/>
            <a:ext cx="8198681" cy="52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-36512" y="6362164"/>
            <a:ext cx="918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Hohensinner</a:t>
            </a:r>
            <a:r>
              <a:rPr lang="sl-SI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et</a:t>
            </a:r>
            <a:r>
              <a:rPr lang="sl-SI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al</a:t>
            </a:r>
            <a:r>
              <a:rPr lang="sl-SI" dirty="0" smtClean="0">
                <a:latin typeface="Times" panose="02020603050405020304" pitchFamily="18" charset="0"/>
                <a:cs typeface="Times" panose="02020603050405020304" pitchFamily="18" charset="0"/>
              </a:rPr>
              <a:t>. (2013), </a:t>
            </a:r>
            <a:r>
              <a:rPr lang="sl-SI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Two</a:t>
            </a:r>
            <a:r>
              <a:rPr lang="sl-SI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steps</a:t>
            </a:r>
            <a:r>
              <a:rPr lang="sl-SI" i="1" dirty="0" smtClean="0">
                <a:latin typeface="Times" panose="02020603050405020304" pitchFamily="18" charset="0"/>
                <a:cs typeface="Times" panose="02020603050405020304" pitchFamily="18" charset="0"/>
              </a:rPr>
              <a:t> back, one step </a:t>
            </a:r>
            <a:r>
              <a:rPr lang="sl-SI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forward</a:t>
            </a:r>
            <a:r>
              <a:rPr lang="sl-SI" dirty="0" smtClean="0">
                <a:latin typeface="Times" panose="02020603050405020304" pitchFamily="18" charset="0"/>
                <a:cs typeface="Times" panose="02020603050405020304" pitchFamily="18" charset="0"/>
              </a:rPr>
              <a:t>, 136.</a:t>
            </a:r>
            <a:endParaRPr lang="sl-SI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0" y="27463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Reconstruction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Danube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at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Vienna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using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regressive-iterative</a:t>
            </a:r>
            <a:r>
              <a:rPr lang="sl-SI" sz="2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approach</a:t>
            </a:r>
            <a:endParaRPr lang="sl-SI" sz="22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07" y="0"/>
            <a:ext cx="58042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2843808" y="3429000"/>
            <a:ext cx="612068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" y="4083267"/>
            <a:ext cx="9120834" cy="27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23166" y="3318083"/>
            <a:ext cx="9120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River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engineering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plan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Danube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at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Nußdorf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upstream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from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Vienna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, 1601:</a:t>
            </a:r>
            <a:endParaRPr lang="sl-SI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3995936" y="3841303"/>
            <a:ext cx="903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Hohensinner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et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al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. (2013),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Two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steps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back, one step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forward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, 127–128.</a:t>
            </a:r>
            <a:endParaRPr lang="sl-SI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07" y="0"/>
            <a:ext cx="58042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0" y="6362164"/>
            <a:ext cx="330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Hohensinner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et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al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. (2013),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Two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steps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back, one step </a:t>
            </a:r>
            <a:r>
              <a:rPr lang="sl-SI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forward</a:t>
            </a:r>
            <a:r>
              <a:rPr lang="sl-SI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, 128.</a:t>
            </a:r>
            <a:endParaRPr lang="sl-SI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23166" y="-99392"/>
            <a:ext cx="3281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River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engineering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plan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of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Danube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at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Nußdorf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upstream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from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Vienna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, 1601,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without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considering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topography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endParaRPr lang="sl-SI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-5185" y="3356992"/>
            <a:ext cx="3281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… </a:t>
            </a:r>
            <a:r>
              <a:rPr lang="sl-SI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considering</a:t>
            </a:r>
            <a:r>
              <a:rPr lang="sl-SI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the</a:t>
            </a:r>
            <a:r>
              <a:rPr lang="sl-SI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topography</a:t>
            </a:r>
            <a:r>
              <a:rPr lang="sl-SI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sl-SI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endParaRPr lang="sl-SI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" y="0"/>
            <a:ext cx="4836425" cy="6858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26" y="0"/>
            <a:ext cx="4836425" cy="6858000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8748464" y="1340768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6444208" y="260648"/>
            <a:ext cx="79208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900" b="1" dirty="0" smtClean="0"/>
              <a:t>1632</a:t>
            </a:r>
            <a:endParaRPr lang="sl-SI" sz="1900" b="1" dirty="0"/>
          </a:p>
        </p:txBody>
      </p:sp>
      <p:sp>
        <p:nvSpPr>
          <p:cNvPr id="9" name="Pravokotnik 8"/>
          <p:cNvSpPr/>
          <p:nvPr/>
        </p:nvSpPr>
        <p:spPr>
          <a:xfrm>
            <a:off x="2627784" y="6239215"/>
            <a:ext cx="2271042" cy="35813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/>
          <p:cNvSpPr/>
          <p:nvPr/>
        </p:nvSpPr>
        <p:spPr>
          <a:xfrm>
            <a:off x="74290" y="6228020"/>
            <a:ext cx="6369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Hohensinner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(2013),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de-A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149, 154.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5" y="2492896"/>
            <a:ext cx="4860775" cy="411055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2420888"/>
            <a:ext cx="4334947" cy="4509119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0" y="2348880"/>
            <a:ext cx="914400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4" name="Raven puščični povezovalnik 13"/>
          <p:cNvCxnSpPr/>
          <p:nvPr/>
        </p:nvCxnSpPr>
        <p:spPr>
          <a:xfrm flipV="1">
            <a:off x="1979712" y="2564904"/>
            <a:ext cx="4032448" cy="158417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>
            <a:off x="2843808" y="6021288"/>
            <a:ext cx="5184576" cy="50405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jeZBesedilom 9"/>
          <p:cNvSpPr txBox="1"/>
          <p:nvPr/>
        </p:nvSpPr>
        <p:spPr>
          <a:xfrm>
            <a:off x="1584176" y="2226350"/>
            <a:ext cx="7884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Geršič, Gabrovec,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Zwitter, 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Primerjava kulturne pokrajine Hraških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listnekov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(2018),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63–64.</a:t>
            </a:r>
            <a:endParaRPr lang="sl-SI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8" y="1340768"/>
            <a:ext cx="16446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ipsa 5"/>
          <p:cNvSpPr/>
          <p:nvPr/>
        </p:nvSpPr>
        <p:spPr>
          <a:xfrm>
            <a:off x="323528" y="1700808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468560" y="-86168"/>
            <a:ext cx="9519522" cy="234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15000"/>
              </a:lnSpc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 algn="just">
              <a:lnSpc>
                <a:spcPct val="115000"/>
              </a:lnSpc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3. 2. 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a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certain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preserved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landscapes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lvl="1" algn="just">
              <a:lnSpc>
                <a:spcPct val="115000"/>
              </a:lnSpc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sl-SI" sz="24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sl-SI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sl-SI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„</a:t>
            </a:r>
            <a:r>
              <a:rPr lang="sl-SI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traditional</a:t>
            </a:r>
            <a:r>
              <a:rPr lang="sl-SI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sl-SI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sl-SI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endParaRPr lang="sl-SI" sz="2400" dirty="0">
              <a:solidFill>
                <a:srgbClr val="008000"/>
              </a:solidFill>
            </a:endParaRPr>
          </a:p>
          <a:p>
            <a:pPr lvl="1" algn="just">
              <a:lnSpc>
                <a:spcPct val="115000"/>
              </a:lnSpc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-27384"/>
            <a:ext cx="9121013" cy="6840760"/>
          </a:xfrm>
        </p:spPr>
      </p:pic>
      <p:sp>
        <p:nvSpPr>
          <p:cNvPr id="3" name="PoljeZBesedilom 2"/>
          <p:cNvSpPr txBox="1"/>
          <p:nvPr/>
        </p:nvSpPr>
        <p:spPr>
          <a:xfrm>
            <a:off x="35496" y="64440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</a:rPr>
              <a:t>Photo</a:t>
            </a:r>
            <a:r>
              <a:rPr lang="sl-SI" dirty="0" smtClean="0">
                <a:solidFill>
                  <a:schemeClr val="bg1"/>
                </a:solidFill>
              </a:rPr>
              <a:t>: Ž. Zwitter.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27384"/>
            <a:ext cx="9099905" cy="6824929"/>
          </a:xfrm>
        </p:spPr>
      </p:pic>
      <p:sp>
        <p:nvSpPr>
          <p:cNvPr id="5" name="PoljeZBesedilom 4"/>
          <p:cNvSpPr txBox="1"/>
          <p:nvPr/>
        </p:nvSpPr>
        <p:spPr>
          <a:xfrm>
            <a:off x="7380312" y="64440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</a:rPr>
              <a:t>Photo</a:t>
            </a:r>
            <a:r>
              <a:rPr lang="sl-SI" dirty="0" smtClean="0">
                <a:solidFill>
                  <a:schemeClr val="bg1"/>
                </a:solidFill>
              </a:rPr>
              <a:t>: Ž. Zwitter.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4558545" cy="6846919"/>
          </a:xfrm>
        </p:spPr>
      </p:pic>
      <p:sp>
        <p:nvSpPr>
          <p:cNvPr id="5" name="PoljeZBesedilom 4"/>
          <p:cNvSpPr txBox="1"/>
          <p:nvPr/>
        </p:nvSpPr>
        <p:spPr>
          <a:xfrm>
            <a:off x="5004048" y="-27384"/>
            <a:ext cx="413995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Otus</a:t>
            </a:r>
            <a:r>
              <a:rPr lang="sl-SI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scops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sl-SI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Eurasian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scops</a:t>
            </a:r>
            <a:r>
              <a:rPr lang="sl-SI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owl</a:t>
            </a:r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Falco</a:t>
            </a:r>
            <a:r>
              <a:rPr lang="sl-SI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tinnunculus</a:t>
            </a:r>
            <a:r>
              <a:rPr lang="sl-SI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sl-SI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kestrel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C:</a:t>
            </a:r>
            <a:r>
              <a:rPr lang="sl-SI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Picus</a:t>
            </a:r>
            <a:r>
              <a:rPr lang="sl-SI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canus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sl-SI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grey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l-SI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headed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woodpecker</a:t>
            </a:r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Picus</a:t>
            </a:r>
            <a:r>
              <a:rPr lang="sl-SI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viridis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sl-SI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sl-SI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woodpecker</a:t>
            </a:r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E:</a:t>
            </a:r>
            <a:r>
              <a:rPr lang="sl-SI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Sitta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europaea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sl-SI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Eurasian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nuthatch</a:t>
            </a:r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F:</a:t>
            </a:r>
            <a:r>
              <a:rPr lang="sl-SI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Strix</a:t>
            </a:r>
            <a:r>
              <a:rPr lang="sl-SI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aluco</a:t>
            </a:r>
            <a:r>
              <a:rPr lang="sl-SI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tawny</a:t>
            </a:r>
            <a:r>
              <a:rPr lang="sl-SI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owl</a:t>
            </a:r>
            <a:endParaRPr lang="sl-SI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G: </a:t>
            </a:r>
            <a:r>
              <a:rPr lang="sl-SI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Certhia</a:t>
            </a:r>
            <a:r>
              <a:rPr lang="sl-SI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brachydactyla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sl-SI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l-SI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toed</a:t>
            </a:r>
            <a:r>
              <a:rPr lang="sl-SI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treecreeper</a:t>
            </a:r>
            <a:endParaRPr lang="sl-SI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 rot="16200000">
            <a:off x="2821414" y="4198694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</a:t>
            </a:r>
            <a:r>
              <a:rPr lang="sl-SI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Boris Kozinc</a:t>
            </a:r>
            <a:endParaRPr lang="sl-SI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5004048" y="6362164"/>
            <a:ext cx="413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Geršič, Gabrovec, </a:t>
            </a:r>
            <a:r>
              <a:rPr lang="sl-SI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Zwitter, </a:t>
            </a:r>
            <a:r>
              <a:rPr lang="sl-SI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Primerjava kulturne pokrajine Hraških </a:t>
            </a:r>
            <a:r>
              <a:rPr lang="sl-SI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listnekov</a:t>
            </a:r>
            <a:r>
              <a:rPr lang="sl-SI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(2018), 68–69.</a:t>
            </a:r>
            <a:endParaRPr lang="sl-SI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0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0" y="-51884"/>
            <a:ext cx="9144000" cy="7494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28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GB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l-SI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‚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historical-critical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legacies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landscapes</a:t>
            </a: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a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certain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preserved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landscapes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past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extreme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endParaRPr lang="sl-SI" sz="255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en-GB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sz="2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22" y="-177526"/>
            <a:ext cx="6112198" cy="7145504"/>
          </a:xfrm>
        </p:spPr>
      </p:pic>
      <p:sp>
        <p:nvSpPr>
          <p:cNvPr id="5" name="Pravokotnik 4"/>
          <p:cNvSpPr/>
          <p:nvPr/>
        </p:nvSpPr>
        <p:spPr>
          <a:xfrm>
            <a:off x="3131840" y="0"/>
            <a:ext cx="2160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3347864" y="2780928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Pravokotnik 25"/>
          <p:cNvSpPr/>
          <p:nvPr/>
        </p:nvSpPr>
        <p:spPr>
          <a:xfrm>
            <a:off x="3491880" y="6453336"/>
            <a:ext cx="72008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Pravokotnik 26"/>
          <p:cNvSpPr/>
          <p:nvPr/>
        </p:nvSpPr>
        <p:spPr>
          <a:xfrm>
            <a:off x="3851920" y="2924944"/>
            <a:ext cx="936104" cy="36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Pravokotnik 27"/>
          <p:cNvSpPr/>
          <p:nvPr/>
        </p:nvSpPr>
        <p:spPr>
          <a:xfrm>
            <a:off x="4004320" y="3717032"/>
            <a:ext cx="1719808" cy="2996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Pravokotnik 28"/>
          <p:cNvSpPr/>
          <p:nvPr/>
        </p:nvSpPr>
        <p:spPr>
          <a:xfrm>
            <a:off x="4156720" y="4561382"/>
            <a:ext cx="2143472" cy="230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avokotnik 30"/>
          <p:cNvSpPr/>
          <p:nvPr/>
        </p:nvSpPr>
        <p:spPr>
          <a:xfrm>
            <a:off x="3851920" y="5215391"/>
            <a:ext cx="5400600" cy="181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Pravokotnik 31"/>
          <p:cNvSpPr/>
          <p:nvPr/>
        </p:nvSpPr>
        <p:spPr>
          <a:xfrm>
            <a:off x="9036496" y="-387424"/>
            <a:ext cx="360040" cy="5610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Pravokotnik 32"/>
          <p:cNvSpPr/>
          <p:nvPr/>
        </p:nvSpPr>
        <p:spPr>
          <a:xfrm>
            <a:off x="3239852" y="-195441"/>
            <a:ext cx="5904148" cy="240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Pravokotnik 33"/>
          <p:cNvSpPr/>
          <p:nvPr/>
        </p:nvSpPr>
        <p:spPr>
          <a:xfrm>
            <a:off x="2987824" y="6717327"/>
            <a:ext cx="5904148" cy="240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Pravokotnik 34"/>
          <p:cNvSpPr/>
          <p:nvPr/>
        </p:nvSpPr>
        <p:spPr>
          <a:xfrm>
            <a:off x="3923928" y="2780928"/>
            <a:ext cx="207640" cy="351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PoljeZBesedilom 35"/>
          <p:cNvSpPr txBox="1"/>
          <p:nvPr/>
        </p:nvSpPr>
        <p:spPr>
          <a:xfrm>
            <a:off x="4860032" y="-15771"/>
            <a:ext cx="3744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sl-SI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ca. 1830:</a:t>
            </a:r>
            <a:endParaRPr lang="sl-SI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1187624" y="2924944"/>
            <a:ext cx="2052228" cy="595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Pravokotnik 36"/>
          <p:cNvSpPr/>
          <p:nvPr/>
        </p:nvSpPr>
        <p:spPr>
          <a:xfrm>
            <a:off x="-140010" y="-747464"/>
            <a:ext cx="355988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Pravokotnik 37"/>
          <p:cNvSpPr/>
          <p:nvPr/>
        </p:nvSpPr>
        <p:spPr>
          <a:xfrm>
            <a:off x="3212232" y="142526"/>
            <a:ext cx="360040" cy="2638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Pravokotnik 38"/>
          <p:cNvSpPr/>
          <p:nvPr/>
        </p:nvSpPr>
        <p:spPr>
          <a:xfrm>
            <a:off x="2771800" y="-595064"/>
            <a:ext cx="800472" cy="243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Pravokotnik 39"/>
          <p:cNvSpPr/>
          <p:nvPr/>
        </p:nvSpPr>
        <p:spPr>
          <a:xfrm>
            <a:off x="3059832" y="557064"/>
            <a:ext cx="180020" cy="243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Pravokotnik 40"/>
          <p:cNvSpPr/>
          <p:nvPr/>
        </p:nvSpPr>
        <p:spPr>
          <a:xfrm>
            <a:off x="-324544" y="44624"/>
            <a:ext cx="360040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Pravokotnik 41"/>
          <p:cNvSpPr/>
          <p:nvPr/>
        </p:nvSpPr>
        <p:spPr>
          <a:xfrm>
            <a:off x="-144524" y="2276872"/>
            <a:ext cx="1404156" cy="1120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755576" y="292494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C00000"/>
                </a:solidFill>
              </a:rPr>
              <a:t>b</a:t>
            </a:r>
            <a:r>
              <a:rPr lang="sl-SI" sz="1400" b="1" dirty="0" err="1" smtClean="0">
                <a:solidFill>
                  <a:srgbClr val="C00000"/>
                </a:solidFill>
              </a:rPr>
              <a:t>order</a:t>
            </a:r>
            <a:r>
              <a:rPr lang="sl-SI" sz="1400" b="1" dirty="0" smtClean="0">
                <a:solidFill>
                  <a:srgbClr val="C00000"/>
                </a:solidFill>
              </a:rPr>
              <a:t> </a:t>
            </a:r>
            <a:r>
              <a:rPr lang="sl-SI" sz="1400" b="1" dirty="0" err="1" smtClean="0">
                <a:solidFill>
                  <a:srgbClr val="C00000"/>
                </a:solidFill>
              </a:rPr>
              <a:t>of</a:t>
            </a:r>
            <a:r>
              <a:rPr lang="sl-SI" sz="1400" b="1" dirty="0" smtClean="0">
                <a:solidFill>
                  <a:srgbClr val="C00000"/>
                </a:solidFill>
              </a:rPr>
              <a:t> </a:t>
            </a:r>
            <a:r>
              <a:rPr lang="sl-SI" sz="1400" b="1" dirty="0" err="1" smtClean="0">
                <a:solidFill>
                  <a:srgbClr val="C00000"/>
                </a:solidFill>
              </a:rPr>
              <a:t>the</a:t>
            </a:r>
            <a:r>
              <a:rPr lang="sl-SI" sz="1400" b="1" dirty="0" smtClean="0">
                <a:solidFill>
                  <a:srgbClr val="C00000"/>
                </a:solidFill>
              </a:rPr>
              <a:t> </a:t>
            </a:r>
            <a:r>
              <a:rPr lang="sl-SI" sz="1400" b="1" dirty="0" err="1" smtClean="0">
                <a:solidFill>
                  <a:srgbClr val="C00000"/>
                </a:solidFill>
              </a:rPr>
              <a:t>cadastral</a:t>
            </a:r>
            <a:r>
              <a:rPr lang="sl-SI" sz="1400" b="1" dirty="0" smtClean="0">
                <a:solidFill>
                  <a:srgbClr val="C00000"/>
                </a:solidFill>
              </a:rPr>
              <a:t> </a:t>
            </a:r>
            <a:r>
              <a:rPr lang="sl-SI" sz="1400" b="1" dirty="0" err="1" smtClean="0">
                <a:solidFill>
                  <a:srgbClr val="C00000"/>
                </a:solidFill>
              </a:rPr>
              <a:t>municipality</a:t>
            </a:r>
            <a:endParaRPr lang="sl-SI" sz="1400" b="1" dirty="0">
              <a:solidFill>
                <a:srgbClr val="C00000"/>
              </a:solidFill>
            </a:endParaRPr>
          </a:p>
        </p:txBody>
      </p:sp>
      <p:sp>
        <p:nvSpPr>
          <p:cNvPr id="43" name="Pravokotnik 42"/>
          <p:cNvSpPr/>
          <p:nvPr/>
        </p:nvSpPr>
        <p:spPr>
          <a:xfrm>
            <a:off x="3140322" y="3284984"/>
            <a:ext cx="351558" cy="3573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/>
          <p:cNvSpPr txBox="1"/>
          <p:nvPr/>
        </p:nvSpPr>
        <p:spPr>
          <a:xfrm>
            <a:off x="899592" y="321297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1st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899592" y="3409255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2nd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539552" y="3769295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3rd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539552" y="357301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</a:t>
            </a:r>
            <a:r>
              <a:rPr lang="sl-SI" sz="1400" b="1" dirty="0" err="1" smtClean="0">
                <a:solidFill>
                  <a:srgbClr val="663300"/>
                </a:solidFill>
              </a:rPr>
              <a:t>partly</a:t>
            </a:r>
            <a:r>
              <a:rPr lang="sl-SI" sz="1400" b="1" dirty="0" smtClean="0">
                <a:solidFill>
                  <a:srgbClr val="663300"/>
                </a:solidFill>
              </a:rPr>
              <a:t> 2nd, </a:t>
            </a:r>
            <a:r>
              <a:rPr lang="sl-SI" sz="1400" b="1" dirty="0" err="1" smtClean="0">
                <a:solidFill>
                  <a:srgbClr val="663300"/>
                </a:solidFill>
              </a:rPr>
              <a:t>partly</a:t>
            </a:r>
            <a:r>
              <a:rPr lang="sl-SI" sz="1400" b="1" dirty="0" smtClean="0">
                <a:solidFill>
                  <a:srgbClr val="663300"/>
                </a:solidFill>
              </a:rPr>
              <a:t> 3rd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539552" y="398531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r>
              <a:rPr lang="sl-SI" sz="1400" b="1" dirty="0" smtClean="0">
                <a:solidFill>
                  <a:srgbClr val="663300"/>
                </a:solidFill>
              </a:rPr>
              <a:t> not </a:t>
            </a:r>
            <a:r>
              <a:rPr lang="sl-SI" sz="1400" b="1" dirty="0" err="1" smtClean="0">
                <a:solidFill>
                  <a:srgbClr val="663300"/>
                </a:solidFill>
              </a:rPr>
              <a:t>recorded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539552" y="420134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1st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-108520" y="4561383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2nd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fruit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539552" y="436510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2nd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-252536" y="4713783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2nd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wild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539552" y="492142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3rd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539552" y="528146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4th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-252536" y="5649887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 smtClean="0">
                <a:solidFill>
                  <a:srgbClr val="008000"/>
                </a:solidFill>
              </a:rPr>
              <a:t>meadow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fruit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4" name="PoljeZBesedilom 23"/>
          <p:cNvSpPr txBox="1"/>
          <p:nvPr/>
        </p:nvSpPr>
        <p:spPr>
          <a:xfrm>
            <a:off x="-252536" y="6001543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 smtClean="0">
                <a:solidFill>
                  <a:srgbClr val="996600"/>
                </a:solidFill>
              </a:rPr>
              <a:t>pasture</a:t>
            </a:r>
            <a:endParaRPr lang="sl-SI" sz="1400" b="1" dirty="0">
              <a:solidFill>
                <a:srgbClr val="996600"/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539552" y="508518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3rd,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4th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-252536" y="5497487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4th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fruit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-252536" y="5805264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 smtClean="0">
                <a:solidFill>
                  <a:srgbClr val="008000"/>
                </a:solidFill>
              </a:rPr>
              <a:t>meadow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wild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-252536" y="6217567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 smtClean="0">
                <a:solidFill>
                  <a:schemeClr val="bg1">
                    <a:lumMod val="50000"/>
                  </a:schemeClr>
                </a:solidFill>
              </a:rPr>
              <a:t>path</a:t>
            </a:r>
            <a:endParaRPr lang="sl-SI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Pravokotnik 46"/>
          <p:cNvSpPr/>
          <p:nvPr/>
        </p:nvSpPr>
        <p:spPr>
          <a:xfrm>
            <a:off x="3419872" y="6525344"/>
            <a:ext cx="607876" cy="312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6" name="PoljeZBesedilom 55"/>
          <p:cNvSpPr txBox="1"/>
          <p:nvPr/>
        </p:nvSpPr>
        <p:spPr>
          <a:xfrm>
            <a:off x="3923928" y="5940569"/>
            <a:ext cx="5580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Geršič, Gabrovec,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Zwitter, 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Primerjava kulturne pokrajine Hraških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listnekov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(2018), 68–69.</a:t>
            </a:r>
            <a:endParaRPr lang="sl-SI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22" y="-177526"/>
            <a:ext cx="6112198" cy="7145504"/>
          </a:xfrm>
        </p:spPr>
      </p:pic>
      <p:sp>
        <p:nvSpPr>
          <p:cNvPr id="5" name="Pravokotnik 4"/>
          <p:cNvSpPr/>
          <p:nvPr/>
        </p:nvSpPr>
        <p:spPr>
          <a:xfrm>
            <a:off x="3131840" y="0"/>
            <a:ext cx="2160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3347864" y="2780928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Pravokotnik 25"/>
          <p:cNvSpPr/>
          <p:nvPr/>
        </p:nvSpPr>
        <p:spPr>
          <a:xfrm>
            <a:off x="3491880" y="6453336"/>
            <a:ext cx="72008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Pravokotnik 26"/>
          <p:cNvSpPr/>
          <p:nvPr/>
        </p:nvSpPr>
        <p:spPr>
          <a:xfrm>
            <a:off x="3851920" y="2924944"/>
            <a:ext cx="936104" cy="36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Pravokotnik 27"/>
          <p:cNvSpPr/>
          <p:nvPr/>
        </p:nvSpPr>
        <p:spPr>
          <a:xfrm>
            <a:off x="4004320" y="3717032"/>
            <a:ext cx="1719808" cy="2996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Pravokotnik 28"/>
          <p:cNvSpPr/>
          <p:nvPr/>
        </p:nvSpPr>
        <p:spPr>
          <a:xfrm>
            <a:off x="4156720" y="4561382"/>
            <a:ext cx="2143472" cy="230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avokotnik 30"/>
          <p:cNvSpPr/>
          <p:nvPr/>
        </p:nvSpPr>
        <p:spPr>
          <a:xfrm>
            <a:off x="3851920" y="5215391"/>
            <a:ext cx="5400600" cy="181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oljeZBesedilom 29"/>
          <p:cNvSpPr txBox="1"/>
          <p:nvPr/>
        </p:nvSpPr>
        <p:spPr>
          <a:xfrm>
            <a:off x="3923928" y="5940569"/>
            <a:ext cx="5580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Geršič, Gabrovec,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Zwitter, 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Primerjava kulturne pokrajine Hraških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listnekov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(2018), 68–69.</a:t>
            </a:r>
            <a:endParaRPr lang="sl-SI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Pravokotnik 31"/>
          <p:cNvSpPr/>
          <p:nvPr/>
        </p:nvSpPr>
        <p:spPr>
          <a:xfrm>
            <a:off x="9036496" y="-387424"/>
            <a:ext cx="360040" cy="5610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Pravokotnik 32"/>
          <p:cNvSpPr/>
          <p:nvPr/>
        </p:nvSpPr>
        <p:spPr>
          <a:xfrm>
            <a:off x="3239852" y="-195441"/>
            <a:ext cx="5904148" cy="240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Pravokotnik 33"/>
          <p:cNvSpPr/>
          <p:nvPr/>
        </p:nvSpPr>
        <p:spPr>
          <a:xfrm>
            <a:off x="2987824" y="6717327"/>
            <a:ext cx="5904148" cy="240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Pravokotnik 34"/>
          <p:cNvSpPr/>
          <p:nvPr/>
        </p:nvSpPr>
        <p:spPr>
          <a:xfrm>
            <a:off x="3923928" y="2780928"/>
            <a:ext cx="207640" cy="351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PoljeZBesedilom 35"/>
          <p:cNvSpPr txBox="1"/>
          <p:nvPr/>
        </p:nvSpPr>
        <p:spPr>
          <a:xfrm>
            <a:off x="4860032" y="-15771"/>
            <a:ext cx="3744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sl-SI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ca. 1830:</a:t>
            </a:r>
            <a:endParaRPr lang="sl-SI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-9874"/>
            <a:ext cx="3161782" cy="3405293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187624" y="2924944"/>
            <a:ext cx="2052228" cy="595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Pravokotnik 36"/>
          <p:cNvSpPr/>
          <p:nvPr/>
        </p:nvSpPr>
        <p:spPr>
          <a:xfrm>
            <a:off x="-140010" y="-747464"/>
            <a:ext cx="355988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Pravokotnik 37"/>
          <p:cNvSpPr/>
          <p:nvPr/>
        </p:nvSpPr>
        <p:spPr>
          <a:xfrm>
            <a:off x="3212232" y="142526"/>
            <a:ext cx="360040" cy="2638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Pravokotnik 38"/>
          <p:cNvSpPr/>
          <p:nvPr/>
        </p:nvSpPr>
        <p:spPr>
          <a:xfrm>
            <a:off x="2771800" y="-595064"/>
            <a:ext cx="800472" cy="243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Pravokotnik 39"/>
          <p:cNvSpPr/>
          <p:nvPr/>
        </p:nvSpPr>
        <p:spPr>
          <a:xfrm>
            <a:off x="3059832" y="557064"/>
            <a:ext cx="180020" cy="243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Pravokotnik 40"/>
          <p:cNvSpPr/>
          <p:nvPr/>
        </p:nvSpPr>
        <p:spPr>
          <a:xfrm>
            <a:off x="-324544" y="44624"/>
            <a:ext cx="360040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Pravokotnik 41"/>
          <p:cNvSpPr/>
          <p:nvPr/>
        </p:nvSpPr>
        <p:spPr>
          <a:xfrm>
            <a:off x="-144524" y="2276872"/>
            <a:ext cx="1404156" cy="1120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755576" y="292494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C00000"/>
                </a:solidFill>
              </a:rPr>
              <a:t>b</a:t>
            </a:r>
            <a:r>
              <a:rPr lang="sl-SI" sz="1400" b="1" dirty="0" err="1" smtClean="0">
                <a:solidFill>
                  <a:srgbClr val="C00000"/>
                </a:solidFill>
              </a:rPr>
              <a:t>order</a:t>
            </a:r>
            <a:r>
              <a:rPr lang="sl-SI" sz="1400" b="1" dirty="0" smtClean="0">
                <a:solidFill>
                  <a:srgbClr val="C00000"/>
                </a:solidFill>
              </a:rPr>
              <a:t> </a:t>
            </a:r>
            <a:r>
              <a:rPr lang="sl-SI" sz="1400" b="1" dirty="0" err="1" smtClean="0">
                <a:solidFill>
                  <a:srgbClr val="C00000"/>
                </a:solidFill>
              </a:rPr>
              <a:t>of</a:t>
            </a:r>
            <a:r>
              <a:rPr lang="sl-SI" sz="1400" b="1" dirty="0" smtClean="0">
                <a:solidFill>
                  <a:srgbClr val="C00000"/>
                </a:solidFill>
              </a:rPr>
              <a:t> </a:t>
            </a:r>
            <a:r>
              <a:rPr lang="sl-SI" sz="1400" b="1" dirty="0" err="1" smtClean="0">
                <a:solidFill>
                  <a:srgbClr val="C00000"/>
                </a:solidFill>
              </a:rPr>
              <a:t>the</a:t>
            </a:r>
            <a:r>
              <a:rPr lang="sl-SI" sz="1400" b="1" dirty="0" smtClean="0">
                <a:solidFill>
                  <a:srgbClr val="C00000"/>
                </a:solidFill>
              </a:rPr>
              <a:t> </a:t>
            </a:r>
            <a:r>
              <a:rPr lang="sl-SI" sz="1400" b="1" dirty="0" err="1" smtClean="0">
                <a:solidFill>
                  <a:srgbClr val="C00000"/>
                </a:solidFill>
              </a:rPr>
              <a:t>cadastral</a:t>
            </a:r>
            <a:r>
              <a:rPr lang="sl-SI" sz="1400" b="1" dirty="0" smtClean="0">
                <a:solidFill>
                  <a:srgbClr val="C00000"/>
                </a:solidFill>
              </a:rPr>
              <a:t> </a:t>
            </a:r>
            <a:r>
              <a:rPr lang="sl-SI" sz="1400" b="1" dirty="0" err="1" smtClean="0">
                <a:solidFill>
                  <a:srgbClr val="C00000"/>
                </a:solidFill>
              </a:rPr>
              <a:t>municipality</a:t>
            </a:r>
            <a:endParaRPr lang="sl-SI" sz="1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70" y="34134"/>
            <a:ext cx="264242" cy="9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oljeZBesedilom 43"/>
          <p:cNvSpPr txBox="1"/>
          <p:nvPr/>
        </p:nvSpPr>
        <p:spPr>
          <a:xfrm>
            <a:off x="-1125016" y="-47129"/>
            <a:ext cx="4400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996600"/>
                </a:solidFill>
              </a:rPr>
              <a:t>w</a:t>
            </a:r>
            <a:r>
              <a:rPr lang="sl-SI" sz="1400" b="1" dirty="0" err="1" smtClean="0">
                <a:solidFill>
                  <a:srgbClr val="996600"/>
                </a:solidFill>
              </a:rPr>
              <a:t>ooded</a:t>
            </a:r>
            <a:r>
              <a:rPr lang="sl-SI" sz="1400" b="1" dirty="0" smtClean="0">
                <a:solidFill>
                  <a:srgbClr val="996600"/>
                </a:solidFill>
              </a:rPr>
              <a:t> </a:t>
            </a:r>
            <a:r>
              <a:rPr lang="sl-SI" sz="1400" b="1" dirty="0" err="1" smtClean="0">
                <a:solidFill>
                  <a:srgbClr val="996600"/>
                </a:solidFill>
              </a:rPr>
              <a:t>pasture</a:t>
            </a:r>
            <a:endParaRPr lang="sl-SI" sz="1400" b="1" dirty="0">
              <a:solidFill>
                <a:srgbClr val="996600"/>
              </a:solidFill>
            </a:endParaRPr>
          </a:p>
        </p:txBody>
      </p:sp>
      <p:sp>
        <p:nvSpPr>
          <p:cNvPr id="45" name="PoljeZBesedilom 44"/>
          <p:cNvSpPr txBox="1"/>
          <p:nvPr/>
        </p:nvSpPr>
        <p:spPr>
          <a:xfrm>
            <a:off x="1871700" y="105271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err="1" smtClean="0">
                <a:solidFill>
                  <a:srgbClr val="C00000"/>
                </a:solidFill>
              </a:rPr>
              <a:t>orchard</a:t>
            </a:r>
            <a:endParaRPr lang="sl-SI" sz="1400" b="1" dirty="0">
              <a:solidFill>
                <a:srgbClr val="C00000"/>
              </a:solidFill>
            </a:endParaRPr>
          </a:p>
        </p:txBody>
      </p:sp>
      <p:sp>
        <p:nvSpPr>
          <p:cNvPr id="46" name="PoljeZBesedilom 45"/>
          <p:cNvSpPr txBox="1"/>
          <p:nvPr/>
        </p:nvSpPr>
        <p:spPr>
          <a:xfrm>
            <a:off x="1871700" y="257671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fruit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48" name="PoljeZBesedilom 47"/>
          <p:cNvSpPr txBox="1"/>
          <p:nvPr/>
        </p:nvSpPr>
        <p:spPr>
          <a:xfrm>
            <a:off x="1871700" y="41304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err="1">
                <a:solidFill>
                  <a:srgbClr val="008000"/>
                </a:solidFill>
              </a:rPr>
              <a:t>w</a:t>
            </a:r>
            <a:r>
              <a:rPr lang="sl-SI" sz="1400" b="1" dirty="0" err="1" smtClean="0">
                <a:solidFill>
                  <a:srgbClr val="008000"/>
                </a:solidFill>
              </a:rPr>
              <a:t>ooded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meadow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49" name="PoljeZBesedilom 48"/>
          <p:cNvSpPr txBox="1"/>
          <p:nvPr/>
        </p:nvSpPr>
        <p:spPr>
          <a:xfrm>
            <a:off x="1871700" y="58522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err="1">
                <a:solidFill>
                  <a:srgbClr val="008000"/>
                </a:solidFill>
              </a:rPr>
              <a:t>t</a:t>
            </a:r>
            <a:r>
              <a:rPr lang="sl-SI" sz="1400" b="1" dirty="0" err="1" smtClean="0">
                <a:solidFill>
                  <a:srgbClr val="008000"/>
                </a:solidFill>
              </a:rPr>
              <a:t>he</a:t>
            </a:r>
            <a:r>
              <a:rPr lang="sl-SI" sz="1400" b="1" dirty="0" smtClean="0">
                <a:solidFill>
                  <a:srgbClr val="008000"/>
                </a:solidFill>
              </a:rPr>
              <a:t> same &amp;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bush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51" name="PoljeZBesedilom 50"/>
          <p:cNvSpPr txBox="1"/>
          <p:nvPr/>
        </p:nvSpPr>
        <p:spPr>
          <a:xfrm>
            <a:off x="1887023" y="764704"/>
            <a:ext cx="1736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err="1"/>
              <a:t>o</a:t>
            </a:r>
            <a:r>
              <a:rPr lang="sl-SI" sz="1400" b="1" dirty="0" err="1" smtClean="0"/>
              <a:t>ther</a:t>
            </a:r>
            <a:r>
              <a:rPr lang="sl-SI" sz="1400" b="1" dirty="0" smtClean="0"/>
              <a:t> </a:t>
            </a:r>
            <a:r>
              <a:rPr lang="sl-SI" sz="1400" b="1" dirty="0" err="1" smtClean="0"/>
              <a:t>land</a:t>
            </a:r>
            <a:r>
              <a:rPr lang="sl-SI" sz="1400" b="1" dirty="0" smtClean="0"/>
              <a:t>-</a:t>
            </a:r>
            <a:r>
              <a:rPr lang="sl-SI" sz="1400" b="1" dirty="0" err="1" smtClean="0"/>
              <a:t>use</a:t>
            </a:r>
            <a:r>
              <a:rPr lang="sl-SI" sz="1400" b="1" dirty="0" smtClean="0"/>
              <a:t> </a:t>
            </a:r>
            <a:r>
              <a:rPr lang="sl-SI" sz="1400" b="1" dirty="0" err="1" smtClean="0"/>
              <a:t>cathegories</a:t>
            </a:r>
            <a:endParaRPr lang="sl-SI" sz="1400" b="1" dirty="0"/>
          </a:p>
        </p:txBody>
      </p:sp>
      <p:sp>
        <p:nvSpPr>
          <p:cNvPr id="52" name="PoljeZBesedilom 51"/>
          <p:cNvSpPr txBox="1"/>
          <p:nvPr/>
        </p:nvSpPr>
        <p:spPr>
          <a:xfrm>
            <a:off x="-36512" y="1988840"/>
            <a:ext cx="19442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sl-SI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1827</a:t>
            </a:r>
            <a:endParaRPr lang="sl-SI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Raven povezovalnik 49"/>
          <p:cNvCxnSpPr/>
          <p:nvPr/>
        </p:nvCxnSpPr>
        <p:spPr>
          <a:xfrm>
            <a:off x="-29942" y="2956756"/>
            <a:ext cx="34221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en povezovalnik 54"/>
          <p:cNvCxnSpPr/>
          <p:nvPr/>
        </p:nvCxnSpPr>
        <p:spPr>
          <a:xfrm flipH="1">
            <a:off x="3392252" y="-315416"/>
            <a:ext cx="531676" cy="32721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avokotnik 42"/>
          <p:cNvSpPr/>
          <p:nvPr/>
        </p:nvSpPr>
        <p:spPr>
          <a:xfrm>
            <a:off x="3140322" y="3284984"/>
            <a:ext cx="351558" cy="3573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/>
          <p:cNvSpPr txBox="1"/>
          <p:nvPr/>
        </p:nvSpPr>
        <p:spPr>
          <a:xfrm>
            <a:off x="899592" y="321297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1st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899592" y="3409255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2nd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539552" y="3769295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3rd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539552" y="357301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</a:t>
            </a:r>
            <a:r>
              <a:rPr lang="sl-SI" sz="1400" b="1" dirty="0" err="1" smtClean="0">
                <a:solidFill>
                  <a:srgbClr val="663300"/>
                </a:solidFill>
              </a:rPr>
              <a:t>partly</a:t>
            </a:r>
            <a:r>
              <a:rPr lang="sl-SI" sz="1400" b="1" dirty="0" smtClean="0">
                <a:solidFill>
                  <a:srgbClr val="663300"/>
                </a:solidFill>
              </a:rPr>
              <a:t> 2nd, </a:t>
            </a:r>
            <a:r>
              <a:rPr lang="sl-SI" sz="1400" b="1" dirty="0" err="1" smtClean="0">
                <a:solidFill>
                  <a:srgbClr val="663300"/>
                </a:solidFill>
              </a:rPr>
              <a:t>partly</a:t>
            </a:r>
            <a:r>
              <a:rPr lang="sl-SI" sz="1400" b="1" dirty="0" smtClean="0">
                <a:solidFill>
                  <a:srgbClr val="663300"/>
                </a:solidFill>
              </a:rPr>
              <a:t> 3rd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539552" y="398531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663300"/>
                </a:solidFill>
              </a:rPr>
              <a:t>a</a:t>
            </a:r>
            <a:r>
              <a:rPr lang="sl-SI" sz="1400" b="1" dirty="0" err="1" smtClean="0">
                <a:solidFill>
                  <a:srgbClr val="663300"/>
                </a:solidFill>
              </a:rPr>
              <a:t>rable</a:t>
            </a:r>
            <a:r>
              <a:rPr lang="sl-SI" sz="1400" b="1" dirty="0" smtClean="0">
                <a:solidFill>
                  <a:srgbClr val="663300"/>
                </a:solidFill>
              </a:rPr>
              <a:t> </a:t>
            </a:r>
            <a:r>
              <a:rPr lang="sl-SI" sz="1400" b="1" dirty="0" err="1" smtClean="0">
                <a:solidFill>
                  <a:srgbClr val="663300"/>
                </a:solidFill>
              </a:rPr>
              <a:t>land</a:t>
            </a:r>
            <a:r>
              <a:rPr lang="sl-SI" sz="1400" b="1" dirty="0" smtClean="0">
                <a:solidFill>
                  <a:srgbClr val="663300"/>
                </a:solidFill>
              </a:rPr>
              <a:t>, </a:t>
            </a:r>
            <a:r>
              <a:rPr lang="sl-SI" sz="1400" b="1" dirty="0" err="1" smtClean="0">
                <a:solidFill>
                  <a:srgbClr val="663300"/>
                </a:solidFill>
              </a:rPr>
              <a:t>class</a:t>
            </a:r>
            <a:r>
              <a:rPr lang="sl-SI" sz="1400" b="1" dirty="0" smtClean="0">
                <a:solidFill>
                  <a:srgbClr val="663300"/>
                </a:solidFill>
              </a:rPr>
              <a:t> not </a:t>
            </a:r>
            <a:r>
              <a:rPr lang="sl-SI" sz="1400" b="1" dirty="0" err="1" smtClean="0">
                <a:solidFill>
                  <a:srgbClr val="663300"/>
                </a:solidFill>
              </a:rPr>
              <a:t>recorded</a:t>
            </a:r>
            <a:endParaRPr lang="sl-SI" sz="1400" b="1" dirty="0">
              <a:solidFill>
                <a:srgbClr val="663300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539552" y="420134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1st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-108520" y="4561383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2nd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fruit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539552" y="436510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2nd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-252536" y="4713783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2nd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wild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539552" y="492142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3rd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539552" y="528146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4th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-252536" y="5649887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 smtClean="0">
                <a:solidFill>
                  <a:srgbClr val="008000"/>
                </a:solidFill>
              </a:rPr>
              <a:t>meadow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fruit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4" name="PoljeZBesedilom 23"/>
          <p:cNvSpPr txBox="1"/>
          <p:nvPr/>
        </p:nvSpPr>
        <p:spPr>
          <a:xfrm>
            <a:off x="-252536" y="6001543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 smtClean="0">
                <a:solidFill>
                  <a:srgbClr val="996600"/>
                </a:solidFill>
              </a:rPr>
              <a:t>pasture</a:t>
            </a:r>
            <a:endParaRPr lang="sl-SI" sz="1400" b="1" dirty="0">
              <a:solidFill>
                <a:srgbClr val="996600"/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539552" y="508518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3rd,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4th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-252536" y="5497487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>
                <a:solidFill>
                  <a:srgbClr val="008000"/>
                </a:solidFill>
              </a:rPr>
              <a:t>m</a:t>
            </a:r>
            <a:r>
              <a:rPr lang="sl-SI" sz="1400" b="1" dirty="0" err="1" smtClean="0">
                <a:solidFill>
                  <a:srgbClr val="008000"/>
                </a:solidFill>
              </a:rPr>
              <a:t>eadow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4th </a:t>
            </a:r>
            <a:r>
              <a:rPr lang="sl-SI" sz="1400" b="1" dirty="0" err="1" smtClean="0">
                <a:solidFill>
                  <a:srgbClr val="008000"/>
                </a:solidFill>
              </a:rPr>
              <a:t>class</a:t>
            </a:r>
            <a:r>
              <a:rPr lang="sl-SI" sz="1400" b="1" dirty="0" smtClean="0">
                <a:solidFill>
                  <a:srgbClr val="008000"/>
                </a:solidFill>
              </a:rPr>
              <a:t>, </a:t>
            </a:r>
            <a:r>
              <a:rPr lang="sl-SI" sz="1400" b="1" dirty="0" err="1" smtClean="0">
                <a:solidFill>
                  <a:srgbClr val="008000"/>
                </a:solidFill>
              </a:rPr>
              <a:t>partly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fruit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-252536" y="5805264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 smtClean="0">
                <a:solidFill>
                  <a:srgbClr val="008000"/>
                </a:solidFill>
              </a:rPr>
              <a:t>meadow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with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wild</a:t>
            </a:r>
            <a:r>
              <a:rPr lang="sl-SI" sz="1400" b="1" dirty="0" smtClean="0">
                <a:solidFill>
                  <a:srgbClr val="008000"/>
                </a:solidFill>
              </a:rPr>
              <a:t> </a:t>
            </a:r>
            <a:r>
              <a:rPr lang="sl-SI" sz="1400" b="1" dirty="0" err="1" smtClean="0">
                <a:solidFill>
                  <a:srgbClr val="008000"/>
                </a:solidFill>
              </a:rPr>
              <a:t>trees</a:t>
            </a:r>
            <a:endParaRPr lang="sl-SI" sz="1400" b="1" dirty="0">
              <a:solidFill>
                <a:srgbClr val="008000"/>
              </a:solidFill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-252536" y="6217567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b="1" dirty="0" err="1" smtClean="0">
                <a:solidFill>
                  <a:schemeClr val="bg1">
                    <a:lumMod val="50000"/>
                  </a:schemeClr>
                </a:solidFill>
              </a:rPr>
              <a:t>path</a:t>
            </a:r>
            <a:endParaRPr lang="sl-SI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Pravokotnik 46"/>
          <p:cNvSpPr/>
          <p:nvPr/>
        </p:nvSpPr>
        <p:spPr>
          <a:xfrm>
            <a:off x="3419872" y="6525344"/>
            <a:ext cx="607876" cy="312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143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39909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" descr="data:image/jpeg;base64,/9j/4AAQSkZJRgABAQAAAQABAAD/2wCEAAkGBxQTEhUUExQWFhQWGB8YGBgYFxgYHBobIhkXHyAZHR0eHiogHhwmIB0fIjEhJSorLi8uGh8zODYsNygtLisBCgoKDg0OGhAQGiwcHhwsLCwsLCwsLCwsLCwwLCwsNywsNywsLCwrKywsLCw3Mis3NzcsNywsKyssLCwrKyssK//AABEIAGAAgAMBIgACEQEDEQH/xAAcAAADAAMBAQEAAAAAAAAAAAAEBQYAAgMHAQj/xAA4EAABAgQEAwUHAwMFAAAAAAABAhEAAyExBAUSQVFhcQYTIoGRMkKhsdHh8GKSwRRS8SMzQ4Ki/8QAGAEAAwEBAAAAAAAAAAAAAAAAAAECAwT/xAAeEQACAgIDAQEAAAAAAAAAAAAAAQIREiEDMUFRYf/aAAwDAQACEQMRAD8A9wjIyMgAyMjIyADI+ExilMHiazntbLlEJSNRIe9GNnhpWBSJVAOYZxKk+2qvAVMQOZdrJq0lAYKSQolJve/nCP8ArQl7vz+dYaiLvou8f2oPeUA0JL3v9nhFn3aqapKkhQQLUufZ3icn5gVMlAIDMTxtCnHZgUpMxICiCKF2vakVSHRvl2brKUkTFEVLua/jQvm5usMrXMLFj4i1awPk+fKmIm60hktpA2vC3GztIIA9up5Fohy3Q9Ud8Znkw/8AIvl4jb1hbNxc42mTP3qH8xxkIfUrcbQNOmnU3KH0SGDGTm/3Zjj9avrGox80KrNmfvV9Y5JI0sLn5wPPVCGfsmPhMAHMgHcOBuIlO1faVKUrQhWrvEpIINU/eKwd0S5IqcZnsiW4UsOm4FS/CFU7tnLFkKJdhs44+seZd+pTl6E36wVLxAroqSD5NSKcIx7JUmyp7QdriqUAkFCjqCulGiTnZgFILEApSH5h4FznMSQHVqISAPKwhVObuyTXdvy9zE38NFEIxmO098E/p0nkxf8AiOalKXRIJYh+jQLjpSda9JYEoPUH5QZKn6QQNy94WVdF0Gd8AkbrA0jd3hfgMmUtEwrOlKH06SFHUz8GDfzHQJALg2uP4i1xOVpEtUuUpAKJYVp0mx86uXhw2yOS0tHmOIyky5SlpWpRbxApAoOBA57xP4rEOeMehnCzO87vvkayNWnTtWvSIntDgky56kUTpZ9IoXAPlBJLsUcvQKQoXgPFocuN4O7tgN+ccywESVRzTLoBHxUokRulYjsFPwaEFHreY5hNUoywogajv1haZYTVRfSHCePWEmAzJasZMr4dSrnbUWAimyvSpaVCyqG/h4xpLkaIjC9iPMcT4lm1BTkbed44dnJ5KZhvcepeKzG4BClkqSjRuDdTWJanlCDM8WlB7uWgJq5anQxD5Ey1CgLEpar/AChfOxp0l6gg8tvwx3zPE6nf5QsStJBBpt15GBFnSdi6LNiWAfkH9KwQnEDzPP7QOtQZuIFuaU/SCEyFKLpoDanwaD8GEpmhIqCXFBHpU2fKCpk3vkHvJSJYRuClzfd3+ER2XYNCQywNVy+3IQXiEh/ZbmL/AOY0isTKTs7f0yv6nvXTp0BJDF3D1B4Vib7RZGZk9SxMlh28JcGwF2IMNVKWD4VNTy6ViczrGKUpRDEADvDUlqgKCf7XBB6QuR2hx7AsXlZQB4pauivwwoKaUbjcRUnJnkJKU3D0F+b8Inp+DKTUM9no3MximU0AAOWEMcNhWYmj7GjDj+cY0wyEpmJU4N7F68aRQYXNi4DkdfwxMpCRmXMJ0yoczFBv+5rFXkuLKUBKfaKmAFzXhCTCdlJ4xClr8CStRF3U6iQw2G7xeYDK5UpBIHjVUqernd/pE8vNFPWy4rRMZ2MSkkCWok0OkaiB5bxLY/FrstKkk3JSUn4xbL1a1FFWLBRNvhf7xF9q5akreZM1rcWdgPWjwoTt0DF0+b1NNo5JYhvzr1jRCypt+nSGcnCIMlKmLlq89vWNskiBVh1K1S92bpQGK7J54KwokC4FCW+jh6xKJQywhqlYAfgQrb0i3yLAhK06VlnAoC1jzc/KHkskh+DFctQILOPdIqGPD6x8WODHluBxgpEgkrUjwFCyksKEhqlL7gwLmC1EN3bLNEqTVPU70842aIsWTUlcwyk0A9svbkOZ47DrDAYRAFEpFGttw6RphcChGk6XUkEajU1LmvM1glSoaiKyUV/pqVK1qErVpSdpar6C90F6EWt0AzHLFJPiBJ4mo+cVeZpC5Sw2rwlhzaJNWI0eBb+Fg+xOw6/SOXlji9FraFSsO5qWgnDVIgpOFKj4awUnBaA714cOcZuSQJHo2FxKjiphXUvStq0YRri85HhQmjkAnqSInsfjEics6mAWQFH3agn1/iFwzELCmB1kj2eVQ/EbmOZcdstyHeKzN0qQ4RodiOD9L02ePP8AOwQau16722cxc9nZZmpnLIbUuzgspgKFrO7dYR9ostlykKClusuzm53PWNOOaUqJbsR4EBSHV7pfryhhg5x7pCa+H2fWhhXgwKEAl6N5X5Q+wkom/wAvhG8gE0ySVYlAXXVWw4GLfLEtMlgOHUBtzhFicIBOw5/Uof8Al4Px84aCKdQYVvJMKLaRISgkMXWol+ZA+kJcskkYVOoEFi70PtFoRYPtfNTpCx3iUncgKtx384oBnkmfKUULYgVSqhH5yjuU4yMnFoV5nPKZaik+Jqb1iGwmOM2cyX7x6rckivl6PFXi8wRxfo5+USWWpXJmKWEBRVqYEtc78olzr0dWXi0rMkgL8be2Q1ebQgUhaklKwkKFNRDt+oNQmvwgcTp8wgrV5Jon6nzg9Etg1gKcTHFzcqctFR0j4hKUhkDg5Nzzjj77v1NY72sa8toFJrXcxj32VegjN8OxxGogPqqa+J3I6kCPuTS5aCjUpRUpFW2VcH0cNyjlnKAubMNXKjQuH8Rjhh8Kp/J6D0jWa0JjvBZh3cyYkEBK2U5JZLODQbVEI83VLmTHBK7us0TQ7AfUwUMOQ4CbnelA1KdbwWZWsp1JQdOyk6m6cOsOGMUJinCy5b1IAGxIp5Q0ViUgUV7Ow39ePAR1xEiWZYSmUEEU1J3qakb0pcbwpTIVLchGs8rft483h1F+iUj5mae9Uhzaru3BjBMjCpapc70gTD4cLSApBQsBnS5CuWzH1flDA4eZLGphMl21Jd9vdIe52eKd+DTNU4ZH9o+cFy5VLADpAWDMyYWShRYOXATTzI++0bieXR7ya38mJH5eMG36PL6GLkJIvfgWjTupaHZIH5vGyZn9wLdD/iF2OAKlgD3E7cCrnzFINdDtHbE4lKASWDbbnkBvGqphIVTTRw5qKG526RwmzAyg1CB4tw7v8GN42l4YqPiDggu5YDk0GKQsTjJxQUB46sPc+8aKmBwTrfkAB1hkiQEmiTStLfeCMNMS7N4eZJ/BB6PE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82550" y="-547688"/>
            <a:ext cx="1524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8"/>
            <a:ext cx="3279857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aven puščični povezovalnik 2"/>
          <p:cNvCxnSpPr/>
          <p:nvPr/>
        </p:nvCxnSpPr>
        <p:spPr>
          <a:xfrm>
            <a:off x="2555776" y="4293096"/>
            <a:ext cx="43204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Pravokotnik 12"/>
          <p:cNvSpPr>
            <a:spLocks noChangeArrowheads="1"/>
          </p:cNvSpPr>
          <p:nvPr/>
        </p:nvSpPr>
        <p:spPr bwMode="auto">
          <a:xfrm>
            <a:off x="107504" y="4077072"/>
            <a:ext cx="2095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i="1" dirty="0" err="1" smtClean="0">
                <a:solidFill>
                  <a:srgbClr val="A3A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Photo</a:t>
            </a:r>
            <a:r>
              <a:rPr lang="sl-SI" altLang="sl-SI" sz="1800" b="1" i="1" dirty="0" smtClean="0">
                <a:solidFill>
                  <a:srgbClr val="A3A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R. Dovjak.</a:t>
            </a:r>
            <a:endParaRPr lang="sl-SI" altLang="sl-SI" sz="1800" b="1" i="1" dirty="0">
              <a:solidFill>
                <a:srgbClr val="A3AF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Pravokotnik 12"/>
          <p:cNvSpPr>
            <a:spLocks noChangeArrowheads="1"/>
          </p:cNvSpPr>
          <p:nvPr/>
        </p:nvSpPr>
        <p:spPr bwMode="auto">
          <a:xfrm>
            <a:off x="107504" y="6453336"/>
            <a:ext cx="37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i="1" dirty="0" err="1" smtClean="0">
                <a:solidFill>
                  <a:schemeClr val="bg1"/>
                </a:solidFill>
                <a:latin typeface="Arial" charset="0"/>
              </a:rPr>
              <a:t>Environmental</a:t>
            </a:r>
            <a:r>
              <a:rPr lang="sl-SI" altLang="sl-SI" sz="1800" b="1" i="1" dirty="0" smtClean="0">
                <a:solidFill>
                  <a:schemeClr val="bg1"/>
                </a:solidFill>
                <a:latin typeface="Arial" charset="0"/>
              </a:rPr>
              <a:t> Atlas </a:t>
            </a:r>
            <a:r>
              <a:rPr lang="sl-SI" altLang="sl-SI" sz="1800" b="1" i="1" dirty="0" err="1" smtClean="0">
                <a:solidFill>
                  <a:schemeClr val="bg1"/>
                </a:solidFill>
                <a:latin typeface="Arial" charset="0"/>
              </a:rPr>
              <a:t>of</a:t>
            </a:r>
            <a:r>
              <a:rPr lang="sl-SI" altLang="sl-SI" sz="18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sl-SI" altLang="sl-SI" sz="1800" b="1" i="1" dirty="0" err="1" smtClean="0">
                <a:solidFill>
                  <a:schemeClr val="bg1"/>
                </a:solidFill>
                <a:latin typeface="Arial" charset="0"/>
              </a:rPr>
              <a:t>Slovenia</a:t>
            </a:r>
            <a:r>
              <a:rPr lang="sl-SI" altLang="sl-SI" sz="1800" b="1" i="1" dirty="0" smtClean="0">
                <a:solidFill>
                  <a:schemeClr val="bg1"/>
                </a:solidFill>
                <a:latin typeface="Arial" charset="0"/>
              </a:rPr>
              <a:t>.</a:t>
            </a:r>
            <a:endParaRPr lang="sl-SI" altLang="sl-SI" sz="1800" b="1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5401230"/>
            <a:ext cx="16446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ipsa 5"/>
          <p:cNvSpPr/>
          <p:nvPr/>
        </p:nvSpPr>
        <p:spPr>
          <a:xfrm>
            <a:off x="6372200" y="580526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6" name="Pravokotnik 15"/>
          <p:cNvSpPr/>
          <p:nvPr/>
        </p:nvSpPr>
        <p:spPr>
          <a:xfrm>
            <a:off x="3456384" y="-86168"/>
            <a:ext cx="6012160" cy="1446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3. 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past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extreme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sl-SI" sz="25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xample</a:t>
            </a:r>
            <a:r>
              <a:rPr lang="sl-SI" sz="2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25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avalanches</a:t>
            </a:r>
            <a:r>
              <a:rPr lang="sl-SI" sz="2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l-SI" sz="25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1331640" y="292494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929 m </a:t>
            </a:r>
            <a:r>
              <a:rPr lang="sl-SI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a.s.l</a:t>
            </a:r>
            <a:r>
              <a:rPr lang="sl-SI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sl-SI" sz="24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39909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" descr="data:image/jpeg;base64,/9j/4AAQSkZJRgABAQAAAQABAAD/2wCEAAkGBxQTEhUUExQWFhQWGB8YGBgYFxgYHBobIhkXHyAZHR0eHiogHhwmIB0fIjEhJSorLi8uGh8zODYsNygtLisBCgoKDg0OGhAQGiwcHhwsLCwsLCwsLCwsLCwwLCwsNywsNywsLCwrKywsLCw3Mis3NzcsNywsKyssLCwrKyssK//AABEIAGAAgAMBIgACEQEDEQH/xAAcAAADAAMBAQEAAAAAAAAAAAAEBQYAAgMHAQj/xAA4EAABAgQEAwUHAwMFAAAAAAABAhEAAyExBAUSQVFhcQYTIoGRMkKhsdHh8GKSwRRS8SMzQ4Ki/8QAGAEAAwEBAAAAAAAAAAAAAAAAAAECAwT/xAAeEQACAgIDAQEAAAAAAAAAAAAAAQIREiEDMUFRYf/aAAwDAQACEQMRAD8A9wjIyMgAyMjIyADI+ExilMHiazntbLlEJSNRIe9GNnhpWBSJVAOYZxKk+2qvAVMQOZdrJq0lAYKSQolJve/nCP8ArQl7vz+dYaiLvou8f2oPeUA0JL3v9nhFn3aqapKkhQQLUufZ3icn5gVMlAIDMTxtCnHZgUpMxICiCKF2vakVSHRvl2brKUkTFEVLua/jQvm5usMrXMLFj4i1awPk+fKmIm60hktpA2vC3GztIIA9up5Fohy3Q9Ud8Znkw/8AIvl4jb1hbNxc42mTP3qH8xxkIfUrcbQNOmnU3KH0SGDGTm/3Zjj9avrGox80KrNmfvV9Y5JI0sLn5wPPVCGfsmPhMAHMgHcOBuIlO1faVKUrQhWrvEpIINU/eKwd0S5IqcZnsiW4UsOm4FS/CFU7tnLFkKJdhs44+seZd+pTl6E36wVLxAroqSD5NSKcIx7JUmyp7QdriqUAkFCjqCulGiTnZgFILEApSH5h4FznMSQHVqISAPKwhVObuyTXdvy9zE38NFEIxmO098E/p0nkxf8AiOalKXRIJYh+jQLjpSda9JYEoPUH5QZKn6QQNy94WVdF0Gd8AkbrA0jd3hfgMmUtEwrOlKH06SFHUz8GDfzHQJALg2uP4i1xOVpEtUuUpAKJYVp0mx86uXhw2yOS0tHmOIyky5SlpWpRbxApAoOBA57xP4rEOeMehnCzO87vvkayNWnTtWvSIntDgky56kUTpZ9IoXAPlBJLsUcvQKQoXgPFocuN4O7tgN+ccywESVRzTLoBHxUokRulYjsFPwaEFHreY5hNUoywogajv1haZYTVRfSHCePWEmAzJasZMr4dSrnbUWAimyvSpaVCyqG/h4xpLkaIjC9iPMcT4lm1BTkbed44dnJ5KZhvcepeKzG4BClkqSjRuDdTWJanlCDM8WlB7uWgJq5anQxD5Ey1CgLEpar/AChfOxp0l6gg8tvwx3zPE6nf5QsStJBBpt15GBFnSdi6LNiWAfkH9KwQnEDzPP7QOtQZuIFuaU/SCEyFKLpoDanwaD8GEpmhIqCXFBHpU2fKCpk3vkHvJSJYRuClzfd3+ER2XYNCQywNVy+3IQXiEh/ZbmL/AOY0isTKTs7f0yv6nvXTp0BJDF3D1B4Vib7RZGZk9SxMlh28JcGwF2IMNVKWD4VNTy6ViczrGKUpRDEADvDUlqgKCf7XBB6QuR2hx7AsXlZQB4pauivwwoKaUbjcRUnJnkJKU3D0F+b8Inp+DKTUM9no3MximU0AAOWEMcNhWYmj7GjDj+cY0wyEpmJU4N7F68aRQYXNi4DkdfwxMpCRmXMJ0yoczFBv+5rFXkuLKUBKfaKmAFzXhCTCdlJ4xClr8CStRF3U6iQw2G7xeYDK5UpBIHjVUqernd/pE8vNFPWy4rRMZ2MSkkCWok0OkaiB5bxLY/FrstKkk3JSUn4xbL1a1FFWLBRNvhf7xF9q5akreZM1rcWdgPWjwoTt0DF0+b1NNo5JYhvzr1jRCypt+nSGcnCIMlKmLlq89vWNskiBVh1K1S92bpQGK7J54KwokC4FCW+jh6xKJQywhqlYAfgQrb0i3yLAhK06VlnAoC1jzc/KHkskh+DFctQILOPdIqGPD6x8WODHluBxgpEgkrUjwFCyksKEhqlL7gwLmC1EN3bLNEqTVPU70842aIsWTUlcwyk0A9svbkOZ47DrDAYRAFEpFGttw6RphcChGk6XUkEajU1LmvM1glSoaiKyUV/pqVK1qErVpSdpar6C90F6EWt0AzHLFJPiBJ4mo+cVeZpC5Sw2rwlhzaJNWI0eBb+Fg+xOw6/SOXlji9FraFSsO5qWgnDVIgpOFKj4awUnBaA714cOcZuSQJHo2FxKjiphXUvStq0YRri85HhQmjkAnqSInsfjEics6mAWQFH3agn1/iFwzELCmB1kj2eVQ/EbmOZcdstyHeKzN0qQ4RodiOD9L02ePP8AOwQau16722cxc9nZZmpnLIbUuzgspgKFrO7dYR9ostlykKClusuzm53PWNOOaUqJbsR4EBSHV7pfryhhg5x7pCa+H2fWhhXgwKEAl6N5X5Q+wkom/wAvhG8gE0ySVYlAXXVWw4GLfLEtMlgOHUBtzhFicIBOw5/Uof8Al4Px84aCKdQYVvJMKLaRISgkMXWol+ZA+kJcskkYVOoEFi70PtFoRYPtfNTpCx3iUncgKtx384oBnkmfKUULYgVSqhH5yjuU4yMnFoV5nPKZaik+Jqb1iGwmOM2cyX7x6rckivl6PFXi8wRxfo5+USWWpXJmKWEBRVqYEtc78olzr0dWXi0rMkgL8be2Q1ebQgUhaklKwkKFNRDt+oNQmvwgcTp8wgrV5Jon6nzg9Etg1gKcTHFzcqctFR0j4hKUhkDg5Nzzjj77v1NY72sa8toFJrXcxj32VegjN8OxxGogPqqa+J3I6kCPuTS5aCjUpRUpFW2VcH0cNyjlnKAubMNXKjQuH8Rjhh8Kp/J6D0jWa0JjvBZh3cyYkEBK2U5JZLODQbVEI83VLmTHBK7us0TQ7AfUwUMOQ4CbnelA1KdbwWZWsp1JQdOyk6m6cOsOGMUJinCy5b1IAGxIp5Q0ViUgUV7Ow39ePAR1xEiWZYSmUEEU1J3qakb0pcbwpTIVLchGs8rft483h1F+iUj5mae9Uhzaru3BjBMjCpapc70gTD4cLSApBQsBnS5CuWzH1flDA4eZLGphMl21Jd9vdIe52eKd+DTNU4ZH9o+cFy5VLADpAWDMyYWShRYOXATTzI++0bieXR7ya38mJH5eMG36PL6GLkJIvfgWjTupaHZIH5vGyZn9wLdD/iF2OAKlgD3E7cCrnzFINdDtHbE4lKASWDbbnkBvGqphIVTTRw5qKG526RwmzAyg1CB4tw7v8GN42l4YqPiDggu5YDk0GKQsTjJxQUB46sPc+8aKmBwTrfkAB1hkiQEmiTStLfeCMNMS7N4eZJ/BB6PE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82550" y="-547688"/>
            <a:ext cx="1524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8"/>
            <a:ext cx="3279857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aven puščični povezovalnik 2"/>
          <p:cNvCxnSpPr/>
          <p:nvPr/>
        </p:nvCxnSpPr>
        <p:spPr>
          <a:xfrm>
            <a:off x="2555776" y="4293096"/>
            <a:ext cx="43204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154" y="889011"/>
            <a:ext cx="5538737" cy="353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avokotnik 12"/>
          <p:cNvSpPr>
            <a:spLocks noChangeArrowheads="1"/>
          </p:cNvSpPr>
          <p:nvPr/>
        </p:nvSpPr>
        <p:spPr bwMode="auto">
          <a:xfrm>
            <a:off x="4067944" y="4355812"/>
            <a:ext cx="4916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dirty="0" smtClean="0">
                <a:latin typeface="Arial" charset="0"/>
              </a:rPr>
              <a:t>Pavšek, </a:t>
            </a:r>
            <a:r>
              <a:rPr lang="sl-SI" altLang="sl-SI" sz="1800" i="1" dirty="0" smtClean="0">
                <a:latin typeface="Arial" charset="0"/>
              </a:rPr>
              <a:t>Snežni plazovi v Sloveniji </a:t>
            </a:r>
            <a:r>
              <a:rPr lang="sl-SI" altLang="sl-SI" sz="1800" dirty="0" smtClean="0">
                <a:latin typeface="Arial" charset="0"/>
              </a:rPr>
              <a:t>(2002), </a:t>
            </a:r>
            <a:r>
              <a:rPr lang="sl-SI" altLang="sl-SI" sz="1800" dirty="0" smtClean="0">
                <a:latin typeface="Arial" charset="0"/>
              </a:rPr>
              <a:t>30</a:t>
            </a:r>
            <a:r>
              <a:rPr lang="sl-SI" altLang="sl-SI" sz="1800" i="1" dirty="0" smtClean="0">
                <a:latin typeface="Arial" charset="0"/>
              </a:rPr>
              <a:t>.</a:t>
            </a:r>
            <a:endParaRPr lang="sl-SI" altLang="sl-SI" sz="1800" i="1" dirty="0">
              <a:latin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5401230"/>
            <a:ext cx="16446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aven povezovalnik 5"/>
          <p:cNvCxnSpPr/>
          <p:nvPr/>
        </p:nvCxnSpPr>
        <p:spPr>
          <a:xfrm>
            <a:off x="3472154" y="4437112"/>
            <a:ext cx="2251973" cy="1152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otnik 7"/>
          <p:cNvSpPr/>
          <p:nvPr/>
        </p:nvSpPr>
        <p:spPr>
          <a:xfrm>
            <a:off x="5724127" y="5589240"/>
            <a:ext cx="822325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5" name="Raven povezovalnik 14"/>
          <p:cNvCxnSpPr/>
          <p:nvPr/>
        </p:nvCxnSpPr>
        <p:spPr>
          <a:xfrm flipH="1">
            <a:off x="6546452" y="4437112"/>
            <a:ext cx="2464440" cy="1152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avokotnik 12"/>
          <p:cNvSpPr>
            <a:spLocks noChangeArrowheads="1"/>
          </p:cNvSpPr>
          <p:nvPr/>
        </p:nvSpPr>
        <p:spPr bwMode="auto">
          <a:xfrm>
            <a:off x="107504" y="4077072"/>
            <a:ext cx="2095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i="1" dirty="0" err="1" smtClean="0">
                <a:solidFill>
                  <a:srgbClr val="A3A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Photo</a:t>
            </a:r>
            <a:r>
              <a:rPr lang="sl-SI" altLang="sl-SI" sz="1800" b="1" i="1" dirty="0" smtClean="0">
                <a:solidFill>
                  <a:srgbClr val="A3A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R. Dovjak.</a:t>
            </a:r>
            <a:endParaRPr lang="sl-SI" altLang="sl-SI" sz="1800" b="1" i="1" dirty="0">
              <a:solidFill>
                <a:srgbClr val="A3AF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Pravokotnik 12"/>
          <p:cNvSpPr>
            <a:spLocks noChangeArrowheads="1"/>
          </p:cNvSpPr>
          <p:nvPr/>
        </p:nvSpPr>
        <p:spPr bwMode="auto">
          <a:xfrm>
            <a:off x="107504" y="6453336"/>
            <a:ext cx="37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i="1" dirty="0" err="1" smtClean="0">
                <a:solidFill>
                  <a:schemeClr val="bg1"/>
                </a:solidFill>
                <a:latin typeface="Arial" charset="0"/>
              </a:rPr>
              <a:t>Environmental</a:t>
            </a:r>
            <a:r>
              <a:rPr lang="sl-SI" altLang="sl-SI" sz="1800" b="1" i="1" dirty="0" smtClean="0">
                <a:solidFill>
                  <a:schemeClr val="bg1"/>
                </a:solidFill>
                <a:latin typeface="Arial" charset="0"/>
              </a:rPr>
              <a:t> Atlas </a:t>
            </a:r>
            <a:r>
              <a:rPr lang="sl-SI" altLang="sl-SI" sz="1800" b="1" i="1" dirty="0" err="1" smtClean="0">
                <a:solidFill>
                  <a:schemeClr val="bg1"/>
                </a:solidFill>
                <a:latin typeface="Arial" charset="0"/>
              </a:rPr>
              <a:t>of</a:t>
            </a:r>
            <a:r>
              <a:rPr lang="sl-SI" altLang="sl-SI" sz="18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sl-SI" altLang="sl-SI" sz="1800" b="1" i="1" dirty="0" err="1" smtClean="0">
                <a:solidFill>
                  <a:schemeClr val="bg1"/>
                </a:solidFill>
                <a:latin typeface="Arial" charset="0"/>
              </a:rPr>
              <a:t>Slovenia</a:t>
            </a:r>
            <a:r>
              <a:rPr lang="sl-SI" altLang="sl-SI" sz="1800" b="1" i="1" dirty="0" smtClean="0">
                <a:solidFill>
                  <a:schemeClr val="bg1"/>
                </a:solidFill>
                <a:latin typeface="Arial" charset="0"/>
              </a:rPr>
              <a:t>.</a:t>
            </a:r>
            <a:endParaRPr lang="sl-SI" altLang="sl-SI" sz="18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Elipsa 5"/>
          <p:cNvSpPr/>
          <p:nvPr/>
        </p:nvSpPr>
        <p:spPr>
          <a:xfrm>
            <a:off x="6372200" y="580526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9" name="Pravokotnik 18"/>
          <p:cNvSpPr/>
          <p:nvPr/>
        </p:nvSpPr>
        <p:spPr>
          <a:xfrm>
            <a:off x="3495881" y="889011"/>
            <a:ext cx="5684631" cy="37974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Pravokotnik 17"/>
          <p:cNvSpPr/>
          <p:nvPr/>
        </p:nvSpPr>
        <p:spPr>
          <a:xfrm>
            <a:off x="3456384" y="-86168"/>
            <a:ext cx="6012160" cy="1446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3. 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past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extreme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sl-SI" sz="25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xample</a:t>
            </a:r>
            <a:r>
              <a:rPr lang="sl-SI" sz="2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25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avalanches</a:t>
            </a:r>
            <a:r>
              <a:rPr lang="sl-SI" sz="2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l-SI" sz="25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1331640" y="292494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929 m </a:t>
            </a:r>
            <a:r>
              <a:rPr lang="sl-SI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a.s.l</a:t>
            </a:r>
            <a:r>
              <a:rPr lang="sl-SI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sl-SI" sz="24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39909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" descr="data:image/jpeg;base64,/9j/4AAQSkZJRgABAQAAAQABAAD/2wCEAAkGBxQTEhUUExQWFhQWGB8YGBgYFxgYHBobIhkXHyAZHR0eHiogHhwmIB0fIjEhJSorLi8uGh8zODYsNygtLisBCgoKDg0OGhAQGiwcHhwsLCwsLCwsLCwsLCwwLCwsNywsNywsLCwrKywsLCw3Mis3NzcsNywsKyssLCwrKyssK//AABEIAGAAgAMBIgACEQEDEQH/xAAcAAADAAMBAQEAAAAAAAAAAAAEBQYAAgMHAQj/xAA4EAABAgQEAwUHAwMFAAAAAAABAhEAAyExBAUSQVFhcQYTIoGRMkKhsdHh8GKSwRRS8SMzQ4Ki/8QAGAEAAwEBAAAAAAAAAAAAAAAAAAECAwT/xAAeEQACAgIDAQEAAAAAAAAAAAAAAQIREiEDMUFRYf/aAAwDAQACEQMRAD8A9wjIyMgAyMjIyADI+ExilMHiazntbLlEJSNRIe9GNnhpWBSJVAOYZxKk+2qvAVMQOZdrJq0lAYKSQolJve/nCP8ArQl7vz+dYaiLvou8f2oPeUA0JL3v9nhFn3aqapKkhQQLUufZ3icn5gVMlAIDMTxtCnHZgUpMxICiCKF2vakVSHRvl2brKUkTFEVLua/jQvm5usMrXMLFj4i1awPk+fKmIm60hktpA2vC3GztIIA9up5Fohy3Q9Ud8Znkw/8AIvl4jb1hbNxc42mTP3qH8xxkIfUrcbQNOmnU3KH0SGDGTm/3Zjj9avrGox80KrNmfvV9Y5JI0sLn5wPPVCGfsmPhMAHMgHcOBuIlO1faVKUrQhWrvEpIINU/eKwd0S5IqcZnsiW4UsOm4FS/CFU7tnLFkKJdhs44+seZd+pTl6E36wVLxAroqSD5NSKcIx7JUmyp7QdriqUAkFCjqCulGiTnZgFILEApSH5h4FznMSQHVqISAPKwhVObuyTXdvy9zE38NFEIxmO098E/p0nkxf8AiOalKXRIJYh+jQLjpSda9JYEoPUH5QZKn6QQNy94WVdF0Gd8AkbrA0jd3hfgMmUtEwrOlKH06SFHUz8GDfzHQJALg2uP4i1xOVpEtUuUpAKJYVp0mx86uXhw2yOS0tHmOIyky5SlpWpRbxApAoOBA57xP4rEOeMehnCzO87vvkayNWnTtWvSIntDgky56kUTpZ9IoXAPlBJLsUcvQKQoXgPFocuN4O7tgN+ccywESVRzTLoBHxUokRulYjsFPwaEFHreY5hNUoywogajv1haZYTVRfSHCePWEmAzJasZMr4dSrnbUWAimyvSpaVCyqG/h4xpLkaIjC9iPMcT4lm1BTkbed44dnJ5KZhvcepeKzG4BClkqSjRuDdTWJanlCDM8WlB7uWgJq5anQxD5Ey1CgLEpar/AChfOxp0l6gg8tvwx3zPE6nf5QsStJBBpt15GBFnSdi6LNiWAfkH9KwQnEDzPP7QOtQZuIFuaU/SCEyFKLpoDanwaD8GEpmhIqCXFBHpU2fKCpk3vkHvJSJYRuClzfd3+ER2XYNCQywNVy+3IQXiEh/ZbmL/AOY0isTKTs7f0yv6nvXTp0BJDF3D1B4Vib7RZGZk9SxMlh28JcGwF2IMNVKWD4VNTy6ViczrGKUpRDEADvDUlqgKCf7XBB6QuR2hx7AsXlZQB4pauivwwoKaUbjcRUnJnkJKU3D0F+b8Inp+DKTUM9no3MximU0AAOWEMcNhWYmj7GjDj+cY0wyEpmJU4N7F68aRQYXNi4DkdfwxMpCRmXMJ0yoczFBv+5rFXkuLKUBKfaKmAFzXhCTCdlJ4xClr8CStRF3U6iQw2G7xeYDK5UpBIHjVUqernd/pE8vNFPWy4rRMZ2MSkkCWok0OkaiB5bxLY/FrstKkk3JSUn4xbL1a1FFWLBRNvhf7xF9q5akreZM1rcWdgPWjwoTt0DF0+b1NNo5JYhvzr1jRCypt+nSGcnCIMlKmLlq89vWNskiBVh1K1S92bpQGK7J54KwokC4FCW+jh6xKJQywhqlYAfgQrb0i3yLAhK06VlnAoC1jzc/KHkskh+DFctQILOPdIqGPD6x8WODHluBxgpEgkrUjwFCyksKEhqlL7gwLmC1EN3bLNEqTVPU70842aIsWTUlcwyk0A9svbkOZ47DrDAYRAFEpFGttw6RphcChGk6XUkEajU1LmvM1glSoaiKyUV/pqVK1qErVpSdpar6C90F6EWt0AzHLFJPiBJ4mo+cVeZpC5Sw2rwlhzaJNWI0eBb+Fg+xOw6/SOXlji9FraFSsO5qWgnDVIgpOFKj4awUnBaA714cOcZuSQJHo2FxKjiphXUvStq0YRri85HhQmjkAnqSInsfjEics6mAWQFH3agn1/iFwzELCmB1kj2eVQ/EbmOZcdstyHeKzN0qQ4RodiOD9L02ePP8AOwQau16722cxc9nZZmpnLIbUuzgspgKFrO7dYR9ostlykKClusuzm53PWNOOaUqJbsR4EBSHV7pfryhhg5x7pCa+H2fWhhXgwKEAl6N5X5Q+wkom/wAvhG8gE0ySVYlAXXVWw4GLfLEtMlgOHUBtzhFicIBOw5/Uof8Al4Px84aCKdQYVvJMKLaRISgkMXWol+ZA+kJcskkYVOoEFi70PtFoRYPtfNTpCx3iUncgKtx384oBnkmfKUULYgVSqhH5yjuU4yMnFoV5nPKZaik+Jqb1iGwmOM2cyX7x6rckivl6PFXi8wRxfo5+USWWpXJmKWEBRVqYEtc78olzr0dWXi0rMkgL8be2Q1ebQgUhaklKwkKFNRDt+oNQmvwgcTp8wgrV5Jon6nzg9Etg1gKcTHFzcqctFR0j4hKUhkDg5Nzzjj77v1NY72sa8toFJrXcxj32VegjN8OxxGogPqqa+J3I6kCPuTS5aCjUpRUpFW2VcH0cNyjlnKAubMNXKjQuH8Rjhh8Kp/J6D0jWa0JjvBZh3cyYkEBK2U5JZLODQbVEI83VLmTHBK7us0TQ7AfUwUMOQ4CbnelA1KdbwWZWsp1JQdOyk6m6cOsOGMUJinCy5b1IAGxIp5Q0ViUgUV7Ow39ePAR1xEiWZYSmUEEU1J3qakb0pcbwpTIVLchGs8rft483h1F+iUj5mae9Uhzaru3BjBMjCpapc70gTD4cLSApBQsBnS5CuWzH1flDA4eZLGphMl21Jd9vdIe52eKd+DTNU4ZH9o+cFy5VLADpAWDMyYWShRYOXATTzI++0bieXR7ya38mJH5eMG36PL6GLkJIvfgWjTupaHZIH5vGyZn9wLdD/iF2OAKlgD3E7cCrnzFINdDtHbE4lKASWDbbnkBvGqphIVTTRw5qKG526RwmzAyg1CB4tw7v8GN42l4YqPiDggu5YDk0GKQsTjJxQUB46sPc+8aKmBwTrfkAB1hkiQEmiTStLfeCMNMS7N4eZJ/BB6PE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82550" y="-547688"/>
            <a:ext cx="1524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8"/>
            <a:ext cx="3279857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aven puščični povezovalnik 2"/>
          <p:cNvCxnSpPr/>
          <p:nvPr/>
        </p:nvCxnSpPr>
        <p:spPr>
          <a:xfrm>
            <a:off x="2555776" y="4293096"/>
            <a:ext cx="43204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154" y="889011"/>
            <a:ext cx="5538737" cy="353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5401230"/>
            <a:ext cx="16446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aven povezovalnik 5"/>
          <p:cNvCxnSpPr/>
          <p:nvPr/>
        </p:nvCxnSpPr>
        <p:spPr>
          <a:xfrm>
            <a:off x="3472154" y="4437112"/>
            <a:ext cx="2251973" cy="1152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otnik 7"/>
          <p:cNvSpPr/>
          <p:nvPr/>
        </p:nvSpPr>
        <p:spPr>
          <a:xfrm>
            <a:off x="5724127" y="5589240"/>
            <a:ext cx="822325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5" name="Raven povezovalnik 14"/>
          <p:cNvCxnSpPr/>
          <p:nvPr/>
        </p:nvCxnSpPr>
        <p:spPr>
          <a:xfrm flipH="1">
            <a:off x="6546452" y="4437112"/>
            <a:ext cx="2464440" cy="1152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8316416" y="2560712"/>
            <a:ext cx="76200" cy="76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>
              <a:solidFill>
                <a:srgbClr val="0000FF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8316416" y="2340169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sl-SI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ravokotnik 12"/>
          <p:cNvSpPr>
            <a:spLocks noChangeArrowheads="1"/>
          </p:cNvSpPr>
          <p:nvPr/>
        </p:nvSpPr>
        <p:spPr bwMode="auto">
          <a:xfrm>
            <a:off x="107504" y="6453336"/>
            <a:ext cx="37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i="1" dirty="0" err="1" smtClean="0">
                <a:solidFill>
                  <a:schemeClr val="bg1"/>
                </a:solidFill>
                <a:latin typeface="Arial" charset="0"/>
              </a:rPr>
              <a:t>Environmental</a:t>
            </a:r>
            <a:r>
              <a:rPr lang="sl-SI" altLang="sl-SI" sz="1800" b="1" i="1" dirty="0" smtClean="0">
                <a:solidFill>
                  <a:schemeClr val="bg1"/>
                </a:solidFill>
                <a:latin typeface="Arial" charset="0"/>
              </a:rPr>
              <a:t> Atlas </a:t>
            </a:r>
            <a:r>
              <a:rPr lang="sl-SI" altLang="sl-SI" sz="1800" b="1" i="1" dirty="0" err="1" smtClean="0">
                <a:solidFill>
                  <a:schemeClr val="bg1"/>
                </a:solidFill>
                <a:latin typeface="Arial" charset="0"/>
              </a:rPr>
              <a:t>of</a:t>
            </a:r>
            <a:r>
              <a:rPr lang="sl-SI" altLang="sl-SI" sz="18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sl-SI" altLang="sl-SI" sz="1800" b="1" i="1" dirty="0" err="1" smtClean="0">
                <a:solidFill>
                  <a:schemeClr val="bg1"/>
                </a:solidFill>
                <a:latin typeface="Arial" charset="0"/>
              </a:rPr>
              <a:t>Slovenia</a:t>
            </a:r>
            <a:r>
              <a:rPr lang="sl-SI" altLang="sl-SI" sz="1800" b="1" i="1" dirty="0" smtClean="0">
                <a:solidFill>
                  <a:schemeClr val="bg1"/>
                </a:solidFill>
                <a:latin typeface="Arial" charset="0"/>
              </a:rPr>
              <a:t>.</a:t>
            </a:r>
            <a:endParaRPr lang="sl-SI" altLang="sl-SI" sz="18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Pravokotnik 12"/>
          <p:cNvSpPr>
            <a:spLocks noChangeArrowheads="1"/>
          </p:cNvSpPr>
          <p:nvPr/>
        </p:nvSpPr>
        <p:spPr bwMode="auto">
          <a:xfrm>
            <a:off x="107504" y="4077072"/>
            <a:ext cx="2095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i="1" dirty="0" err="1" smtClean="0">
                <a:solidFill>
                  <a:srgbClr val="A3A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Photo</a:t>
            </a:r>
            <a:r>
              <a:rPr lang="sl-SI" altLang="sl-SI" sz="1800" b="1" i="1" dirty="0" smtClean="0">
                <a:solidFill>
                  <a:srgbClr val="A3A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R. Dovjak.</a:t>
            </a:r>
            <a:endParaRPr lang="sl-SI" altLang="sl-SI" sz="1800" b="1" i="1" dirty="0">
              <a:solidFill>
                <a:srgbClr val="A3AF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" name="Elipsa 5"/>
          <p:cNvSpPr/>
          <p:nvPr/>
        </p:nvSpPr>
        <p:spPr>
          <a:xfrm>
            <a:off x="6372200" y="580526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3495881" y="889011"/>
            <a:ext cx="5684631" cy="37974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ravokotnik 12"/>
          <p:cNvSpPr>
            <a:spLocks noChangeArrowheads="1"/>
          </p:cNvSpPr>
          <p:nvPr/>
        </p:nvSpPr>
        <p:spPr bwMode="auto">
          <a:xfrm>
            <a:off x="4067944" y="4355812"/>
            <a:ext cx="4916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rbel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dirty="0" smtClean="0">
                <a:latin typeface="Arial" charset="0"/>
              </a:rPr>
              <a:t>Pavšek, </a:t>
            </a:r>
            <a:r>
              <a:rPr lang="sl-SI" altLang="sl-SI" sz="1800" i="1" dirty="0" smtClean="0">
                <a:latin typeface="Arial" charset="0"/>
              </a:rPr>
              <a:t>Snežni plazovi v Sloveniji </a:t>
            </a:r>
            <a:r>
              <a:rPr lang="sl-SI" altLang="sl-SI" sz="1800" dirty="0" smtClean="0">
                <a:latin typeface="Arial" charset="0"/>
              </a:rPr>
              <a:t>(2002), </a:t>
            </a:r>
            <a:r>
              <a:rPr lang="sl-SI" altLang="sl-SI" sz="1800" dirty="0" smtClean="0">
                <a:latin typeface="Arial" charset="0"/>
              </a:rPr>
              <a:t>30</a:t>
            </a:r>
            <a:r>
              <a:rPr lang="sl-SI" altLang="sl-SI" sz="1800" i="1" dirty="0" smtClean="0">
                <a:latin typeface="Arial" charset="0"/>
              </a:rPr>
              <a:t>.</a:t>
            </a:r>
            <a:endParaRPr lang="sl-SI" altLang="sl-SI" sz="1800" i="1" dirty="0">
              <a:latin typeface="Arial" charset="0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3456384" y="-86168"/>
            <a:ext cx="6012160" cy="1446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geodata</a:t>
            </a: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3. to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past </a:t>
            </a:r>
            <a:r>
              <a:rPr lang="sl-SI" sz="255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extreme</a:t>
            </a:r>
            <a:r>
              <a:rPr lang="sl-SI" sz="255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55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endParaRPr lang="sl-SI" sz="255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sl-SI" sz="25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sl-SI" sz="25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xample</a:t>
            </a:r>
            <a:r>
              <a:rPr lang="sl-SI" sz="2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25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avalanches</a:t>
            </a:r>
            <a:r>
              <a:rPr lang="sl-SI" sz="2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l-SI" sz="25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1331640" y="292494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929 m </a:t>
            </a:r>
            <a:r>
              <a:rPr lang="sl-SI" sz="24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a.s.l</a:t>
            </a:r>
            <a:r>
              <a:rPr lang="sl-SI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sl-SI" sz="24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sl-SI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711349"/>
            <a:ext cx="7931224" cy="4525963"/>
          </a:xfrm>
        </p:spPr>
        <p:txBody>
          <a:bodyPr>
            <a:normAutofit/>
          </a:bodyPr>
          <a:lstStyle/>
          <a:p>
            <a:pPr algn="just"/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historians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sl-SI" b="1" dirty="0" smtClean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l-SI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sl-SI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711349"/>
            <a:ext cx="7931224" cy="4525963"/>
          </a:xfrm>
        </p:spPr>
        <p:txBody>
          <a:bodyPr>
            <a:normAutofit/>
          </a:bodyPr>
          <a:lstStyle/>
          <a:p>
            <a:pPr algn="just"/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historians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sl-SI" b="1" dirty="0" smtClean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Geodata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certain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legacies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landscapes</a:t>
            </a:r>
            <a:r>
              <a:rPr lang="sl-SI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l-SI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85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204864"/>
            <a:ext cx="4615089" cy="31112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76" y="2204864"/>
            <a:ext cx="4083428" cy="3142325"/>
          </a:xfrm>
          <a:prstGeom prst="rect">
            <a:avLst/>
          </a:prstGeom>
        </p:spPr>
      </p:pic>
      <p:sp>
        <p:nvSpPr>
          <p:cNvPr id="6" name="Desna puščica 5"/>
          <p:cNvSpPr/>
          <p:nvPr/>
        </p:nvSpPr>
        <p:spPr>
          <a:xfrm>
            <a:off x="3995936" y="3501008"/>
            <a:ext cx="1584176" cy="4633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/>
          <p:cNvSpPr txBox="1"/>
          <p:nvPr/>
        </p:nvSpPr>
        <p:spPr>
          <a:xfrm>
            <a:off x="4572000" y="2780928"/>
            <a:ext cx="28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sl-SI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35496" y="476672"/>
            <a:ext cx="907300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sl-SI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sl-SI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‚</a:t>
            </a:r>
            <a:r>
              <a:rPr lang="sl-SI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historical-critical</a:t>
            </a:r>
            <a:r>
              <a:rPr lang="sl-SI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sl-SI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7386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827584" y="207793"/>
            <a:ext cx="9001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sl-SI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r>
              <a:rPr lang="sl-SI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l-SI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‚</a:t>
            </a:r>
            <a:r>
              <a:rPr lang="sl-SI" sz="3300" b="1" i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sl-SI" sz="3300" b="1" i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l-SI" sz="3300" b="1" i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lang="sl-SI" sz="33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3300" b="1" i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sl-SI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sl-SI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sl-S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sl-SI" sz="28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lvl="1" indent="-285750">
              <a:buFontTx/>
              <a:buChar char="-"/>
            </a:pP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sl-SI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lvl="1" indent="-285750">
              <a:buFontTx/>
              <a:buChar char="-"/>
            </a:pP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commissioned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lvl="1" indent="-285750">
              <a:buFontTx/>
              <a:buChar char="-"/>
            </a:pP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sl-SI" sz="28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sl-SI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endParaRPr lang="sl-S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</a:t>
            </a:r>
            <a:r>
              <a:rPr lang="sl-SI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l-SI" sz="2800" b="1" dirty="0" smtClean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sl-SI" sz="2800" b="1" u="sng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sl-SI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lang="sl-SI" sz="2800" b="1" u="sng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l-SI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it?</a:t>
            </a:r>
          </a:p>
          <a:p>
            <a:pPr lvl="1"/>
            <a:r>
              <a:rPr lang="sl-SI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sl-SI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sl-SI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sl-SI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sl-SI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14400" lvl="1" indent="-457200">
              <a:buFontTx/>
              <a:buChar char="-"/>
            </a:pPr>
            <a:endParaRPr lang="sl-SI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5" y="786865"/>
            <a:ext cx="7996129" cy="607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aven puščični povezovalnik 8"/>
          <p:cNvCxnSpPr/>
          <p:nvPr/>
        </p:nvCxnSpPr>
        <p:spPr>
          <a:xfrm flipH="1">
            <a:off x="2339752" y="2492896"/>
            <a:ext cx="288032" cy="230425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>
            <a:off x="2627784" y="2492896"/>
            <a:ext cx="576064" cy="244827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>
            <a:off x="2620849" y="2492896"/>
            <a:ext cx="1772752" cy="338437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>
            <a:off x="2627784" y="2492896"/>
            <a:ext cx="432048" cy="388843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/>
          <p:cNvSpPr txBox="1"/>
          <p:nvPr/>
        </p:nvSpPr>
        <p:spPr>
          <a:xfrm>
            <a:off x="2267744" y="2103239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RIVERS</a:t>
            </a:r>
            <a:endParaRPr lang="sl-SI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179511" y="266452"/>
            <a:ext cx="6995487" cy="172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396552" y="-27384"/>
            <a:ext cx="6696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Historical-critical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l-SI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sl-SI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sl-SI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beds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17</a:t>
            </a:r>
            <a:r>
              <a:rPr lang="sl-SI" sz="25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-centry </a:t>
            </a:r>
            <a:r>
              <a:rPr lang="sl-SI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topographical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portraits</a:t>
            </a:r>
            <a:r>
              <a:rPr lang="sl-SI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l-SI" sz="2500" dirty="0">
              <a:solidFill>
                <a:srgbClr val="0000FF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259632" y="1907540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Valvasor, 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sl-SI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Ehre</a:t>
            </a:r>
            <a:r>
              <a:rPr lang="sl-SI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(1689), 434.</a:t>
            </a:r>
            <a:endParaRPr lang="sl-SI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790129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ipsa 12"/>
          <p:cNvSpPr/>
          <p:nvPr/>
        </p:nvSpPr>
        <p:spPr>
          <a:xfrm>
            <a:off x="7448128" y="980728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 rot="1136708">
            <a:off x="1692510" y="609293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</a:rPr>
              <a:t>Kamniška Bistrica</a:t>
            </a:r>
            <a:endParaRPr lang="sl-SI" sz="2400" b="1" dirty="0">
              <a:solidFill>
                <a:srgbClr val="0000FF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 rot="757764">
            <a:off x="3114472" y="573877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</a:rPr>
              <a:t>Sava</a:t>
            </a:r>
            <a:endParaRPr lang="sl-SI" sz="2400" b="1" dirty="0">
              <a:solidFill>
                <a:srgbClr val="0000FF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2267744" y="479715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</a:rPr>
              <a:t>Ljubljanica</a:t>
            </a:r>
            <a:endParaRPr lang="sl-SI" sz="2400" b="1" dirty="0">
              <a:solidFill>
                <a:srgbClr val="0000FF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 rot="532735">
            <a:off x="556920" y="520720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0000FF"/>
                </a:solidFill>
              </a:rPr>
              <a:t>Sava</a:t>
            </a:r>
            <a:endParaRPr lang="sl-SI" sz="2400" b="1" dirty="0">
              <a:solidFill>
                <a:srgbClr val="0000FF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 rot="16200000">
            <a:off x="-303349" y="467433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accent6">
                    <a:lumMod val="75000"/>
                  </a:schemeClr>
                </a:solidFill>
              </a:rPr>
              <a:t>EAST</a:t>
            </a:r>
            <a:endParaRPr lang="sl-SI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 rot="16200000">
            <a:off x="8049579" y="467433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accent6">
                    <a:lumMod val="75000"/>
                  </a:schemeClr>
                </a:solidFill>
              </a:rPr>
              <a:t>WEST</a:t>
            </a:r>
            <a:endParaRPr lang="sl-SI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3491880" y="167119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accent6">
                    <a:lumMod val="75000"/>
                  </a:schemeClr>
                </a:solidFill>
              </a:rPr>
              <a:t>SOUTH</a:t>
            </a:r>
            <a:endParaRPr lang="sl-SI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7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0" y="6474822"/>
            <a:ext cx="628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Valvasor: 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Ehre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XI, 434.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" y="0"/>
            <a:ext cx="366268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52" y="1"/>
            <a:ext cx="5145548" cy="4797151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6300192" y="4797152"/>
            <a:ext cx="442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atlas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Slovenia</a:t>
            </a:r>
            <a:r>
              <a:rPr lang="sl-SI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Raven puščični povezovalnik 4"/>
          <p:cNvCxnSpPr/>
          <p:nvPr/>
        </p:nvCxnSpPr>
        <p:spPr>
          <a:xfrm>
            <a:off x="5796136" y="2636912"/>
            <a:ext cx="504056" cy="288032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 flipV="1">
            <a:off x="5796136" y="2949542"/>
            <a:ext cx="504056" cy="72008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V="1">
            <a:off x="6120172" y="2996952"/>
            <a:ext cx="324036" cy="350492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V="1">
            <a:off x="6418826" y="3109997"/>
            <a:ext cx="25382" cy="406724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esna puščica 16"/>
          <p:cNvSpPr/>
          <p:nvPr/>
        </p:nvSpPr>
        <p:spPr>
          <a:xfrm rot="20946910">
            <a:off x="6952036" y="2580656"/>
            <a:ext cx="1043608" cy="272805"/>
          </a:xfrm>
          <a:prstGeom prst="rightArrow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10" y="0"/>
            <a:ext cx="1265451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ipsa 13"/>
          <p:cNvSpPr/>
          <p:nvPr/>
        </p:nvSpPr>
        <p:spPr>
          <a:xfrm>
            <a:off x="4166241" y="47667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03649" y="3021549"/>
            <a:ext cx="2291177" cy="173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1115616" y="343074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solidFill>
                  <a:srgbClr val="FF0000"/>
                </a:solidFill>
              </a:rPr>
              <a:t>!</a:t>
            </a:r>
            <a:endParaRPr lang="sl-SI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9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3930</TotalTime>
  <Words>2134</Words>
  <Application>Microsoft Office PowerPoint</Application>
  <PresentationFormat>Diaprojekcija na zaslonu (4:3)</PresentationFormat>
  <Paragraphs>385</Paragraphs>
  <Slides>56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56</vt:i4>
      </vt:variant>
    </vt:vector>
  </HeadingPairs>
  <TitlesOfParts>
    <vt:vector size="63" baseType="lpstr">
      <vt:lpstr>ＭＳ Ｐゴシック</vt:lpstr>
      <vt:lpstr>Arial</vt:lpstr>
      <vt:lpstr>Calibri</vt:lpstr>
      <vt:lpstr>Lucida Sans</vt:lpstr>
      <vt:lpstr>Times</vt:lpstr>
      <vt:lpstr>Times New Roman</vt:lpstr>
      <vt:lpstr>Officeova tema</vt:lpstr>
      <vt:lpstr>      Linking Archival Records, Geodata and Other Maps in Environmental History Analyses:  With an Emphasis on 16th- to 18th-Century Data  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DOBRAWA/DOBRAVA forest in central Jauntal/Podjuna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4. Conclusions</vt:lpstr>
      <vt:lpstr>4. Conclusions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ZGODNJENOVOVEŠKI URBARJI KOT VIR ZA OKOLJSKO ZGODOVINO  Dolga zgodovina urbarjev, SAZU, 20. 10. 2015  dr. Žiga Zwitter Filozofska fakulteta UL Oddelek za zgodovino  ziga.zwitter@ff.uni-lj.si</dc:title>
  <dc:creator>Ziga</dc:creator>
  <cp:lastModifiedBy>ziga</cp:lastModifiedBy>
  <cp:revision>309</cp:revision>
  <cp:lastPrinted>2019-05-05T21:29:08Z</cp:lastPrinted>
  <dcterms:created xsi:type="dcterms:W3CDTF">2015-10-19T20:03:45Z</dcterms:created>
  <dcterms:modified xsi:type="dcterms:W3CDTF">2019-05-05T21:31:15Z</dcterms:modified>
</cp:coreProperties>
</file>