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8" r:id="rId1"/>
    <p:sldMasterId id="2147483699" r:id="rId2"/>
    <p:sldMasterId id="2147483701" r:id="rId3"/>
  </p:sldMasterIdLst>
  <p:notesMasterIdLst>
    <p:notesMasterId r:id="rId26"/>
  </p:notesMasterIdLst>
  <p:sldIdLst>
    <p:sldId id="256" r:id="rId4"/>
    <p:sldId id="1010" r:id="rId5"/>
    <p:sldId id="1011" r:id="rId6"/>
    <p:sldId id="1012" r:id="rId7"/>
    <p:sldId id="260" r:id="rId8"/>
    <p:sldId id="261" r:id="rId9"/>
    <p:sldId id="1013" r:id="rId10"/>
    <p:sldId id="1015" r:id="rId11"/>
    <p:sldId id="1014" r:id="rId12"/>
    <p:sldId id="267" r:id="rId13"/>
    <p:sldId id="268" r:id="rId14"/>
    <p:sldId id="269" r:id="rId15"/>
    <p:sldId id="271" r:id="rId16"/>
    <p:sldId id="272" r:id="rId17"/>
    <p:sldId id="273" r:id="rId18"/>
    <p:sldId id="1016" r:id="rId19"/>
    <p:sldId id="1021" r:id="rId20"/>
    <p:sldId id="1017" r:id="rId21"/>
    <p:sldId id="1020" r:id="rId22"/>
    <p:sldId id="1018" r:id="rId23"/>
    <p:sldId id="1019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51">
          <p15:clr>
            <a:srgbClr val="A4A3A4"/>
          </p15:clr>
        </p15:guide>
        <p15:guide id="4" orient="horz" pos="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5"/>
  </p:normalViewPr>
  <p:slideViewPr>
    <p:cSldViewPr snapToGrid="0">
      <p:cViewPr varScale="1">
        <p:scale>
          <a:sx n="77" d="100"/>
          <a:sy n="77" d="100"/>
        </p:scale>
        <p:origin x="-1072" y="-96"/>
      </p:cViewPr>
      <p:guideLst>
        <p:guide orient="horz" pos="2160"/>
        <p:guide orient="horz" pos="474"/>
        <p:guide pos="3840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FB24E-36E7-9B4A-A644-820EA4CCBC7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F5789-0B75-A64E-A7BE-B9A893456848}">
      <dgm:prSet phldrT="[Text]"/>
      <dgm:spPr/>
      <dgm:t>
        <a:bodyPr/>
        <a:lstStyle/>
        <a:p>
          <a:r>
            <a:rPr lang="en-US" dirty="0" smtClean="0"/>
            <a:t>Business Owner European Commission </a:t>
          </a:r>
        </a:p>
        <a:p>
          <a:r>
            <a:rPr lang="en-US" dirty="0" smtClean="0"/>
            <a:t>DG CNECT</a:t>
          </a:r>
          <a:endParaRPr lang="en-US" dirty="0"/>
        </a:p>
      </dgm:t>
    </dgm:pt>
    <dgm:pt modelId="{F813E7F9-6DC4-1C4C-B04F-6D97001388C8}" type="parTrans" cxnId="{61069640-92C6-9248-B742-0D5B4143D4CD}">
      <dgm:prSet/>
      <dgm:spPr/>
      <dgm:t>
        <a:bodyPr/>
        <a:lstStyle/>
        <a:p>
          <a:endParaRPr lang="en-US"/>
        </a:p>
      </dgm:t>
    </dgm:pt>
    <dgm:pt modelId="{F20C095B-A65C-6342-828E-C89F21B9A01E}" type="sibTrans" cxnId="{61069640-92C6-9248-B742-0D5B4143D4CD}">
      <dgm:prSet/>
      <dgm:spPr/>
      <dgm:t>
        <a:bodyPr/>
        <a:lstStyle/>
        <a:p>
          <a:endParaRPr lang="en-US"/>
        </a:p>
      </dgm:t>
    </dgm:pt>
    <dgm:pt modelId="{1696557D-41D7-4545-A6C3-E42C24A62126}" type="asst">
      <dgm:prSet phldrT="[Text]"/>
      <dgm:spPr/>
      <dgm:t>
        <a:bodyPr/>
        <a:lstStyle/>
        <a:p>
          <a:r>
            <a:rPr lang="en-US" dirty="0" smtClean="0"/>
            <a:t>Expert Group European Archives Group</a:t>
          </a:r>
          <a:endParaRPr lang="en-US" dirty="0"/>
        </a:p>
      </dgm:t>
    </dgm:pt>
    <dgm:pt modelId="{97B471F3-0BC9-8C41-A7A4-E57CE11009F5}" type="parTrans" cxnId="{A21EEA66-683C-4E41-B13B-4B30535F0FF5}">
      <dgm:prSet/>
      <dgm:spPr/>
      <dgm:t>
        <a:bodyPr/>
        <a:lstStyle/>
        <a:p>
          <a:endParaRPr lang="en-US"/>
        </a:p>
      </dgm:t>
    </dgm:pt>
    <dgm:pt modelId="{735F8526-6092-864A-93B1-BE585162EDD0}" type="sibTrans" cxnId="{A21EEA66-683C-4E41-B13B-4B30535F0FF5}">
      <dgm:prSet/>
      <dgm:spPr/>
      <dgm:t>
        <a:bodyPr/>
        <a:lstStyle/>
        <a:p>
          <a:endParaRPr lang="en-US"/>
        </a:p>
      </dgm:t>
    </dgm:pt>
    <dgm:pt modelId="{9ABF31F1-1EE5-874E-88D7-8FAB90F77DC3}">
      <dgm:prSet phldrT="[Text]"/>
      <dgm:spPr/>
      <dgm:t>
        <a:bodyPr/>
        <a:lstStyle/>
        <a:p>
          <a:r>
            <a:rPr lang="en-US" dirty="0" smtClean="0"/>
            <a:t>Solution Provider E-ARK4ALL </a:t>
          </a:r>
          <a:endParaRPr lang="en-US" dirty="0"/>
        </a:p>
      </dgm:t>
    </dgm:pt>
    <dgm:pt modelId="{C1ABD54C-7097-9E40-9F97-252D0877897C}" type="parTrans" cxnId="{D578CE22-AE18-2B43-BE72-67C7FC16556A}">
      <dgm:prSet/>
      <dgm:spPr/>
      <dgm:t>
        <a:bodyPr/>
        <a:lstStyle/>
        <a:p>
          <a:endParaRPr lang="en-US"/>
        </a:p>
      </dgm:t>
    </dgm:pt>
    <dgm:pt modelId="{5F45D86C-D32E-A346-A975-CB258FDC3B20}" type="sibTrans" cxnId="{D578CE22-AE18-2B43-BE72-67C7FC16556A}">
      <dgm:prSet/>
      <dgm:spPr/>
      <dgm:t>
        <a:bodyPr/>
        <a:lstStyle/>
        <a:p>
          <a:endParaRPr lang="en-US"/>
        </a:p>
      </dgm:t>
    </dgm:pt>
    <dgm:pt modelId="{01DABFC8-A235-F649-B63A-F5A4265850DE}">
      <dgm:prSet phldrT="[Text]"/>
      <dgm:spPr/>
      <dgm:t>
        <a:bodyPr/>
        <a:lstStyle/>
        <a:p>
          <a:r>
            <a:rPr lang="en-US" dirty="0" smtClean="0"/>
            <a:t>Solution Provider European Commission DIGIT</a:t>
          </a:r>
          <a:endParaRPr lang="en-US" dirty="0"/>
        </a:p>
      </dgm:t>
    </dgm:pt>
    <dgm:pt modelId="{E7D15C05-A2E1-F748-8B02-8B3A66A8AF2D}" type="parTrans" cxnId="{6EE08568-F339-5349-AC91-D3DF4C81AEBE}">
      <dgm:prSet/>
      <dgm:spPr/>
      <dgm:t>
        <a:bodyPr/>
        <a:lstStyle/>
        <a:p>
          <a:endParaRPr lang="en-US"/>
        </a:p>
      </dgm:t>
    </dgm:pt>
    <dgm:pt modelId="{11E40CFE-9A46-9C4F-BD30-8ABD5E6144E8}" type="sibTrans" cxnId="{6EE08568-F339-5349-AC91-D3DF4C81AEBE}">
      <dgm:prSet/>
      <dgm:spPr/>
      <dgm:t>
        <a:bodyPr/>
        <a:lstStyle/>
        <a:p>
          <a:endParaRPr lang="en-US"/>
        </a:p>
      </dgm:t>
    </dgm:pt>
    <dgm:pt modelId="{10C1C51B-6311-464A-B069-A248326774EB}" type="pres">
      <dgm:prSet presAssocID="{803FB24E-36E7-9B4A-A644-820EA4CCBC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18234B-495D-0541-A850-B960AD66EE09}" type="pres">
      <dgm:prSet presAssocID="{EA6F5789-0B75-A64E-A7BE-B9A893456848}" presName="hierRoot1" presStyleCnt="0">
        <dgm:presLayoutVars>
          <dgm:hierBranch val="init"/>
        </dgm:presLayoutVars>
      </dgm:prSet>
      <dgm:spPr/>
    </dgm:pt>
    <dgm:pt modelId="{7A728414-F8FC-854B-9B04-3B42B9F9D7E5}" type="pres">
      <dgm:prSet presAssocID="{EA6F5789-0B75-A64E-A7BE-B9A893456848}" presName="rootComposite1" presStyleCnt="0"/>
      <dgm:spPr/>
    </dgm:pt>
    <dgm:pt modelId="{F06C0C43-A21A-104C-A8CB-CA186529ABFB}" type="pres">
      <dgm:prSet presAssocID="{EA6F5789-0B75-A64E-A7BE-B9A8934568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2DF80D-9792-AA44-AD34-33AFD4FC87D2}" type="pres">
      <dgm:prSet presAssocID="{EA6F5789-0B75-A64E-A7BE-B9A89345684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D30058-BAA9-614D-8C74-BE4D81902C1A}" type="pres">
      <dgm:prSet presAssocID="{EA6F5789-0B75-A64E-A7BE-B9A893456848}" presName="hierChild2" presStyleCnt="0"/>
      <dgm:spPr/>
    </dgm:pt>
    <dgm:pt modelId="{277EA2A6-8B36-9149-A3E4-73A65F5191DD}" type="pres">
      <dgm:prSet presAssocID="{C1ABD54C-7097-9E40-9F97-252D0877897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26D8015-6EF5-9B4D-8AE0-72077ECACA55}" type="pres">
      <dgm:prSet presAssocID="{9ABF31F1-1EE5-874E-88D7-8FAB90F77DC3}" presName="hierRoot2" presStyleCnt="0">
        <dgm:presLayoutVars>
          <dgm:hierBranch val="init"/>
        </dgm:presLayoutVars>
      </dgm:prSet>
      <dgm:spPr/>
    </dgm:pt>
    <dgm:pt modelId="{A8D881C1-AFB4-DF40-9A1E-14AA025E786A}" type="pres">
      <dgm:prSet presAssocID="{9ABF31F1-1EE5-874E-88D7-8FAB90F77DC3}" presName="rootComposite" presStyleCnt="0"/>
      <dgm:spPr/>
    </dgm:pt>
    <dgm:pt modelId="{29399640-B506-6448-B7C9-986E7A7B8D1C}" type="pres">
      <dgm:prSet presAssocID="{9ABF31F1-1EE5-874E-88D7-8FAB90F77DC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A392CC-4A49-2749-A4C6-F8B8FF69F6CA}" type="pres">
      <dgm:prSet presAssocID="{9ABF31F1-1EE5-874E-88D7-8FAB90F77DC3}" presName="rootConnector" presStyleLbl="node2" presStyleIdx="0" presStyleCnt="2"/>
      <dgm:spPr/>
      <dgm:t>
        <a:bodyPr/>
        <a:lstStyle/>
        <a:p>
          <a:endParaRPr lang="en-US"/>
        </a:p>
      </dgm:t>
    </dgm:pt>
    <dgm:pt modelId="{C4F85A54-FF20-D747-8504-B2867987B2C2}" type="pres">
      <dgm:prSet presAssocID="{9ABF31F1-1EE5-874E-88D7-8FAB90F77DC3}" presName="hierChild4" presStyleCnt="0"/>
      <dgm:spPr/>
    </dgm:pt>
    <dgm:pt modelId="{07B8086A-1A49-7443-8F88-5CC2F9E104B4}" type="pres">
      <dgm:prSet presAssocID="{9ABF31F1-1EE5-874E-88D7-8FAB90F77DC3}" presName="hierChild5" presStyleCnt="0"/>
      <dgm:spPr/>
    </dgm:pt>
    <dgm:pt modelId="{D10A3933-1B10-F240-8710-1407BF7CAE6B}" type="pres">
      <dgm:prSet presAssocID="{E7D15C05-A2E1-F748-8B02-8B3A66A8AF2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89D1223-ADDE-1043-BF14-4971F09540A9}" type="pres">
      <dgm:prSet presAssocID="{01DABFC8-A235-F649-B63A-F5A4265850DE}" presName="hierRoot2" presStyleCnt="0">
        <dgm:presLayoutVars>
          <dgm:hierBranch val="init"/>
        </dgm:presLayoutVars>
      </dgm:prSet>
      <dgm:spPr/>
    </dgm:pt>
    <dgm:pt modelId="{C6E5BFA6-CFDA-BC4E-AE55-EDD3B4168F9B}" type="pres">
      <dgm:prSet presAssocID="{01DABFC8-A235-F649-B63A-F5A4265850DE}" presName="rootComposite" presStyleCnt="0"/>
      <dgm:spPr/>
    </dgm:pt>
    <dgm:pt modelId="{ABDD6B9B-A8EF-2046-BBBF-16E132184ABE}" type="pres">
      <dgm:prSet presAssocID="{01DABFC8-A235-F649-B63A-F5A4265850D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6E1923-EC52-104E-955F-3D2FB42508FB}" type="pres">
      <dgm:prSet presAssocID="{01DABFC8-A235-F649-B63A-F5A4265850D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F5D4CCF-0472-134D-8848-28D59A85DEE1}" type="pres">
      <dgm:prSet presAssocID="{01DABFC8-A235-F649-B63A-F5A4265850DE}" presName="hierChild4" presStyleCnt="0"/>
      <dgm:spPr/>
    </dgm:pt>
    <dgm:pt modelId="{0A834515-FD64-F44E-AEEE-300BEFF9F519}" type="pres">
      <dgm:prSet presAssocID="{01DABFC8-A235-F649-B63A-F5A4265850DE}" presName="hierChild5" presStyleCnt="0"/>
      <dgm:spPr/>
    </dgm:pt>
    <dgm:pt modelId="{21F03355-6F58-3C44-AE59-B776B7F05773}" type="pres">
      <dgm:prSet presAssocID="{EA6F5789-0B75-A64E-A7BE-B9A893456848}" presName="hierChild3" presStyleCnt="0"/>
      <dgm:spPr/>
    </dgm:pt>
    <dgm:pt modelId="{D41D6885-0D21-6548-9C1D-101E63D7391D}" type="pres">
      <dgm:prSet presAssocID="{97B471F3-0BC9-8C41-A7A4-E57CE11009F5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C5E1CC5B-4F81-FE47-A2F6-9FED17EFC801}" type="pres">
      <dgm:prSet presAssocID="{1696557D-41D7-4545-A6C3-E42C24A62126}" presName="hierRoot3" presStyleCnt="0">
        <dgm:presLayoutVars>
          <dgm:hierBranch val="init"/>
        </dgm:presLayoutVars>
      </dgm:prSet>
      <dgm:spPr/>
    </dgm:pt>
    <dgm:pt modelId="{B9AB9888-0457-E544-95E4-8E0F08D0FED2}" type="pres">
      <dgm:prSet presAssocID="{1696557D-41D7-4545-A6C3-E42C24A62126}" presName="rootComposite3" presStyleCnt="0"/>
      <dgm:spPr/>
    </dgm:pt>
    <dgm:pt modelId="{15440E0B-BE6B-844B-B63D-7FB5004CD62A}" type="pres">
      <dgm:prSet presAssocID="{1696557D-41D7-4545-A6C3-E42C24A6212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D3273-41EC-6746-8CFB-8F3D95AB1EF8}" type="pres">
      <dgm:prSet presAssocID="{1696557D-41D7-4545-A6C3-E42C24A62126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4D7912F-D173-5E43-BA6F-F3E1174F2D8C}" type="pres">
      <dgm:prSet presAssocID="{1696557D-41D7-4545-A6C3-E42C24A62126}" presName="hierChild6" presStyleCnt="0"/>
      <dgm:spPr/>
    </dgm:pt>
    <dgm:pt modelId="{F562F376-14EB-964A-A0C7-D792A3871AE9}" type="pres">
      <dgm:prSet presAssocID="{1696557D-41D7-4545-A6C3-E42C24A62126}" presName="hierChild7" presStyleCnt="0"/>
      <dgm:spPr/>
    </dgm:pt>
  </dgm:ptLst>
  <dgm:cxnLst>
    <dgm:cxn modelId="{EB81D8CA-746D-2B4F-B82A-22EC9AD2B859}" type="presOf" srcId="{EA6F5789-0B75-A64E-A7BE-B9A893456848}" destId="{722DF80D-9792-AA44-AD34-33AFD4FC87D2}" srcOrd="1" destOrd="0" presId="urn:microsoft.com/office/officeart/2005/8/layout/orgChart1"/>
    <dgm:cxn modelId="{D67500A5-874D-944A-BAFB-95A2802628EC}" type="presOf" srcId="{C1ABD54C-7097-9E40-9F97-252D0877897C}" destId="{277EA2A6-8B36-9149-A3E4-73A65F5191DD}" srcOrd="0" destOrd="0" presId="urn:microsoft.com/office/officeart/2005/8/layout/orgChart1"/>
    <dgm:cxn modelId="{07A48856-A811-4344-A602-67ED436A6E73}" type="presOf" srcId="{01DABFC8-A235-F649-B63A-F5A4265850DE}" destId="{506E1923-EC52-104E-955F-3D2FB42508FB}" srcOrd="1" destOrd="0" presId="urn:microsoft.com/office/officeart/2005/8/layout/orgChart1"/>
    <dgm:cxn modelId="{8CAAFC4B-ECA4-9742-A11C-D588AAA882DC}" type="presOf" srcId="{9ABF31F1-1EE5-874E-88D7-8FAB90F77DC3}" destId="{29399640-B506-6448-B7C9-986E7A7B8D1C}" srcOrd="0" destOrd="0" presId="urn:microsoft.com/office/officeart/2005/8/layout/orgChart1"/>
    <dgm:cxn modelId="{61069640-92C6-9248-B742-0D5B4143D4CD}" srcId="{803FB24E-36E7-9B4A-A644-820EA4CCBC7F}" destId="{EA6F5789-0B75-A64E-A7BE-B9A893456848}" srcOrd="0" destOrd="0" parTransId="{F813E7F9-6DC4-1C4C-B04F-6D97001388C8}" sibTransId="{F20C095B-A65C-6342-828E-C89F21B9A01E}"/>
    <dgm:cxn modelId="{D578CE22-AE18-2B43-BE72-67C7FC16556A}" srcId="{EA6F5789-0B75-A64E-A7BE-B9A893456848}" destId="{9ABF31F1-1EE5-874E-88D7-8FAB90F77DC3}" srcOrd="1" destOrd="0" parTransId="{C1ABD54C-7097-9E40-9F97-252D0877897C}" sibTransId="{5F45D86C-D32E-A346-A975-CB258FDC3B20}"/>
    <dgm:cxn modelId="{6EE08568-F339-5349-AC91-D3DF4C81AEBE}" srcId="{EA6F5789-0B75-A64E-A7BE-B9A893456848}" destId="{01DABFC8-A235-F649-B63A-F5A4265850DE}" srcOrd="2" destOrd="0" parTransId="{E7D15C05-A2E1-F748-8B02-8B3A66A8AF2D}" sibTransId="{11E40CFE-9A46-9C4F-BD30-8ABD5E6144E8}"/>
    <dgm:cxn modelId="{D257B0BA-C674-CE4A-A50F-C62A57D8C0EA}" type="presOf" srcId="{97B471F3-0BC9-8C41-A7A4-E57CE11009F5}" destId="{D41D6885-0D21-6548-9C1D-101E63D7391D}" srcOrd="0" destOrd="0" presId="urn:microsoft.com/office/officeart/2005/8/layout/orgChart1"/>
    <dgm:cxn modelId="{8E85683F-DE8D-0F47-9A17-212D5A8D5798}" type="presOf" srcId="{E7D15C05-A2E1-F748-8B02-8B3A66A8AF2D}" destId="{D10A3933-1B10-F240-8710-1407BF7CAE6B}" srcOrd="0" destOrd="0" presId="urn:microsoft.com/office/officeart/2005/8/layout/orgChart1"/>
    <dgm:cxn modelId="{39FC6FDF-A86E-134B-B210-EA9B681903AC}" type="presOf" srcId="{EA6F5789-0B75-A64E-A7BE-B9A893456848}" destId="{F06C0C43-A21A-104C-A8CB-CA186529ABFB}" srcOrd="0" destOrd="0" presId="urn:microsoft.com/office/officeart/2005/8/layout/orgChart1"/>
    <dgm:cxn modelId="{A21EEA66-683C-4E41-B13B-4B30535F0FF5}" srcId="{EA6F5789-0B75-A64E-A7BE-B9A893456848}" destId="{1696557D-41D7-4545-A6C3-E42C24A62126}" srcOrd="0" destOrd="0" parTransId="{97B471F3-0BC9-8C41-A7A4-E57CE11009F5}" sibTransId="{735F8526-6092-864A-93B1-BE585162EDD0}"/>
    <dgm:cxn modelId="{F15375B4-FEBF-CA4C-93EC-D026BB923B0B}" type="presOf" srcId="{1696557D-41D7-4545-A6C3-E42C24A62126}" destId="{15440E0B-BE6B-844B-B63D-7FB5004CD62A}" srcOrd="0" destOrd="0" presId="urn:microsoft.com/office/officeart/2005/8/layout/orgChart1"/>
    <dgm:cxn modelId="{4168E0BC-78EB-7F48-90B0-F87D224A1284}" type="presOf" srcId="{803FB24E-36E7-9B4A-A644-820EA4CCBC7F}" destId="{10C1C51B-6311-464A-B069-A248326774EB}" srcOrd="0" destOrd="0" presId="urn:microsoft.com/office/officeart/2005/8/layout/orgChart1"/>
    <dgm:cxn modelId="{9EB6E372-10DA-284B-BC9A-72854EBF3822}" type="presOf" srcId="{1696557D-41D7-4545-A6C3-E42C24A62126}" destId="{3DBD3273-41EC-6746-8CFB-8F3D95AB1EF8}" srcOrd="1" destOrd="0" presId="urn:microsoft.com/office/officeart/2005/8/layout/orgChart1"/>
    <dgm:cxn modelId="{AA555F44-B7C8-2D45-A67E-B13B984D62BF}" type="presOf" srcId="{01DABFC8-A235-F649-B63A-F5A4265850DE}" destId="{ABDD6B9B-A8EF-2046-BBBF-16E132184ABE}" srcOrd="0" destOrd="0" presId="urn:microsoft.com/office/officeart/2005/8/layout/orgChart1"/>
    <dgm:cxn modelId="{B7B48C93-7801-3643-B089-BAD40145F02E}" type="presOf" srcId="{9ABF31F1-1EE5-874E-88D7-8FAB90F77DC3}" destId="{20A392CC-4A49-2749-A4C6-F8B8FF69F6CA}" srcOrd="1" destOrd="0" presId="urn:microsoft.com/office/officeart/2005/8/layout/orgChart1"/>
    <dgm:cxn modelId="{3C2FEFD8-6218-4D47-824A-1771E4865B67}" type="presParOf" srcId="{10C1C51B-6311-464A-B069-A248326774EB}" destId="{5218234B-495D-0541-A850-B960AD66EE09}" srcOrd="0" destOrd="0" presId="urn:microsoft.com/office/officeart/2005/8/layout/orgChart1"/>
    <dgm:cxn modelId="{0F648332-990C-A947-9CF5-B19EF7853EAA}" type="presParOf" srcId="{5218234B-495D-0541-A850-B960AD66EE09}" destId="{7A728414-F8FC-854B-9B04-3B42B9F9D7E5}" srcOrd="0" destOrd="0" presId="urn:microsoft.com/office/officeart/2005/8/layout/orgChart1"/>
    <dgm:cxn modelId="{FD62AE4C-4AAF-DE4A-860F-126B6BD46B72}" type="presParOf" srcId="{7A728414-F8FC-854B-9B04-3B42B9F9D7E5}" destId="{F06C0C43-A21A-104C-A8CB-CA186529ABFB}" srcOrd="0" destOrd="0" presId="urn:microsoft.com/office/officeart/2005/8/layout/orgChart1"/>
    <dgm:cxn modelId="{32568803-DF2A-244D-8693-8DBD18A18089}" type="presParOf" srcId="{7A728414-F8FC-854B-9B04-3B42B9F9D7E5}" destId="{722DF80D-9792-AA44-AD34-33AFD4FC87D2}" srcOrd="1" destOrd="0" presId="urn:microsoft.com/office/officeart/2005/8/layout/orgChart1"/>
    <dgm:cxn modelId="{246B4B00-15B0-9A4F-A049-5C711D292470}" type="presParOf" srcId="{5218234B-495D-0541-A850-B960AD66EE09}" destId="{34D30058-BAA9-614D-8C74-BE4D81902C1A}" srcOrd="1" destOrd="0" presId="urn:microsoft.com/office/officeart/2005/8/layout/orgChart1"/>
    <dgm:cxn modelId="{04AAF81A-56A7-AE4C-BC75-88EFF3808107}" type="presParOf" srcId="{34D30058-BAA9-614D-8C74-BE4D81902C1A}" destId="{277EA2A6-8B36-9149-A3E4-73A65F5191DD}" srcOrd="0" destOrd="0" presId="urn:microsoft.com/office/officeart/2005/8/layout/orgChart1"/>
    <dgm:cxn modelId="{F8F4E4C3-5F53-BE4C-9015-88849062A17F}" type="presParOf" srcId="{34D30058-BAA9-614D-8C74-BE4D81902C1A}" destId="{B26D8015-6EF5-9B4D-8AE0-72077ECACA55}" srcOrd="1" destOrd="0" presId="urn:microsoft.com/office/officeart/2005/8/layout/orgChart1"/>
    <dgm:cxn modelId="{3CE336E7-3D49-8042-B0C5-638CAE6662DF}" type="presParOf" srcId="{B26D8015-6EF5-9B4D-8AE0-72077ECACA55}" destId="{A8D881C1-AFB4-DF40-9A1E-14AA025E786A}" srcOrd="0" destOrd="0" presId="urn:microsoft.com/office/officeart/2005/8/layout/orgChart1"/>
    <dgm:cxn modelId="{59DFE02E-738A-A749-957D-E99AC93F4C98}" type="presParOf" srcId="{A8D881C1-AFB4-DF40-9A1E-14AA025E786A}" destId="{29399640-B506-6448-B7C9-986E7A7B8D1C}" srcOrd="0" destOrd="0" presId="urn:microsoft.com/office/officeart/2005/8/layout/orgChart1"/>
    <dgm:cxn modelId="{D66D321B-6954-5648-AF9E-6CCD7CC447AC}" type="presParOf" srcId="{A8D881C1-AFB4-DF40-9A1E-14AA025E786A}" destId="{20A392CC-4A49-2749-A4C6-F8B8FF69F6CA}" srcOrd="1" destOrd="0" presId="urn:microsoft.com/office/officeart/2005/8/layout/orgChart1"/>
    <dgm:cxn modelId="{29A11900-71C0-EE43-923E-F55714808F7F}" type="presParOf" srcId="{B26D8015-6EF5-9B4D-8AE0-72077ECACA55}" destId="{C4F85A54-FF20-D747-8504-B2867987B2C2}" srcOrd="1" destOrd="0" presId="urn:microsoft.com/office/officeart/2005/8/layout/orgChart1"/>
    <dgm:cxn modelId="{EE028E0F-0B3C-5145-871D-07AAC712056B}" type="presParOf" srcId="{B26D8015-6EF5-9B4D-8AE0-72077ECACA55}" destId="{07B8086A-1A49-7443-8F88-5CC2F9E104B4}" srcOrd="2" destOrd="0" presId="urn:microsoft.com/office/officeart/2005/8/layout/orgChart1"/>
    <dgm:cxn modelId="{459EEAFD-E0C4-9E46-B73D-921B892E7948}" type="presParOf" srcId="{34D30058-BAA9-614D-8C74-BE4D81902C1A}" destId="{D10A3933-1B10-F240-8710-1407BF7CAE6B}" srcOrd="2" destOrd="0" presId="urn:microsoft.com/office/officeart/2005/8/layout/orgChart1"/>
    <dgm:cxn modelId="{482F87C6-0F66-B04E-819D-D2FE23A9BDE4}" type="presParOf" srcId="{34D30058-BAA9-614D-8C74-BE4D81902C1A}" destId="{889D1223-ADDE-1043-BF14-4971F09540A9}" srcOrd="3" destOrd="0" presId="urn:microsoft.com/office/officeart/2005/8/layout/orgChart1"/>
    <dgm:cxn modelId="{D1842605-88E8-0C4F-95E6-B1625E09D8D8}" type="presParOf" srcId="{889D1223-ADDE-1043-BF14-4971F09540A9}" destId="{C6E5BFA6-CFDA-BC4E-AE55-EDD3B4168F9B}" srcOrd="0" destOrd="0" presId="urn:microsoft.com/office/officeart/2005/8/layout/orgChart1"/>
    <dgm:cxn modelId="{AB060583-FDE4-5B45-A013-19F7673E9973}" type="presParOf" srcId="{C6E5BFA6-CFDA-BC4E-AE55-EDD3B4168F9B}" destId="{ABDD6B9B-A8EF-2046-BBBF-16E132184ABE}" srcOrd="0" destOrd="0" presId="urn:microsoft.com/office/officeart/2005/8/layout/orgChart1"/>
    <dgm:cxn modelId="{A1D7B3CB-22D3-FE4E-A799-DA9C67C5122F}" type="presParOf" srcId="{C6E5BFA6-CFDA-BC4E-AE55-EDD3B4168F9B}" destId="{506E1923-EC52-104E-955F-3D2FB42508FB}" srcOrd="1" destOrd="0" presId="urn:microsoft.com/office/officeart/2005/8/layout/orgChart1"/>
    <dgm:cxn modelId="{7FA2A485-E285-0C42-909A-F84CCC9AFED7}" type="presParOf" srcId="{889D1223-ADDE-1043-BF14-4971F09540A9}" destId="{3F5D4CCF-0472-134D-8848-28D59A85DEE1}" srcOrd="1" destOrd="0" presId="urn:microsoft.com/office/officeart/2005/8/layout/orgChart1"/>
    <dgm:cxn modelId="{730FC114-20BE-B545-A0F4-80DAA6A316A7}" type="presParOf" srcId="{889D1223-ADDE-1043-BF14-4971F09540A9}" destId="{0A834515-FD64-F44E-AEEE-300BEFF9F519}" srcOrd="2" destOrd="0" presId="urn:microsoft.com/office/officeart/2005/8/layout/orgChart1"/>
    <dgm:cxn modelId="{D8C5CF79-D945-B74B-92FC-3ED0ABB9EC95}" type="presParOf" srcId="{5218234B-495D-0541-A850-B960AD66EE09}" destId="{21F03355-6F58-3C44-AE59-B776B7F05773}" srcOrd="2" destOrd="0" presId="urn:microsoft.com/office/officeart/2005/8/layout/orgChart1"/>
    <dgm:cxn modelId="{B82EE9B2-A98E-E74D-8ED4-A834EE055F36}" type="presParOf" srcId="{21F03355-6F58-3C44-AE59-B776B7F05773}" destId="{D41D6885-0D21-6548-9C1D-101E63D7391D}" srcOrd="0" destOrd="0" presId="urn:microsoft.com/office/officeart/2005/8/layout/orgChart1"/>
    <dgm:cxn modelId="{7499E32E-7014-AC4A-9EB2-3ED80D8B261E}" type="presParOf" srcId="{21F03355-6F58-3C44-AE59-B776B7F05773}" destId="{C5E1CC5B-4F81-FE47-A2F6-9FED17EFC801}" srcOrd="1" destOrd="0" presId="urn:microsoft.com/office/officeart/2005/8/layout/orgChart1"/>
    <dgm:cxn modelId="{954A29E4-55B2-C54D-B490-1E1AD8FFBF63}" type="presParOf" srcId="{C5E1CC5B-4F81-FE47-A2F6-9FED17EFC801}" destId="{B9AB9888-0457-E544-95E4-8E0F08D0FED2}" srcOrd="0" destOrd="0" presId="urn:microsoft.com/office/officeart/2005/8/layout/orgChart1"/>
    <dgm:cxn modelId="{5D149232-7C63-7F42-A411-FF5B7C2BFD7E}" type="presParOf" srcId="{B9AB9888-0457-E544-95E4-8E0F08D0FED2}" destId="{15440E0B-BE6B-844B-B63D-7FB5004CD62A}" srcOrd="0" destOrd="0" presId="urn:microsoft.com/office/officeart/2005/8/layout/orgChart1"/>
    <dgm:cxn modelId="{ADEE9535-9269-AB4B-884F-96F2F76BA27C}" type="presParOf" srcId="{B9AB9888-0457-E544-95E4-8E0F08D0FED2}" destId="{3DBD3273-41EC-6746-8CFB-8F3D95AB1EF8}" srcOrd="1" destOrd="0" presId="urn:microsoft.com/office/officeart/2005/8/layout/orgChart1"/>
    <dgm:cxn modelId="{638157FA-03CD-F64D-B6A5-8E823C90F39E}" type="presParOf" srcId="{C5E1CC5B-4F81-FE47-A2F6-9FED17EFC801}" destId="{F4D7912F-D173-5E43-BA6F-F3E1174F2D8C}" srcOrd="1" destOrd="0" presId="urn:microsoft.com/office/officeart/2005/8/layout/orgChart1"/>
    <dgm:cxn modelId="{2B3A4BDA-B62C-A440-B494-39A626EDB19D}" type="presParOf" srcId="{C5E1CC5B-4F81-FE47-A2F6-9FED17EFC801}" destId="{F562F376-14EB-964A-A0C7-D792A3871A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6885-0D21-6548-9C1D-101E63D7391D}">
      <dsp:nvSpPr>
        <dsp:cNvPr id="0" name=""/>
        <dsp:cNvSpPr/>
      </dsp:nvSpPr>
      <dsp:spPr>
        <a:xfrm>
          <a:off x="3768129" y="1413139"/>
          <a:ext cx="295870" cy="1296193"/>
        </a:xfrm>
        <a:custGeom>
          <a:avLst/>
          <a:gdLst/>
          <a:ahLst/>
          <a:cxnLst/>
          <a:rect l="0" t="0" r="0" b="0"/>
          <a:pathLst>
            <a:path>
              <a:moveTo>
                <a:pt x="295870" y="0"/>
              </a:moveTo>
              <a:lnTo>
                <a:pt x="295870" y="1296193"/>
              </a:lnTo>
              <a:lnTo>
                <a:pt x="0" y="12961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A3933-1B10-F240-8710-1407BF7CAE6B}">
      <dsp:nvSpPr>
        <dsp:cNvPr id="0" name=""/>
        <dsp:cNvSpPr/>
      </dsp:nvSpPr>
      <dsp:spPr>
        <a:xfrm>
          <a:off x="4064000" y="1413139"/>
          <a:ext cx="1704776" cy="25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517"/>
              </a:lnTo>
              <a:lnTo>
                <a:pt x="1704776" y="2296517"/>
              </a:lnTo>
              <a:lnTo>
                <a:pt x="1704776" y="25923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EA2A6-8B36-9149-A3E4-73A65F5191DD}">
      <dsp:nvSpPr>
        <dsp:cNvPr id="0" name=""/>
        <dsp:cNvSpPr/>
      </dsp:nvSpPr>
      <dsp:spPr>
        <a:xfrm>
          <a:off x="2359223" y="1413139"/>
          <a:ext cx="1704776" cy="2592387"/>
        </a:xfrm>
        <a:custGeom>
          <a:avLst/>
          <a:gdLst/>
          <a:ahLst/>
          <a:cxnLst/>
          <a:rect l="0" t="0" r="0" b="0"/>
          <a:pathLst>
            <a:path>
              <a:moveTo>
                <a:pt x="1704776" y="0"/>
              </a:moveTo>
              <a:lnTo>
                <a:pt x="1704776" y="2296517"/>
              </a:lnTo>
              <a:lnTo>
                <a:pt x="0" y="2296517"/>
              </a:lnTo>
              <a:lnTo>
                <a:pt x="0" y="25923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C0C43-A21A-104C-A8CB-CA186529ABFB}">
      <dsp:nvSpPr>
        <dsp:cNvPr id="0" name=""/>
        <dsp:cNvSpPr/>
      </dsp:nvSpPr>
      <dsp:spPr>
        <a:xfrm>
          <a:off x="2655093" y="4233"/>
          <a:ext cx="2817812" cy="1408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Business Owner European Commission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DG CNECT</a:t>
          </a:r>
          <a:endParaRPr lang="en-US" sz="2200" kern="1200" dirty="0"/>
        </a:p>
      </dsp:txBody>
      <dsp:txXfrm>
        <a:off x="2655093" y="4233"/>
        <a:ext cx="2817812" cy="1408906"/>
      </dsp:txXfrm>
    </dsp:sp>
    <dsp:sp modelId="{29399640-B506-6448-B7C9-986E7A7B8D1C}">
      <dsp:nvSpPr>
        <dsp:cNvPr id="0" name=""/>
        <dsp:cNvSpPr/>
      </dsp:nvSpPr>
      <dsp:spPr>
        <a:xfrm>
          <a:off x="950317" y="4005527"/>
          <a:ext cx="2817812" cy="1408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Solution Provider E-ARK4ALL </a:t>
          </a:r>
          <a:endParaRPr lang="en-US" sz="2200" kern="1200" dirty="0"/>
        </a:p>
      </dsp:txBody>
      <dsp:txXfrm>
        <a:off x="950317" y="4005527"/>
        <a:ext cx="2817812" cy="1408906"/>
      </dsp:txXfrm>
    </dsp:sp>
    <dsp:sp modelId="{ABDD6B9B-A8EF-2046-BBBF-16E132184ABE}">
      <dsp:nvSpPr>
        <dsp:cNvPr id="0" name=""/>
        <dsp:cNvSpPr/>
      </dsp:nvSpPr>
      <dsp:spPr>
        <a:xfrm>
          <a:off x="4359870" y="4005527"/>
          <a:ext cx="2817812" cy="1408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Solution Provider European Commission DIGIT</a:t>
          </a:r>
          <a:endParaRPr lang="en-US" sz="2200" kern="1200" dirty="0"/>
        </a:p>
      </dsp:txBody>
      <dsp:txXfrm>
        <a:off x="4359870" y="4005527"/>
        <a:ext cx="2817812" cy="1408906"/>
      </dsp:txXfrm>
    </dsp:sp>
    <dsp:sp modelId="{15440E0B-BE6B-844B-B63D-7FB5004CD62A}">
      <dsp:nvSpPr>
        <dsp:cNvPr id="0" name=""/>
        <dsp:cNvSpPr/>
      </dsp:nvSpPr>
      <dsp:spPr>
        <a:xfrm>
          <a:off x="950317" y="2004880"/>
          <a:ext cx="2817812" cy="1408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Expert Group European Archives Group</a:t>
          </a:r>
          <a:endParaRPr lang="en-US" sz="2200" kern="1200" dirty="0"/>
        </a:p>
      </dsp:txBody>
      <dsp:txXfrm>
        <a:off x="950317" y="2004880"/>
        <a:ext cx="2817812" cy="140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3204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-ark4all.eu/activities/activity%202/" TargetMode="External"/><Relationship Id="rId4" Type="http://schemas.openxmlformats.org/officeDocument/2006/relationships/hyperlink" Target="https://ec.europa.eu/cefdigital/wiki/display/CEFDIGITAL/eArchiving" TargetMode="External"/><Relationship Id="rId5" Type="http://schemas.openxmlformats.org/officeDocument/2006/relationships/hyperlink" Target="http://e-ark4all.eu/" TargetMode="External"/><Relationship Id="rId6" Type="http://schemas.openxmlformats.org/officeDocument/2006/relationships/hyperlink" Target="https://www.linkedin.com/groups/834365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4baf8c4a9a_3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4baf8c4a9a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4baf8c4a9a_3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g4baf8c4a9a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What can you do?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Review the specifications: 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http://e-ark4all.eu/activities/activity%202/</a:t>
            </a: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Contact us to take up the </a:t>
            </a:r>
            <a:r>
              <a:rPr lang="en-US" sz="1500" dirty="0" err="1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eArchiving</a:t>
            </a: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Building Block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Use the Service Desk for training, discussing the specifications, help with implementation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Visit the websites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https://ec.europa.eu/cefdigital/wiki/display/CEFDIGITAL/eArchiving</a:t>
            </a:r>
            <a:endParaRPr lang="en-US" sz="1500" u="sng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http://e-ark4all.eu/</a:t>
            </a:r>
            <a:r>
              <a:rPr lang="en-US" sz="1500" u="sng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Join the LinkedIn Group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https://www.linkedin.com/groups/8343650/</a:t>
            </a: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Follow us on twitter 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@</a:t>
            </a:r>
            <a:r>
              <a:rPr lang="en-US" sz="1500" dirty="0" err="1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EARKProject</a:t>
            </a:r>
            <a:endParaRPr lang="en-US" sz="1500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Qu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é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puedes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hacer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Examinar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las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especificaciones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lvl="1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http://e-ark4all.eu/activities/activity%202/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Contactar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con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nosotros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para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implantar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el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eArchiving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Building Block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Utilizar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los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Servicios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Atenci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para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temas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formaci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aclarar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cuestiones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sobre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especificaciones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ayuda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con la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implementaci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Visitar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las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paginas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web </a:t>
            </a:r>
            <a:r>
              <a:rPr lang="en-US" sz="150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https://ec.europa.eu/cefdigital/wiki/display/CEFDIGITAL/eArchiving</a:t>
            </a:r>
            <a:endParaRPr lang="en-US" sz="1500" u="sng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http://e-ark4all.eu/</a:t>
            </a:r>
            <a:r>
              <a:rPr lang="en-US" sz="150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Unirte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al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Grupo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LinkedIn </a:t>
            </a:r>
          </a:p>
          <a:p>
            <a:pPr lvl="1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https://www.linkedin.com/groups/8343650/</a:t>
            </a:r>
            <a:r>
              <a:rPr lang="en-US" sz="150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15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Seguirnos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twitter </a:t>
            </a:r>
          </a:p>
          <a:p>
            <a:pPr lvl="1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@</a:t>
            </a:r>
            <a:r>
              <a:rPr lang="en-US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EARKProject</a:t>
            </a:r>
            <a:endParaRPr lang="en-US" sz="15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4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What are we doing next?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CEF and the </a:t>
            </a:r>
            <a:r>
              <a:rPr lang="en-US" sz="1800" dirty="0" err="1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eArchiving</a:t>
            </a: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Building Block will continue at least until 2021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US" sz="1800" dirty="0" err="1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eArchiving</a:t>
            </a: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BB to focus on 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Continuous maintenance of the specifications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Implementing E-ARK specifications in preservation software (and beyond)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Growing the E-ARK community - come and join us!</a:t>
            </a:r>
          </a:p>
          <a:p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Qu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é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vamos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hacer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proximamente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32385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CEF and el eArchiving Building Block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continuar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á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por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lo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menos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hasta el 2021</a:t>
            </a:r>
          </a:p>
          <a:p>
            <a:pPr lvl="0" indent="-32385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●"/>
            </a:pP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El eArchiving Building Block se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centrar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á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lvl="1" indent="-32385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mantenimiento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continuo de las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especificaciones</a:t>
            </a:r>
            <a:endParaRPr lang="en-GB" sz="15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indent="-32385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implementaci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de las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especificaciones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proyecto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E-ARK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software de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preservaci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(y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sucesivos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lvl="1" indent="-32385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Verdana"/>
              <a:buChar char="○"/>
            </a:pP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expansi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de la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comunidad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E-ARK –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con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ó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cenos</a:t>
            </a:r>
            <a:r>
              <a:rPr lang="en-GB" sz="15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y 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ú</a:t>
            </a:r>
            <a:r>
              <a:rPr lang="en-GB" sz="15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5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baf8c4a9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baf8c4a9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4baf8c4a9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baf8c4a9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baf8c4a9a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4baf8c4a9a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4ba988d7aa_0_6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4ba988d7aa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page title and half page content">
  <p:cSld name="1_Full page title and half page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527051" y="333377"/>
            <a:ext cx="1056216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page title and content">
  <p:cSld name="1_Full page 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-120651" y="-49214"/>
            <a:ext cx="12433200" cy="695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81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623392" y="1556792"/>
            <a:ext cx="109581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200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217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67"/>
              <a:buChar char="•"/>
              <a:defRPr sz="1467"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8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rase Grande">
    <p:bg>
      <p:bgPr>
        <a:solidFill>
          <a:srgbClr val="E9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832047" y="6557202"/>
            <a:ext cx="181447" cy="166105"/>
          </a:xfrm>
          <a:prstGeom prst="rect">
            <a:avLst/>
          </a:prstGeom>
        </p:spPr>
        <p:txBody>
          <a:bodyPr lIns="17851" tIns="17851" rIns="17851" bIns="17851" anchor="b"/>
          <a:lstStyle>
            <a:lvl1pPr algn="r" defTabSz="146050">
              <a:defRPr sz="800" b="1">
                <a:solidFill>
                  <a:srgbClr val="FFFFFF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90" name="Frases slides ponte,…"/>
          <p:cNvSpPr txBox="1">
            <a:spLocks noGrp="1"/>
          </p:cNvSpPr>
          <p:nvPr>
            <p:ph type="body" sz="half" idx="13"/>
          </p:nvPr>
        </p:nvSpPr>
        <p:spPr>
          <a:xfrm>
            <a:off x="-1" y="2307053"/>
            <a:ext cx="12192001" cy="51202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 defTabSz="914400">
              <a:lnSpc>
                <a:spcPts val="6700"/>
              </a:lnSpc>
              <a:spcBef>
                <a:spcPts val="0"/>
              </a:spcBef>
              <a:buSzTx/>
              <a:buNone/>
              <a:defRPr sz="9800" b="1">
                <a:solidFill>
                  <a:srgbClr val="6A7889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pPr marL="0" indent="0" algn="ctr" defTabSz="1828800">
              <a:lnSpc>
                <a:spcPts val="13400"/>
              </a:lnSpc>
              <a:spcBef>
                <a:spcPts val="0"/>
              </a:spcBef>
              <a:buSzTx/>
              <a:buNone/>
              <a:defRPr sz="9800" b="1">
                <a:solidFill>
                  <a:srgbClr val="6A7889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pPr>
            <a:r>
              <a:t>Frases slides ponte, </a:t>
            </a:r>
          </a:p>
          <a:p>
            <a:pPr marL="0" indent="0" algn="ctr" defTabSz="1828800">
              <a:lnSpc>
                <a:spcPts val="13400"/>
              </a:lnSpc>
              <a:spcBef>
                <a:spcPts val="0"/>
              </a:spcBef>
              <a:buSzTx/>
              <a:buNone/>
              <a:defRPr sz="9800" b="1">
                <a:solidFill>
                  <a:srgbClr val="6A7889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pPr>
            <a:r>
              <a:t>Fundo neutro</a:t>
            </a:r>
          </a:p>
          <a:p>
            <a:pPr marL="0" indent="0" algn="ctr" defTabSz="1828800">
              <a:lnSpc>
                <a:spcPts val="13400"/>
              </a:lnSpc>
              <a:spcBef>
                <a:spcPts val="0"/>
              </a:spcBef>
              <a:buSzTx/>
              <a:buNone/>
              <a:defRPr sz="9800" b="1">
                <a:solidFill>
                  <a:srgbClr val="6A7889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434003601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0651" y="-49214"/>
            <a:ext cx="12433301" cy="695642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7935" y="1515503"/>
            <a:ext cx="9316131" cy="38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 b="1" i="1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781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itle and content">
  <p:cSld name="Full page 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623392" y="1556792"/>
            <a:ext cx="10957984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itle and half page content">
  <p:cSld name="Full page title and half page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23392" y="1556792"/>
            <a:ext cx="5280587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6343658" y="1556792"/>
            <a:ext cx="5237724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page title and half page content">
  <p:cSld name="1_Full page title and half page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527051" y="333377"/>
            <a:ext cx="1056216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 page title and half page content">
  <p:cSld name="2_Full page title and half page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527051" y="333377"/>
            <a:ext cx="1056216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10512491" y="6213310"/>
            <a:ext cx="1440160" cy="480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itle and content">
  <p:cSld name="Full page 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3392" y="1556792"/>
            <a:ext cx="10957984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1pPr>
            <a:lvl2pPr marL="914400" lvl="1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•"/>
              <a:defRPr sz="1600"/>
            </a:lvl2pPr>
            <a:lvl3pPr marL="1371600" lvl="2" indent="-3217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7"/>
              <a:buChar char="•"/>
              <a:defRPr sz="1467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title and content">
  <p:cSld name="Half page 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-35984" y="0"/>
            <a:ext cx="55647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23"/>
          <p:cNvCxnSpPr/>
          <p:nvPr/>
        </p:nvCxnSpPr>
        <p:spPr>
          <a:xfrm>
            <a:off x="624418" y="404813"/>
            <a:ext cx="76834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4224469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23394" y="1646189"/>
            <a:ext cx="4224469" cy="444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6343652" y="476672"/>
            <a:ext cx="5237723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page title and content">
  <p:cSld name="1_Half page 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-35984" y="0"/>
            <a:ext cx="43077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24"/>
          <p:cNvCxnSpPr/>
          <p:nvPr/>
        </p:nvCxnSpPr>
        <p:spPr>
          <a:xfrm>
            <a:off x="624418" y="404813"/>
            <a:ext cx="76834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623395" y="476676"/>
            <a:ext cx="3270263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623397" y="1646189"/>
            <a:ext cx="3270263" cy="444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5039885" y="476672"/>
            <a:ext cx="6541492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45720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624422" y="6308728"/>
            <a:ext cx="12467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67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">
  <p:cSld name="Separator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1315412" y="3774728"/>
            <a:ext cx="9316131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1315417" y="4243039"/>
            <a:ext cx="9316129" cy="34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Verdana"/>
              <a:buNone/>
              <a:defRPr sz="1333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009FBA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3245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1268200" y="1679551"/>
            <a:ext cx="1027687" cy="102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Verdana"/>
              <a:buNone/>
              <a:defRPr sz="3733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009FBA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3245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1268200" y="3241273"/>
            <a:ext cx="699341" cy="0"/>
          </a:xfrm>
          <a:prstGeom prst="straightConnector1">
            <a:avLst/>
          </a:prstGeom>
          <a:noFill/>
          <a:ln w="38100" cap="sq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50" name="Google Shape;150;p25"/>
          <p:cNvSpPr/>
          <p:nvPr/>
        </p:nvSpPr>
        <p:spPr>
          <a:xfrm>
            <a:off x="335360" y="319610"/>
            <a:ext cx="1248139" cy="259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10631543" y="6213310"/>
            <a:ext cx="1248139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/>
          <p:nvPr/>
        </p:nvSpPr>
        <p:spPr>
          <a:xfrm>
            <a:off x="-120651" y="-49214"/>
            <a:ext cx="12433300" cy="6956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1437935" y="1515503"/>
            <a:ext cx="9316131" cy="382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Clos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6288021" y="-123392"/>
            <a:ext cx="6038851" cy="712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 title="0"/>
          <p:cNvSpPr txBox="1"/>
          <p:nvPr/>
        </p:nvSpPr>
        <p:spPr>
          <a:xfrm>
            <a:off x="7266714" y="4905375"/>
            <a:ext cx="3507316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Contact us </a:t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7211941" y="5732465"/>
            <a:ext cx="41414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© European Union, 2018. All rights reserved. Certain parts are licensed under conditions to the EU.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Reproduction is authorized provided the source is acknowledged.</a:t>
            </a:r>
            <a:endParaRPr/>
          </a:p>
        </p:txBody>
      </p:sp>
      <p:cxnSp>
        <p:nvCxnSpPr>
          <p:cNvPr id="159" name="Google Shape;159;p27"/>
          <p:cNvCxnSpPr/>
          <p:nvPr/>
        </p:nvCxnSpPr>
        <p:spPr>
          <a:xfrm>
            <a:off x="7266708" y="4752975"/>
            <a:ext cx="394932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7"/>
          <p:cNvCxnSpPr/>
          <p:nvPr/>
        </p:nvCxnSpPr>
        <p:spPr>
          <a:xfrm>
            <a:off x="7266708" y="5659439"/>
            <a:ext cx="394932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7"/>
          <p:cNvSpPr/>
          <p:nvPr/>
        </p:nvSpPr>
        <p:spPr>
          <a:xfrm>
            <a:off x="527051" y="333377"/>
            <a:ext cx="1219200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3" b="1">
              <a:solidFill>
                <a:srgbClr val="FFD6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7713133" y="5157195"/>
            <a:ext cx="3391835" cy="28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009FBA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3245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7264124" y="836713"/>
            <a:ext cx="3951285" cy="376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Verdana"/>
              <a:buNone/>
              <a:defRPr sz="1333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009FBA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3245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7362897" y="5184819"/>
            <a:ext cx="239183" cy="24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 i="1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7413756" y="5256860"/>
            <a:ext cx="135387" cy="56861"/>
          </a:xfrm>
          <a:custGeom>
            <a:avLst/>
            <a:gdLst/>
            <a:ahLst/>
            <a:cxnLst/>
            <a:rect l="l" t="t" r="r" b="b"/>
            <a:pathLst>
              <a:path w="1513" h="615" extrusionOk="0">
                <a:moveTo>
                  <a:pt x="0" y="28"/>
                </a:moveTo>
                <a:cubicBezTo>
                  <a:pt x="0" y="28"/>
                  <a:pt x="143" y="151"/>
                  <a:pt x="316" y="280"/>
                </a:cubicBezTo>
                <a:cubicBezTo>
                  <a:pt x="547" y="458"/>
                  <a:pt x="772" y="615"/>
                  <a:pt x="799" y="615"/>
                </a:cubicBezTo>
                <a:cubicBezTo>
                  <a:pt x="823" y="615"/>
                  <a:pt x="915" y="541"/>
                  <a:pt x="1207" y="294"/>
                </a:cubicBezTo>
                <a:cubicBezTo>
                  <a:pt x="1363" y="161"/>
                  <a:pt x="1513" y="16"/>
                  <a:pt x="1513" y="16"/>
                </a:cubicBezTo>
                <a:cubicBezTo>
                  <a:pt x="1513" y="16"/>
                  <a:pt x="1487" y="2"/>
                  <a:pt x="1429" y="0"/>
                </a:cubicBezTo>
                <a:cubicBezTo>
                  <a:pt x="1429" y="0"/>
                  <a:pt x="160" y="0"/>
                  <a:pt x="89" y="0"/>
                </a:cubicBezTo>
                <a:cubicBezTo>
                  <a:pt x="49" y="0"/>
                  <a:pt x="14" y="10"/>
                  <a:pt x="0" y="28"/>
                </a:cubicBezTo>
              </a:path>
            </a:pathLst>
          </a:custGeom>
          <a:solidFill>
            <a:srgbClr val="0F5494"/>
          </a:solidFill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7408167" y="5263688"/>
            <a:ext cx="60420" cy="89841"/>
          </a:xfrm>
          <a:custGeom>
            <a:avLst/>
            <a:gdLst/>
            <a:ahLst/>
            <a:cxnLst/>
            <a:rect l="l" t="t" r="r" b="b"/>
            <a:pathLst>
              <a:path w="675" h="957" extrusionOk="0">
                <a:moveTo>
                  <a:pt x="4" y="132"/>
                </a:moveTo>
                <a:cubicBezTo>
                  <a:pt x="6" y="0"/>
                  <a:pt x="16" y="6"/>
                  <a:pt x="16" y="6"/>
                </a:cubicBezTo>
                <a:lnTo>
                  <a:pt x="675" y="513"/>
                </a:lnTo>
                <a:lnTo>
                  <a:pt x="84" y="957"/>
                </a:lnTo>
                <a:cubicBezTo>
                  <a:pt x="84" y="957"/>
                  <a:pt x="3" y="951"/>
                  <a:pt x="3" y="771"/>
                </a:cubicBezTo>
                <a:cubicBezTo>
                  <a:pt x="3" y="737"/>
                  <a:pt x="0" y="342"/>
                  <a:pt x="4" y="132"/>
                </a:cubicBezTo>
              </a:path>
            </a:pathLst>
          </a:custGeom>
          <a:solidFill>
            <a:srgbClr val="0F5494"/>
          </a:solidFill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7499917" y="5263116"/>
            <a:ext cx="55945" cy="86429"/>
          </a:xfrm>
          <a:custGeom>
            <a:avLst/>
            <a:gdLst/>
            <a:ahLst/>
            <a:cxnLst/>
            <a:rect l="l" t="t" r="r" b="b"/>
            <a:pathLst>
              <a:path w="628" h="921" extrusionOk="0">
                <a:moveTo>
                  <a:pt x="0" y="511"/>
                </a:moveTo>
                <a:lnTo>
                  <a:pt x="597" y="0"/>
                </a:lnTo>
                <a:cubicBezTo>
                  <a:pt x="597" y="0"/>
                  <a:pt x="627" y="26"/>
                  <a:pt x="627" y="96"/>
                </a:cubicBezTo>
                <a:lnTo>
                  <a:pt x="628" y="792"/>
                </a:lnTo>
                <a:cubicBezTo>
                  <a:pt x="628" y="792"/>
                  <a:pt x="623" y="903"/>
                  <a:pt x="615" y="921"/>
                </a:cubicBezTo>
                <a:lnTo>
                  <a:pt x="0" y="511"/>
                </a:lnTo>
                <a:close/>
              </a:path>
            </a:pathLst>
          </a:custGeom>
          <a:solidFill>
            <a:srgbClr val="0F5494"/>
          </a:solidFill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7424386" y="5314860"/>
            <a:ext cx="125317" cy="39235"/>
          </a:xfrm>
          <a:custGeom>
            <a:avLst/>
            <a:gdLst/>
            <a:ahLst/>
            <a:cxnLst/>
            <a:rect l="l" t="t" r="r" b="b"/>
            <a:pathLst>
              <a:path w="1406" h="424" extrusionOk="0">
                <a:moveTo>
                  <a:pt x="560" y="0"/>
                </a:moveTo>
                <a:cubicBezTo>
                  <a:pt x="583" y="14"/>
                  <a:pt x="646" y="66"/>
                  <a:pt x="684" y="66"/>
                </a:cubicBezTo>
                <a:cubicBezTo>
                  <a:pt x="722" y="66"/>
                  <a:pt x="790" y="10"/>
                  <a:pt x="790" y="10"/>
                </a:cubicBezTo>
                <a:lnTo>
                  <a:pt x="1406" y="417"/>
                </a:lnTo>
                <a:cubicBezTo>
                  <a:pt x="1406" y="417"/>
                  <a:pt x="1384" y="424"/>
                  <a:pt x="1349" y="423"/>
                </a:cubicBezTo>
                <a:lnTo>
                  <a:pt x="0" y="423"/>
                </a:lnTo>
                <a:cubicBezTo>
                  <a:pt x="0" y="423"/>
                  <a:pt x="541" y="19"/>
                  <a:pt x="560" y="0"/>
                </a:cubicBezTo>
              </a:path>
            </a:pathLst>
          </a:custGeom>
          <a:solidFill>
            <a:srgbClr val="0F5494"/>
          </a:solidFill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tement">
  <p:cSld name="1_Statement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1437935" y="1515503"/>
            <a:ext cx="9316131" cy="382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335360" y="319610"/>
            <a:ext cx="1248139" cy="259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10631543" y="6213310"/>
            <a:ext cx="1248139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609600" y="1604799"/>
            <a:ext cx="10972800" cy="441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Verdana"/>
              <a:buNone/>
              <a:defRPr sz="2133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7154" algn="l" rtl="0">
              <a:spcBef>
                <a:spcPts val="800"/>
              </a:spcBef>
              <a:spcAft>
                <a:spcPts val="0"/>
              </a:spcAft>
              <a:buClr>
                <a:srgbClr val="009FBA"/>
              </a:buClr>
              <a:buSzPts val="1867"/>
              <a:buFont typeface="Verdana"/>
              <a:buChar char="•"/>
              <a:defRPr sz="18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609605" y="6308727"/>
            <a:ext cx="1454151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" name="Google Shape;176;p29"/>
          <p:cNvCxnSpPr/>
          <p:nvPr/>
        </p:nvCxnSpPr>
        <p:spPr>
          <a:xfrm>
            <a:off x="624418" y="404813"/>
            <a:ext cx="768349" cy="0"/>
          </a:xfrm>
          <a:prstGeom prst="straightConnector1">
            <a:avLst/>
          </a:prstGeom>
          <a:noFill/>
          <a:ln w="12700" cap="sq" cmpd="sng">
            <a:solidFill>
              <a:srgbClr val="646567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623392" y="476674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0" name="Google Shape;27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8" name="Google Shape;29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84031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40317" y="1681163"/>
            <a:ext cx="515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40317" y="2505075"/>
            <a:ext cx="515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0" name="Google Shape;31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8" name="Google Shape;31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1"/>
          </p:nvPr>
        </p:nvSpPr>
        <p:spPr>
          <a:xfrm>
            <a:off x="5183717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4" name="Google Shape;334;p51"/>
          <p:cNvSpPr txBox="1">
            <a:spLocks noGrp="1"/>
          </p:cNvSpPr>
          <p:nvPr>
            <p:ph type="body" idx="2"/>
          </p:nvPr>
        </p:nvSpPr>
        <p:spPr>
          <a:xfrm>
            <a:off x="840317" y="2057400"/>
            <a:ext cx="393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35" name="Google Shape;33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>
            <a:spLocks noGrp="1"/>
          </p:cNvSpPr>
          <p:nvPr>
            <p:ph type="pic" idx="2"/>
          </p:nvPr>
        </p:nvSpPr>
        <p:spPr>
          <a:xfrm>
            <a:off x="5183717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840317" y="2057400"/>
            <a:ext cx="393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4" name="Google Shape;35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>
            <a:spLocks noGrp="1"/>
          </p:cNvSpPr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3" name="Google Shape;36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8" r:id="rId14"/>
    <p:sldLayoutId id="214748370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609607" y="6308728"/>
            <a:ext cx="1454151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67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17"/>
          <p:cNvCxnSpPr/>
          <p:nvPr/>
        </p:nvCxnSpPr>
        <p:spPr>
          <a:xfrm>
            <a:off x="624418" y="404813"/>
            <a:ext cx="768349" cy="0"/>
          </a:xfrm>
          <a:prstGeom prst="straightConnector1">
            <a:avLst/>
          </a:prstGeom>
          <a:noFill/>
          <a:ln w="12700" cap="sq" cmpd="sng">
            <a:solidFill>
              <a:srgbClr val="646567"/>
            </a:solidFill>
            <a:prstDash val="solid"/>
            <a:bevel/>
            <a:headEnd type="none" w="med" len="med"/>
            <a:tailEnd type="none" w="med" len="med"/>
          </a:ln>
        </p:spPr>
      </p:cxnSp>
      <p:pic>
        <p:nvPicPr>
          <p:cNvPr id="106" name="Google Shape;106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04518" y="6280694"/>
            <a:ext cx="1175444" cy="3136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1" name="Google Shape;261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20019" y="6087952"/>
            <a:ext cx="996482" cy="71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281" y="6120557"/>
            <a:ext cx="1266179" cy="6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72064" y="6286308"/>
            <a:ext cx="1621284" cy="4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77000" y="5999530"/>
            <a:ext cx="1505074" cy="7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79776" y="6289922"/>
            <a:ext cx="1900147" cy="4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072330" y="6305428"/>
            <a:ext cx="1008112" cy="4359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hyperlink" Target="http://www.ec.europa.eu/cefdigital" TargetMode="External"/><Relationship Id="rId8" Type="http://schemas.openxmlformats.org/officeDocument/2006/relationships/hyperlink" Target="http://www.e-ark4all.eu/" TargetMode="External"/><Relationship Id="rId9" Type="http://schemas.openxmlformats.org/officeDocument/2006/relationships/hyperlink" Target="https://www.linkedin.com/groups/8343650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51.png"/><Relationship Id="rId5" Type="http://schemas.openxmlformats.org/officeDocument/2006/relationships/hyperlink" Target="http://www.ec.europa.eu/cefdigital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ark-project.com/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cis.eu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5"/>
          <p:cNvSpPr/>
          <p:nvPr/>
        </p:nvSpPr>
        <p:spPr>
          <a:xfrm>
            <a:off x="10685929" y="0"/>
            <a:ext cx="175058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6465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6868" y="6194436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5"/>
          <p:cNvSpPr/>
          <p:nvPr/>
        </p:nvSpPr>
        <p:spPr>
          <a:xfrm>
            <a:off x="874724" y="1037916"/>
            <a:ext cx="8650017" cy="1101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smtClean="0">
                <a:solidFill>
                  <a:srgbClr val="FEF200"/>
                </a:solidFill>
                <a:latin typeface="Arial"/>
                <a:ea typeface="Arial"/>
                <a:cs typeface="Arial"/>
                <a:sym typeface="Arial"/>
              </a:rPr>
              <a:t>The CEF </a:t>
            </a:r>
            <a:r>
              <a:rPr lang="en-US" sz="4000" b="0" i="0" u="none" strike="noStrike" cap="none" dirty="0">
                <a:solidFill>
                  <a:srgbClr val="FEF200"/>
                </a:solidFill>
                <a:latin typeface="Arial"/>
                <a:ea typeface="Arial"/>
                <a:cs typeface="Arial"/>
                <a:sym typeface="Arial"/>
              </a:rPr>
              <a:t>eArchiving Building Block</a:t>
            </a:r>
            <a:endParaRPr dirty="0"/>
          </a:p>
        </p:txBody>
      </p:sp>
      <p:sp>
        <p:nvSpPr>
          <p:cNvPr id="379" name="Google Shape;379;p55"/>
          <p:cNvSpPr/>
          <p:nvPr/>
        </p:nvSpPr>
        <p:spPr>
          <a:xfrm>
            <a:off x="591450" y="4234935"/>
            <a:ext cx="2544600" cy="384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8000" tIns="48000" rIns="48000" bIns="4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EF200"/>
                </a:solidFill>
                <a:latin typeface="Arial"/>
                <a:ea typeface="Arial"/>
                <a:cs typeface="Arial"/>
                <a:sym typeface="Arial"/>
              </a:rPr>
              <a:t>Janet Anderson</a:t>
            </a:r>
            <a:endParaRPr sz="2000" dirty="0"/>
          </a:p>
        </p:txBody>
      </p:sp>
      <p:sp>
        <p:nvSpPr>
          <p:cNvPr id="380" name="Google Shape;380;p55"/>
          <p:cNvSpPr/>
          <p:nvPr/>
        </p:nvSpPr>
        <p:spPr>
          <a:xfrm>
            <a:off x="698100" y="4619235"/>
            <a:ext cx="2331300" cy="277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E-ARK4ALL Project</a:t>
            </a:r>
            <a:endParaRPr sz="1600" dirty="0"/>
          </a:p>
        </p:txBody>
      </p:sp>
      <p:sp>
        <p:nvSpPr>
          <p:cNvPr id="381" name="Google Shape;381;p55"/>
          <p:cNvSpPr/>
          <p:nvPr/>
        </p:nvSpPr>
        <p:spPr>
          <a:xfrm>
            <a:off x="341745" y="249382"/>
            <a:ext cx="1376219" cy="341745"/>
          </a:xfrm>
          <a:prstGeom prst="rect">
            <a:avLst/>
          </a:prstGeom>
          <a:solidFill>
            <a:srgbClr val="1E2B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sz="25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-ARK4ALL Consortium</a:t>
            </a:r>
            <a:endParaRPr sz="25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8" name="Google Shape;628;p6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130818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lvl="0" indent="-2857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Danish National Archives 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(Coordinator)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4650" lvl="0" indent="-285750" algn="l" rtl="0"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Swedish National Archives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4650" lvl="0" indent="-285750" algn="l" rtl="0"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DLM Forum MTÜ</a:t>
            </a:r>
            <a:endParaRPr sz="18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4650" lvl="0" indent="-285750" algn="l" rtl="0"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Austrian Institute of Technology (AIT)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4650" lvl="0" indent="-285750" algn="l" rtl="0"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Keep Solutions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DLM </a:t>
            </a: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Project Members: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National Archives of Estonia, Norway, </a:t>
            </a: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Slovenia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; Federal Archives of Germany, Switzerland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</a:pP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OPF, ES Solutions; </a:t>
            </a:r>
            <a:r>
              <a:rPr lang="en-US" sz="18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Geoarh</a:t>
            </a: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Gregor</a:t>
            </a: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Zavrsnik</a:t>
            </a: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s.p</a:t>
            </a:r>
            <a:r>
              <a:rPr lang="en-US" sz="1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; Easy Lean OÜ;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Poliphon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Mikkeli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University of Applied Sciences;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Instituto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Engenharia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Sistemas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Computadores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(INESC-ID);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Highbury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Associates IVS;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Gabinete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UMBUS SL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7"/>
          <p:cNvSpPr txBox="1">
            <a:spLocks noGrp="1"/>
          </p:cNvSpPr>
          <p:nvPr>
            <p:ph type="body" idx="1"/>
          </p:nvPr>
        </p:nvSpPr>
        <p:spPr>
          <a:xfrm>
            <a:off x="609600" y="1187675"/>
            <a:ext cx="10972800" cy="483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rPr lang="en-US" dirty="0">
                <a:solidFill>
                  <a:srgbClr val="000000"/>
                </a:solidFill>
                <a:sym typeface="Verdana"/>
              </a:rPr>
              <a:t>Experts in national archiving setting out with a common purpose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34" name="Google Shape;634;p67"/>
          <p:cNvSpPr txBox="1">
            <a:spLocks noGrp="1"/>
          </p:cNvSpPr>
          <p:nvPr>
            <p:ph type="title"/>
          </p:nvPr>
        </p:nvSpPr>
        <p:spPr>
          <a:xfrm>
            <a:off x="623392" y="476674"/>
            <a:ext cx="109581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eArchiving </a:t>
            </a:r>
            <a:r>
              <a:rPr lang="en-US" sz="2500" b="1" dirty="0">
                <a:solidFill>
                  <a:srgbClr val="000000"/>
                </a:solidFill>
              </a:rPr>
              <a:t>Building Block </a:t>
            </a:r>
            <a:r>
              <a:rPr lang="en-US" sz="2500" b="1" dirty="0" smtClean="0">
                <a:solidFill>
                  <a:srgbClr val="000000"/>
                </a:solidFill>
              </a:rPr>
              <a:t>Objectives</a:t>
            </a:r>
            <a:endParaRPr sz="2500" b="1" dirty="0">
              <a:solidFill>
                <a:srgbClr val="000000"/>
              </a:solidFill>
            </a:endParaRPr>
          </a:p>
        </p:txBody>
      </p:sp>
      <p:grpSp>
        <p:nvGrpSpPr>
          <p:cNvPr id="635" name="Google Shape;635;p67"/>
          <p:cNvGrpSpPr/>
          <p:nvPr/>
        </p:nvGrpSpPr>
        <p:grpSpPr>
          <a:xfrm>
            <a:off x="-30040" y="2995829"/>
            <a:ext cx="2655803" cy="2032474"/>
            <a:chOff x="2676941" y="2395895"/>
            <a:chExt cx="1991852" cy="1524355"/>
          </a:xfrm>
        </p:grpSpPr>
        <p:sp>
          <p:nvSpPr>
            <p:cNvPr id="636" name="Google Shape;636;p67"/>
            <p:cNvSpPr txBox="1"/>
            <p:nvPr/>
          </p:nvSpPr>
          <p:spPr>
            <a:xfrm>
              <a:off x="2676941" y="2395895"/>
              <a:ext cx="1977037" cy="101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646567"/>
                  </a:solidFill>
                  <a:latin typeface="Verdana"/>
                  <a:ea typeface="Verdana"/>
                  <a:cs typeface="Verdana"/>
                  <a:sym typeface="Verdana"/>
                </a:rPr>
                <a:t>From information</a:t>
              </a:r>
              <a:endParaRPr/>
            </a:p>
          </p:txBody>
        </p:sp>
        <p:sp>
          <p:nvSpPr>
            <p:cNvPr id="637" name="Google Shape;637;p67"/>
            <p:cNvSpPr txBox="1"/>
            <p:nvPr/>
          </p:nvSpPr>
          <p:spPr>
            <a:xfrm>
              <a:off x="2767494" y="3767900"/>
              <a:ext cx="1901299" cy="152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2190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646567"/>
                  </a:solidFill>
                  <a:latin typeface="Verdana"/>
                  <a:ea typeface="Verdana"/>
                  <a:cs typeface="Verdana"/>
                  <a:sym typeface="Verdana"/>
                </a:rPr>
                <a:t>To organised repositories</a:t>
              </a:r>
              <a:endParaRPr/>
            </a:p>
          </p:txBody>
        </p:sp>
      </p:grpSp>
      <p:sp>
        <p:nvSpPr>
          <p:cNvPr id="638" name="Google Shape;638;p67"/>
          <p:cNvSpPr/>
          <p:nvPr/>
        </p:nvSpPr>
        <p:spPr>
          <a:xfrm>
            <a:off x="3010800" y="1543235"/>
            <a:ext cx="8557808" cy="495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594" marR="0" lvl="0" indent="-1608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39" name="Google Shape;639;p67"/>
          <p:cNvCxnSpPr/>
          <p:nvPr/>
        </p:nvCxnSpPr>
        <p:spPr>
          <a:xfrm>
            <a:off x="1293965" y="3435154"/>
            <a:ext cx="0" cy="591525"/>
          </a:xfrm>
          <a:prstGeom prst="straightConnector1">
            <a:avLst/>
          </a:prstGeom>
          <a:noFill/>
          <a:ln w="12700" cap="flat" cmpd="sng">
            <a:solidFill>
              <a:srgbClr val="666666"/>
            </a:solidFill>
            <a:prstDash val="dash"/>
            <a:miter lim="800000"/>
            <a:headEnd type="none" w="sm" len="sm"/>
            <a:tailEnd type="triangle" w="med" len="med"/>
          </a:ln>
        </p:spPr>
      </p:cxnSp>
      <p:grpSp>
        <p:nvGrpSpPr>
          <p:cNvPr id="640" name="Google Shape;640;p67"/>
          <p:cNvGrpSpPr/>
          <p:nvPr/>
        </p:nvGrpSpPr>
        <p:grpSpPr>
          <a:xfrm>
            <a:off x="1026816" y="4185831"/>
            <a:ext cx="534299" cy="598572"/>
            <a:chOff x="765627" y="1491630"/>
            <a:chExt cx="400724" cy="448929"/>
          </a:xfrm>
        </p:grpSpPr>
        <p:pic>
          <p:nvPicPr>
            <p:cNvPr id="641" name="Google Shape;641;p67" descr="Image result for company sea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5989" y="1721812"/>
              <a:ext cx="52684" cy="59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67" descr="https://d30y9cdsu7xlg0.cloudfront.net/png/603619-20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627" y="1491630"/>
              <a:ext cx="400724" cy="448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67" descr="https://d30y9cdsu7xlg0.cloudfront.net/png/869500-200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2149" y="1590836"/>
              <a:ext cx="207680" cy="2326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4" name="Google Shape;644;p67" descr="https://d30y9cdsu7xlg0.cloudfront.net/png/1101454-20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173" y="2333041"/>
            <a:ext cx="479624" cy="479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67"/>
          <p:cNvCxnSpPr/>
          <p:nvPr/>
        </p:nvCxnSpPr>
        <p:spPr>
          <a:xfrm>
            <a:off x="2605390" y="1988841"/>
            <a:ext cx="0" cy="4115397"/>
          </a:xfrm>
          <a:prstGeom prst="straightConnector1">
            <a:avLst/>
          </a:prstGeom>
          <a:noFill/>
          <a:ln w="9525" cap="flat" cmpd="sng">
            <a:solidFill>
              <a:srgbClr val="FFDB1A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46" name="Google Shape;646;p67"/>
          <p:cNvSpPr txBox="1"/>
          <p:nvPr/>
        </p:nvSpPr>
        <p:spPr>
          <a:xfrm>
            <a:off x="3738214" y="3073540"/>
            <a:ext cx="2561223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Facilitate research</a:t>
            </a:r>
            <a:endParaRPr dirty="0"/>
          </a:p>
        </p:txBody>
      </p:sp>
      <p:sp>
        <p:nvSpPr>
          <p:cNvPr id="647" name="Google Shape;647;p67"/>
          <p:cNvSpPr txBox="1"/>
          <p:nvPr/>
        </p:nvSpPr>
        <p:spPr>
          <a:xfrm>
            <a:off x="3738214" y="4539060"/>
            <a:ext cx="7506878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2357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By offering out of the box tools, technical support, training and testing services. </a:t>
            </a:r>
            <a:endParaRPr dirty="0"/>
          </a:p>
          <a:p>
            <a:pPr marL="0" marR="0" lvl="0" indent="0" algn="l" rtl="0">
              <a:lnSpc>
                <a:spcPct val="199906"/>
              </a:lnSpc>
              <a:spcBef>
                <a:spcPts val="667"/>
              </a:spcBef>
              <a:spcAft>
                <a:spcPts val="0"/>
              </a:spcAft>
              <a:buClr>
                <a:srgbClr val="43C2CB"/>
              </a:buClr>
              <a:buSzPts val="800"/>
              <a:buFont typeface="Arial"/>
              <a:buNone/>
            </a:pPr>
            <a:endParaRPr sz="1067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8" name="Google Shape;648;p67"/>
          <p:cNvSpPr txBox="1"/>
          <p:nvPr/>
        </p:nvSpPr>
        <p:spPr>
          <a:xfrm>
            <a:off x="3738214" y="4271363"/>
            <a:ext cx="5958087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Promote cross-border adoption</a:t>
            </a:r>
            <a:endParaRPr dirty="0"/>
          </a:p>
        </p:txBody>
      </p:sp>
      <p:sp>
        <p:nvSpPr>
          <p:cNvPr id="649" name="Google Shape;649;p67"/>
          <p:cNvSpPr txBox="1"/>
          <p:nvPr/>
        </p:nvSpPr>
        <p:spPr>
          <a:xfrm>
            <a:off x="3738214" y="3378799"/>
            <a:ext cx="7485421" cy="50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Through the use of common standards, exchanging information on topics of choice can empower researches, law and order…</a:t>
            </a:r>
            <a:endParaRPr dirty="0"/>
          </a:p>
          <a:p>
            <a:pPr marL="0" marR="0" lvl="0" indent="0" algn="l" rtl="0">
              <a:lnSpc>
                <a:spcPct val="199906"/>
              </a:lnSpc>
              <a:spcBef>
                <a:spcPts val="667"/>
              </a:spcBef>
              <a:spcAft>
                <a:spcPts val="0"/>
              </a:spcAft>
              <a:buClr>
                <a:srgbClr val="43C2CB"/>
              </a:buClr>
              <a:buSzPts val="800"/>
              <a:buFont typeface="Arial"/>
              <a:buNone/>
            </a:pPr>
            <a:endParaRPr sz="1067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0" name="Google Shape;650;p67"/>
          <p:cNvSpPr txBox="1"/>
          <p:nvPr/>
        </p:nvSpPr>
        <p:spPr>
          <a:xfrm>
            <a:off x="3738214" y="2007410"/>
            <a:ext cx="3128390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dirty="0"/>
          </a:p>
        </p:txBody>
      </p:sp>
      <p:sp>
        <p:nvSpPr>
          <p:cNvPr id="651" name="Google Shape;651;p67"/>
          <p:cNvSpPr txBox="1"/>
          <p:nvPr/>
        </p:nvSpPr>
        <p:spPr>
          <a:xfrm>
            <a:off x="3738214" y="2275107"/>
            <a:ext cx="7485421" cy="40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The services offered are a result of strong collaboration between numerous Member State national archives.</a:t>
            </a:r>
            <a:endParaRPr dirty="0"/>
          </a:p>
        </p:txBody>
      </p:sp>
      <p:sp>
        <p:nvSpPr>
          <p:cNvPr id="652" name="Google Shape;652;p67"/>
          <p:cNvSpPr txBox="1"/>
          <p:nvPr/>
        </p:nvSpPr>
        <p:spPr>
          <a:xfrm>
            <a:off x="3738214" y="5230736"/>
            <a:ext cx="4833622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Broaden areas of application</a:t>
            </a:r>
            <a:endParaRPr dirty="0"/>
          </a:p>
        </p:txBody>
      </p:sp>
      <p:sp>
        <p:nvSpPr>
          <p:cNvPr id="653" name="Google Shape;653;p67"/>
          <p:cNvSpPr txBox="1"/>
          <p:nvPr/>
        </p:nvSpPr>
        <p:spPr>
          <a:xfrm>
            <a:off x="3738214" y="5510705"/>
            <a:ext cx="7485421" cy="42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eArchiving aims to be used in sectors such as healthcare, environment, finance, safety-critical systems, etc.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endParaRPr sz="1400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endParaRPr sz="1400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4" name="Google Shape;654;p67" descr="https://d30y9cdsu7xlg0.cloudfront.net/png/653775-20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4674" y="4261654"/>
            <a:ext cx="423731" cy="42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67" descr="https://d30y9cdsu7xlg0.cloudfront.net/png/1542430-20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4750" y="3071930"/>
            <a:ext cx="415959" cy="41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67" descr="https://d30y9cdsu7xlg0.cloudfront.net/png/196471-20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10181" y="1957556"/>
            <a:ext cx="556192" cy="55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67" descr="https://d30y9cdsu7xlg0.cloudfront.net/png/1517245-200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4750" y="5287301"/>
            <a:ext cx="483581" cy="48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8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eArchiving </a:t>
            </a:r>
            <a:r>
              <a:rPr lang="en-US" sz="2500" b="1" dirty="0">
                <a:solidFill>
                  <a:srgbClr val="000000"/>
                </a:solidFill>
              </a:rPr>
              <a:t>Building Block </a:t>
            </a:r>
            <a:r>
              <a:rPr lang="en-GB" sz="2500" b="1" dirty="0" smtClean="0">
                <a:solidFill>
                  <a:srgbClr val="000000"/>
                </a:solidFill>
              </a:rPr>
              <a:t>Goals</a:t>
            </a:r>
            <a:endParaRPr lang="en-GB" sz="2500" b="1" dirty="0">
              <a:solidFill>
                <a:srgbClr val="000000"/>
              </a:solidFill>
            </a:endParaRPr>
          </a:p>
        </p:txBody>
      </p:sp>
      <p:sp>
        <p:nvSpPr>
          <p:cNvPr id="663" name="Google Shape;663;p68"/>
          <p:cNvSpPr txBox="1"/>
          <p:nvPr/>
        </p:nvSpPr>
        <p:spPr>
          <a:xfrm>
            <a:off x="1351425" y="2826405"/>
            <a:ext cx="2561223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Long-term solution</a:t>
            </a:r>
            <a:endParaRPr dirty="0"/>
          </a:p>
        </p:txBody>
      </p:sp>
      <p:sp>
        <p:nvSpPr>
          <p:cNvPr id="664" name="Google Shape;664;p68"/>
          <p:cNvSpPr txBox="1"/>
          <p:nvPr/>
        </p:nvSpPr>
        <p:spPr>
          <a:xfrm>
            <a:off x="1355178" y="2015504"/>
            <a:ext cx="7506878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2357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The services provided by CEF Digital are open source.</a:t>
            </a:r>
            <a:endParaRPr dirty="0"/>
          </a:p>
        </p:txBody>
      </p:sp>
      <p:sp>
        <p:nvSpPr>
          <p:cNvPr id="665" name="Google Shape;665;p68"/>
          <p:cNvSpPr txBox="1"/>
          <p:nvPr/>
        </p:nvSpPr>
        <p:spPr>
          <a:xfrm>
            <a:off x="1355178" y="1747807"/>
            <a:ext cx="5958087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Reduced cost of implementation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66" name="Google Shape;666;p68"/>
          <p:cNvSpPr txBox="1"/>
          <p:nvPr/>
        </p:nvSpPr>
        <p:spPr>
          <a:xfrm>
            <a:off x="1376635" y="3131664"/>
            <a:ext cx="7485421" cy="50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Common set of specifications for packaging digital information, supported by the main European digital archives.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endParaRPr sz="1400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7" name="Google Shape;667;p68"/>
          <p:cNvSpPr txBox="1"/>
          <p:nvPr/>
        </p:nvSpPr>
        <p:spPr>
          <a:xfrm>
            <a:off x="1355178" y="3905003"/>
            <a:ext cx="3128390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Interoperability</a:t>
            </a:r>
            <a:endParaRPr dirty="0"/>
          </a:p>
        </p:txBody>
      </p:sp>
      <p:sp>
        <p:nvSpPr>
          <p:cNvPr id="668" name="Google Shape;668;p68"/>
          <p:cNvSpPr txBox="1"/>
          <p:nvPr/>
        </p:nvSpPr>
        <p:spPr>
          <a:xfrm>
            <a:off x="1376635" y="4172700"/>
            <a:ext cx="7485421" cy="40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Cross-border collaboration on data analysis, including big data analysis.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43C2CB"/>
              </a:buClr>
              <a:buSzPts val="1050"/>
              <a:buFont typeface="Arial"/>
              <a:buNone/>
            </a:pPr>
            <a:endParaRPr sz="1400" dirty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9" name="Google Shape;669;p68"/>
          <p:cNvSpPr txBox="1"/>
          <p:nvPr/>
        </p:nvSpPr>
        <p:spPr>
          <a:xfrm>
            <a:off x="1351425" y="4983601"/>
            <a:ext cx="4833622" cy="30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700"/>
              <a:buFont typeface="Arial"/>
              <a:buNone/>
            </a:pPr>
            <a:r>
              <a:rPr lang="en-US" sz="1700" b="1" dirty="0">
                <a:latin typeface="Verdana"/>
                <a:ea typeface="Verdana"/>
                <a:cs typeface="Verdana"/>
                <a:sym typeface="Verdana"/>
              </a:rPr>
              <a:t>Guidance on legal landscape</a:t>
            </a:r>
            <a:endParaRPr dirty="0"/>
          </a:p>
        </p:txBody>
      </p:sp>
      <p:sp>
        <p:nvSpPr>
          <p:cNvPr id="670" name="Google Shape;670;p68"/>
          <p:cNvSpPr txBox="1"/>
          <p:nvPr/>
        </p:nvSpPr>
        <p:spPr>
          <a:xfrm>
            <a:off x="1376635" y="5263570"/>
            <a:ext cx="7485421" cy="42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Numerous individual legislations at Member State level can confuse the citizens; we can help them navigate through these legislations. </a:t>
            </a:r>
            <a:endParaRPr sz="11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1" name="Google Shape;671;p68" descr="https://d30y9cdsu7xlg0.cloudfront.net/png/653775-2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885" y="1738098"/>
            <a:ext cx="423731" cy="42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68" descr="https://d30y9cdsu7xlg0.cloudfront.net/png/1542430-2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961" y="2824795"/>
            <a:ext cx="415959" cy="41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8" descr="https://d30y9cdsu7xlg0.cloudfront.net/png/196471-2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392" y="3855149"/>
            <a:ext cx="556192" cy="55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8" descr="https://d30y9cdsu7xlg0.cloudfront.net/png/1517245-20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961" y="5040166"/>
            <a:ext cx="483581" cy="48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0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Standards </a:t>
            </a:r>
            <a:r>
              <a:rPr lang="en-US" sz="2500" b="1" dirty="0">
                <a:solidFill>
                  <a:srgbClr val="000000"/>
                </a:solidFill>
              </a:rPr>
              <a:t>are the core of the Building Block</a:t>
            </a:r>
            <a:endParaRPr sz="2500" b="1" dirty="0">
              <a:solidFill>
                <a:srgbClr val="000000"/>
              </a:solidFill>
            </a:endParaRPr>
          </a:p>
        </p:txBody>
      </p:sp>
      <p:grpSp>
        <p:nvGrpSpPr>
          <p:cNvPr id="686" name="Google Shape;686;p70"/>
          <p:cNvGrpSpPr/>
          <p:nvPr/>
        </p:nvGrpSpPr>
        <p:grpSpPr>
          <a:xfrm>
            <a:off x="3577490" y="1344706"/>
            <a:ext cx="5037020" cy="5037020"/>
            <a:chOff x="2739673" y="551140"/>
            <a:chExt cx="6341574" cy="6341574"/>
          </a:xfrm>
        </p:grpSpPr>
        <p:sp>
          <p:nvSpPr>
            <p:cNvPr id="687" name="Google Shape;687;p70"/>
            <p:cNvSpPr/>
            <p:nvPr/>
          </p:nvSpPr>
          <p:spPr>
            <a:xfrm>
              <a:off x="2739673" y="551140"/>
              <a:ext cx="6341574" cy="6341574"/>
            </a:xfrm>
            <a:prstGeom prst="ellipse">
              <a:avLst/>
            </a:prstGeom>
            <a:solidFill>
              <a:srgbClr val="488E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688" name="Google Shape;688;p70"/>
            <p:cNvPicPr preferRelativeResize="0"/>
            <p:nvPr/>
          </p:nvPicPr>
          <p:blipFill rotWithShape="1">
            <a:blip r:embed="rId3">
              <a:alphaModFix/>
            </a:blip>
            <a:srcRect l="7219" t="4954" r="5389"/>
            <a:stretch/>
          </p:blipFill>
          <p:spPr>
            <a:xfrm>
              <a:off x="3612304" y="1745211"/>
              <a:ext cx="4662120" cy="3794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9" name="Google Shape;689;p70"/>
          <p:cNvSpPr/>
          <p:nvPr/>
        </p:nvSpPr>
        <p:spPr>
          <a:xfrm>
            <a:off x="3087617" y="1344706"/>
            <a:ext cx="5778477" cy="577847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0" name="Google Shape;690;p70"/>
          <p:cNvSpPr/>
          <p:nvPr/>
        </p:nvSpPr>
        <p:spPr>
          <a:xfrm>
            <a:off x="2922494" y="1075765"/>
            <a:ext cx="6786282" cy="678628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1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81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eArchiving </a:t>
            </a:r>
            <a:r>
              <a:rPr lang="en-US" sz="2500" b="1" dirty="0">
                <a:solidFill>
                  <a:srgbClr val="000000"/>
                </a:solidFill>
              </a:rPr>
              <a:t>Sample Software</a:t>
            </a:r>
            <a:endParaRPr sz="2500" b="1" dirty="0">
              <a:solidFill>
                <a:srgbClr val="000000"/>
              </a:solidFill>
            </a:endParaRPr>
          </a:p>
        </p:txBody>
      </p:sp>
      <p:sp>
        <p:nvSpPr>
          <p:cNvPr id="696" name="Google Shape;696;p71"/>
          <p:cNvSpPr txBox="1">
            <a:spLocks noGrp="1"/>
          </p:cNvSpPr>
          <p:nvPr>
            <p:ph type="body" idx="1"/>
          </p:nvPr>
        </p:nvSpPr>
        <p:spPr>
          <a:xfrm>
            <a:off x="623392" y="1556790"/>
            <a:ext cx="7291867" cy="4433737"/>
          </a:xfrm>
          <a:prstGeom prst="rect">
            <a:avLst/>
          </a:prstGeom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smtClean="0">
                <a:solidFill>
                  <a:srgbClr val="000000"/>
                </a:solidFill>
              </a:rPr>
              <a:t>Purpose, To: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Be example </a:t>
            </a:r>
            <a:r>
              <a:rPr lang="en-US" sz="1800" dirty="0">
                <a:solidFill>
                  <a:srgbClr val="000000"/>
                </a:solidFill>
              </a:rPr>
              <a:t>on how to </a:t>
            </a:r>
            <a:r>
              <a:rPr lang="en-US" sz="1800" i="1" dirty="0">
                <a:solidFill>
                  <a:srgbClr val="000000"/>
                </a:solidFill>
              </a:rPr>
              <a:t>implement</a:t>
            </a:r>
            <a:r>
              <a:rPr lang="en-US" sz="1800" dirty="0">
                <a:solidFill>
                  <a:srgbClr val="000000"/>
                </a:solidFill>
              </a:rPr>
              <a:t> E-ARK specifications</a:t>
            </a:r>
            <a:endParaRPr sz="1800" dirty="0">
              <a:solidFill>
                <a:srgbClr val="000000"/>
              </a:solidFill>
            </a:endParaRPr>
          </a:p>
          <a:p>
            <a:pPr lvl="0" indent="-355600"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dirty="0" smtClean="0">
                <a:solidFill>
                  <a:srgbClr val="000000"/>
                </a:solidFill>
              </a:rPr>
              <a:t>how </a:t>
            </a:r>
            <a:r>
              <a:rPr lang="en-US" sz="1800" dirty="0">
                <a:solidFill>
                  <a:srgbClr val="000000"/>
                </a:solidFill>
              </a:rPr>
              <a:t>that tools with different background, regional coverage and user base can all </a:t>
            </a:r>
            <a:r>
              <a:rPr lang="en-US" sz="1800" dirty="0" smtClean="0">
                <a:solidFill>
                  <a:srgbClr val="000000"/>
                </a:solidFill>
              </a:rPr>
              <a:t>implement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E</a:t>
            </a:r>
            <a:r>
              <a:rPr lang="en-US" sz="1800" b="1" dirty="0">
                <a:solidFill>
                  <a:srgbClr val="000000"/>
                </a:solidFill>
              </a:rPr>
              <a:t>-ARK specifications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and </a:t>
            </a:r>
            <a:r>
              <a:rPr lang="en-US" sz="1800" dirty="0" smtClean="0">
                <a:solidFill>
                  <a:srgbClr val="000000"/>
                </a:solidFill>
              </a:rPr>
              <a:t>be </a:t>
            </a:r>
            <a:r>
              <a:rPr lang="en-US" sz="1800" dirty="0">
                <a:solidFill>
                  <a:srgbClr val="000000"/>
                </a:solidFill>
              </a:rPr>
              <a:t>interoperable with each other)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Multiple </a:t>
            </a:r>
            <a:r>
              <a:rPr lang="en-US" sz="1800" dirty="0">
                <a:solidFill>
                  <a:srgbClr val="000000"/>
                </a:solidFill>
              </a:rPr>
              <a:t>tools for the same </a:t>
            </a:r>
            <a:r>
              <a:rPr lang="en-US" sz="1800" dirty="0" smtClean="0">
                <a:solidFill>
                  <a:srgbClr val="000000"/>
                </a:solidFill>
              </a:rPr>
              <a:t>task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Modular based </a:t>
            </a:r>
            <a:r>
              <a:rPr lang="mr-IN" sz="1800" i="1" dirty="0" smtClean="0">
                <a:solidFill>
                  <a:srgbClr val="000000"/>
                </a:solidFill>
              </a:rPr>
              <a:t>–</a:t>
            </a:r>
            <a:r>
              <a:rPr lang="en-US" sz="1800" i="1" dirty="0" smtClean="0">
                <a:solidFill>
                  <a:srgbClr val="000000"/>
                </a:solidFill>
              </a:rPr>
              <a:t> mix and match</a:t>
            </a:r>
            <a:endParaRPr lang="en-US" sz="1800" dirty="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End-to-end systems</a:t>
            </a:r>
            <a:endParaRPr sz="1800" i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Be primary </a:t>
            </a:r>
            <a:r>
              <a:rPr lang="en-US" sz="1800" dirty="0">
                <a:solidFill>
                  <a:srgbClr val="000000"/>
                </a:solidFill>
              </a:rPr>
              <a:t>implementers voice within the specification development </a:t>
            </a:r>
            <a:r>
              <a:rPr lang="en-US" sz="1800" dirty="0" smtClean="0">
                <a:solidFill>
                  <a:srgbClr val="000000"/>
                </a:solidFill>
              </a:rPr>
              <a:t>activity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Be primary </a:t>
            </a:r>
            <a:r>
              <a:rPr lang="en-US" sz="1800" dirty="0">
                <a:solidFill>
                  <a:srgbClr val="000000"/>
                </a:solidFill>
              </a:rPr>
              <a:t>implementation testbed for specifications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Provide </a:t>
            </a:r>
            <a:r>
              <a:rPr lang="en-US" sz="1800" dirty="0">
                <a:solidFill>
                  <a:srgbClr val="000000"/>
                </a:solidFill>
              </a:rPr>
              <a:t>and maintain the most crucial components as open-source </a:t>
            </a:r>
            <a:r>
              <a:rPr lang="en-US" sz="1800" dirty="0" smtClean="0">
                <a:solidFill>
                  <a:srgbClr val="000000"/>
                </a:solidFill>
              </a:rPr>
              <a:t>libraries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" name="Google Shape;4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5921" y="1709716"/>
            <a:ext cx="3712200" cy="43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2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eArchiving </a:t>
            </a:r>
            <a:r>
              <a:rPr lang="en-US" sz="2500" b="1" dirty="0">
                <a:solidFill>
                  <a:srgbClr val="000000"/>
                </a:solidFill>
              </a:rPr>
              <a:t>Sample Software</a:t>
            </a:r>
            <a:endParaRPr sz="2500" b="1" dirty="0">
              <a:solidFill>
                <a:srgbClr val="000000"/>
              </a:solidFill>
            </a:endParaRPr>
          </a:p>
        </p:txBody>
      </p:sp>
      <p:sp>
        <p:nvSpPr>
          <p:cNvPr id="702" name="Google Shape;702;p72"/>
          <p:cNvSpPr/>
          <p:nvPr/>
        </p:nvSpPr>
        <p:spPr>
          <a:xfrm>
            <a:off x="3198569" y="1755310"/>
            <a:ext cx="7458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eArchiving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Building Block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currently features</a:t>
            </a:r>
            <a:endParaRPr sz="1200" b="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3" name="Google Shape;703;p72"/>
          <p:cNvSpPr/>
          <p:nvPr/>
        </p:nvSpPr>
        <p:spPr>
          <a:xfrm>
            <a:off x="3332096" y="2715339"/>
            <a:ext cx="6928647" cy="1132652"/>
          </a:xfrm>
          <a:custGeom>
            <a:avLst/>
            <a:gdLst/>
            <a:ahLst/>
            <a:cxnLst/>
            <a:rect l="l" t="t" r="r" b="b"/>
            <a:pathLst>
              <a:path w="6637866" h="1513728" extrusionOk="0">
                <a:moveTo>
                  <a:pt x="0" y="1046815"/>
                </a:moveTo>
                <a:cubicBezTo>
                  <a:pt x="244122" y="1134304"/>
                  <a:pt x="488244" y="1221793"/>
                  <a:pt x="745066" y="1055282"/>
                </a:cubicBezTo>
                <a:cubicBezTo>
                  <a:pt x="1001888" y="888771"/>
                  <a:pt x="1264355" y="92904"/>
                  <a:pt x="1540933" y="47748"/>
                </a:cubicBezTo>
                <a:cubicBezTo>
                  <a:pt x="1817511" y="2592"/>
                  <a:pt x="2115255" y="543048"/>
                  <a:pt x="2404533" y="784348"/>
                </a:cubicBezTo>
                <a:cubicBezTo>
                  <a:pt x="2693811" y="1025648"/>
                  <a:pt x="2863145" y="1625370"/>
                  <a:pt x="3276600" y="1495548"/>
                </a:cubicBezTo>
                <a:cubicBezTo>
                  <a:pt x="3690055" y="1365726"/>
                  <a:pt x="4464755" y="88671"/>
                  <a:pt x="4885266" y="5415"/>
                </a:cubicBezTo>
                <a:cubicBezTo>
                  <a:pt x="5305777" y="-77841"/>
                  <a:pt x="5507566" y="823860"/>
                  <a:pt x="5799666" y="996015"/>
                </a:cubicBezTo>
                <a:cubicBezTo>
                  <a:pt x="6091766" y="1168170"/>
                  <a:pt x="6364816" y="1103259"/>
                  <a:pt x="6637866" y="1038348"/>
                </a:cubicBezTo>
              </a:path>
            </a:pathLst>
          </a:custGeom>
          <a:noFill/>
          <a:ln w="12700" cap="flat" cmpd="sng">
            <a:solidFill>
              <a:srgbClr val="6666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4" name="Google Shape;704;p72"/>
          <p:cNvSpPr/>
          <p:nvPr/>
        </p:nvSpPr>
        <p:spPr>
          <a:xfrm>
            <a:off x="8740468" y="2591257"/>
            <a:ext cx="1212736" cy="1212736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Verdana"/>
                <a:ea typeface="Verdana"/>
                <a:cs typeface="Verdana"/>
                <a:sym typeface="Verdana"/>
              </a:rPr>
              <a:t>Access</a:t>
            </a:r>
            <a:endParaRPr sz="14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5" name="Google Shape;705;p72"/>
          <p:cNvSpPr/>
          <p:nvPr/>
        </p:nvSpPr>
        <p:spPr>
          <a:xfrm>
            <a:off x="3580759" y="2614532"/>
            <a:ext cx="1222174" cy="122217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Verdana"/>
                <a:ea typeface="Verdana"/>
                <a:cs typeface="Verdana"/>
                <a:sym typeface="Verdana"/>
              </a:rPr>
              <a:t>Pre-Ingest</a:t>
            </a:r>
            <a:endParaRPr dirty="0"/>
          </a:p>
        </p:txBody>
      </p:sp>
      <p:sp>
        <p:nvSpPr>
          <p:cNvPr id="706" name="Google Shape;706;p72"/>
          <p:cNvSpPr/>
          <p:nvPr/>
        </p:nvSpPr>
        <p:spPr>
          <a:xfrm>
            <a:off x="5292829" y="2614532"/>
            <a:ext cx="1210124" cy="1210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7" name="Google Shape;707;p72"/>
          <p:cNvSpPr txBox="1"/>
          <p:nvPr/>
        </p:nvSpPr>
        <p:spPr>
          <a:xfrm>
            <a:off x="5158475" y="3384564"/>
            <a:ext cx="14788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Verdana"/>
                <a:ea typeface="Verdana"/>
                <a:cs typeface="Verdana"/>
                <a:sym typeface="Verdana"/>
              </a:rPr>
              <a:t>Ingest</a:t>
            </a:r>
            <a:endParaRPr dirty="0"/>
          </a:p>
        </p:txBody>
      </p:sp>
      <p:sp>
        <p:nvSpPr>
          <p:cNvPr id="708" name="Google Shape;708;p72"/>
          <p:cNvSpPr/>
          <p:nvPr/>
        </p:nvSpPr>
        <p:spPr>
          <a:xfrm>
            <a:off x="7004475" y="2614532"/>
            <a:ext cx="1210124" cy="1210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Verdana"/>
                <a:ea typeface="Verdana"/>
                <a:cs typeface="Verdana"/>
                <a:sym typeface="Verdana"/>
              </a:rPr>
              <a:t>Storage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9" name="Google Shape;709;p72" descr="https://d30y9cdsu7xlg0.cloudfront.net/png/6034-2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749" y="2335103"/>
            <a:ext cx="428206" cy="41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2" descr="https://d30y9cdsu7xlg0.cloudfront.net/png/869500-2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0427" y="2393838"/>
            <a:ext cx="216851" cy="210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1" name="Google Shape;711;p72"/>
          <p:cNvGrpSpPr/>
          <p:nvPr/>
        </p:nvGrpSpPr>
        <p:grpSpPr>
          <a:xfrm>
            <a:off x="531479" y="2930674"/>
            <a:ext cx="2274748" cy="1953731"/>
            <a:chOff x="2714662" y="2395895"/>
            <a:chExt cx="2001325" cy="1718894"/>
          </a:xfrm>
        </p:grpSpPr>
        <p:sp>
          <p:nvSpPr>
            <p:cNvPr id="712" name="Google Shape;712;p72"/>
            <p:cNvSpPr txBox="1"/>
            <p:nvPr/>
          </p:nvSpPr>
          <p:spPr>
            <a:xfrm>
              <a:off x="2714662" y="2395895"/>
              <a:ext cx="1977038" cy="15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eArchiving</a:t>
              </a:r>
              <a:endParaRPr dirty="0"/>
            </a:p>
          </p:txBody>
        </p:sp>
        <p:sp>
          <p:nvSpPr>
            <p:cNvPr id="713" name="Google Shape;713;p72"/>
            <p:cNvSpPr txBox="1"/>
            <p:nvPr/>
          </p:nvSpPr>
          <p:spPr>
            <a:xfrm>
              <a:off x="2814688" y="3757357"/>
              <a:ext cx="1901299" cy="357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latin typeface="Verdana"/>
                  <a:ea typeface="Verdana"/>
                  <a:cs typeface="Verdana"/>
                  <a:sym typeface="Verdana"/>
                </a:rPr>
                <a:t>A solution for 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latin typeface="Verdana"/>
                  <a:ea typeface="Verdana"/>
                  <a:cs typeface="Verdana"/>
                  <a:sym typeface="Verdana"/>
                </a:rPr>
                <a:t>natural persons</a:t>
              </a:r>
              <a:endParaRPr dirty="0"/>
            </a:p>
          </p:txBody>
        </p:sp>
      </p:grpSp>
      <p:pic>
        <p:nvPicPr>
          <p:cNvPr id="714" name="Google Shape;714;p72" descr="https://d30y9cdsu7xlg0.cloudfront.net/png/751018-2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0482" y="3963333"/>
            <a:ext cx="436741" cy="43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2"/>
          <p:cNvSpPr txBox="1"/>
          <p:nvPr/>
        </p:nvSpPr>
        <p:spPr>
          <a:xfrm>
            <a:off x="8560159" y="4178208"/>
            <a:ext cx="1573355" cy="52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b="0" dirty="0">
                <a:latin typeface="Verdana"/>
                <a:ea typeface="Verdana"/>
                <a:cs typeface="Verdana"/>
                <a:sym typeface="Verdana"/>
              </a:rPr>
              <a:t>Search and Display GUI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Order Management Tool</a:t>
            </a:r>
            <a:endParaRPr sz="1200" b="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72"/>
          <p:cNvSpPr txBox="1"/>
          <p:nvPr/>
        </p:nvSpPr>
        <p:spPr>
          <a:xfrm>
            <a:off x="3633467" y="4211007"/>
            <a:ext cx="1116759" cy="52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b="0" dirty="0">
                <a:latin typeface="Verdana"/>
                <a:ea typeface="Verdana"/>
                <a:cs typeface="Verdana"/>
                <a:sym typeface="Verdana"/>
              </a:rPr>
              <a:t>RODA-In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Database Preservation toolkit</a:t>
            </a:r>
            <a:endParaRPr sz="1200" b="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7" name="Google Shape;717;p72"/>
          <p:cNvSpPr txBox="1"/>
          <p:nvPr/>
        </p:nvSpPr>
        <p:spPr>
          <a:xfrm>
            <a:off x="5222591" y="4211007"/>
            <a:ext cx="1350600" cy="52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b="0" dirty="0" err="1">
                <a:latin typeface="Verdana"/>
                <a:ea typeface="Verdana"/>
                <a:cs typeface="Verdana"/>
                <a:sym typeface="Verdana"/>
              </a:rPr>
              <a:t>ESSArch</a:t>
            </a:r>
            <a:r>
              <a:rPr lang="en-US" sz="1200" b="0" dirty="0">
                <a:latin typeface="Verdana"/>
                <a:ea typeface="Verdana"/>
                <a:cs typeface="Verdana"/>
                <a:sym typeface="Verdana"/>
              </a:rPr>
              <a:t> Tools for Archive</a:t>
            </a:r>
            <a:endParaRPr sz="1200" b="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RODA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E-ARK Web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8" name="Google Shape;718;p72"/>
          <p:cNvSpPr txBox="1"/>
          <p:nvPr/>
        </p:nvSpPr>
        <p:spPr>
          <a:xfrm>
            <a:off x="7018356" y="4193347"/>
            <a:ext cx="1182363" cy="53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ESS Preservation Platform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b="0" dirty="0">
                <a:latin typeface="Verdana"/>
                <a:ea typeface="Verdana"/>
                <a:cs typeface="Verdana"/>
                <a:sym typeface="Verdana"/>
              </a:rPr>
              <a:t>RODA</a:t>
            </a:r>
            <a:endParaRPr sz="1200" b="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E-ARK Web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72"/>
          <p:cNvSpPr/>
          <p:nvPr/>
        </p:nvSpPr>
        <p:spPr>
          <a:xfrm>
            <a:off x="10248482" y="2591257"/>
            <a:ext cx="1212736" cy="1212736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Verdana"/>
                <a:ea typeface="Verdana"/>
                <a:cs typeface="Verdana"/>
                <a:sym typeface="Verdana"/>
              </a:rPr>
              <a:t>View</a:t>
            </a:r>
            <a:endParaRPr sz="14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Google Shape;720;p72"/>
          <p:cNvSpPr txBox="1"/>
          <p:nvPr/>
        </p:nvSpPr>
        <p:spPr>
          <a:xfrm>
            <a:off x="10204703" y="4178208"/>
            <a:ext cx="1300294" cy="52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b="0" dirty="0">
                <a:latin typeface="Verdana"/>
                <a:ea typeface="Verdana"/>
                <a:cs typeface="Verdana"/>
                <a:sym typeface="Verdana"/>
              </a:rPr>
              <a:t>IP Viewer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Database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Visualisation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toolkit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Arial"/>
              <a:buNone/>
            </a:pPr>
            <a:endParaRPr sz="1200" b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1" name="Google Shape;721;p72"/>
          <p:cNvPicPr preferRelativeResize="0"/>
          <p:nvPr/>
        </p:nvPicPr>
        <p:blipFill rotWithShape="1">
          <a:blip r:embed="rId6">
            <a:alphaModFix/>
          </a:blip>
          <a:srcRect b="16340"/>
          <a:stretch/>
        </p:blipFill>
        <p:spPr>
          <a:xfrm>
            <a:off x="10532116" y="2791360"/>
            <a:ext cx="64546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2"/>
          <p:cNvPicPr preferRelativeResize="0"/>
          <p:nvPr/>
        </p:nvPicPr>
        <p:blipFill rotWithShape="1">
          <a:blip r:embed="rId7">
            <a:alphaModFix/>
          </a:blip>
          <a:srcRect b="15298"/>
          <a:stretch/>
        </p:blipFill>
        <p:spPr>
          <a:xfrm>
            <a:off x="9008222" y="2748221"/>
            <a:ext cx="6375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72"/>
          <p:cNvPicPr preferRelativeResize="0"/>
          <p:nvPr/>
        </p:nvPicPr>
        <p:blipFill rotWithShape="1">
          <a:blip r:embed="rId8">
            <a:alphaModFix/>
          </a:blip>
          <a:srcRect b="14829"/>
          <a:stretch/>
        </p:blipFill>
        <p:spPr>
          <a:xfrm>
            <a:off x="7292524" y="2748221"/>
            <a:ext cx="634027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2"/>
          <p:cNvPicPr preferRelativeResize="0"/>
          <p:nvPr/>
        </p:nvPicPr>
        <p:blipFill rotWithShape="1">
          <a:blip r:embed="rId9">
            <a:alphaModFix/>
          </a:blip>
          <a:srcRect b="14355"/>
          <a:stretch/>
        </p:blipFill>
        <p:spPr>
          <a:xfrm>
            <a:off x="5582898" y="2830751"/>
            <a:ext cx="629986" cy="53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72"/>
          <p:cNvPicPr preferRelativeResize="0"/>
          <p:nvPr/>
        </p:nvPicPr>
        <p:blipFill rotWithShape="1">
          <a:blip r:embed="rId10">
            <a:alphaModFix/>
          </a:blip>
          <a:srcRect b="23858"/>
          <a:stretch/>
        </p:blipFill>
        <p:spPr>
          <a:xfrm>
            <a:off x="3837239" y="2726122"/>
            <a:ext cx="709215" cy="5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72"/>
          <p:cNvCxnSpPr/>
          <p:nvPr/>
        </p:nvCxnSpPr>
        <p:spPr>
          <a:xfrm>
            <a:off x="1668852" y="3390516"/>
            <a:ext cx="0" cy="303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7" name="Google Shape;727;p72"/>
          <p:cNvCxnSpPr/>
          <p:nvPr/>
        </p:nvCxnSpPr>
        <p:spPr>
          <a:xfrm>
            <a:off x="2816072" y="1838071"/>
            <a:ext cx="0" cy="3270412"/>
          </a:xfrm>
          <a:prstGeom prst="straightConnector1">
            <a:avLst/>
          </a:prstGeom>
          <a:noFill/>
          <a:ln w="25400" cap="flat" cmpd="sng">
            <a:solidFill>
              <a:srgbClr val="FFDB1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3"/>
          <p:cNvSpPr/>
          <p:nvPr/>
        </p:nvSpPr>
        <p:spPr>
          <a:xfrm>
            <a:off x="3326875" y="1187750"/>
            <a:ext cx="8403600" cy="483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73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81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</a:rPr>
              <a:t>eArchiving </a:t>
            </a:r>
            <a:r>
              <a:rPr lang="en-US" b="1" dirty="0">
                <a:solidFill>
                  <a:srgbClr val="000000"/>
                </a:solidFill>
              </a:rPr>
              <a:t>Service Desk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734" name="Google Shape;73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975" y="1214250"/>
            <a:ext cx="8403599" cy="4805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5" name="Google Shape;735;p73"/>
          <p:cNvSpPr txBox="1"/>
          <p:nvPr/>
        </p:nvSpPr>
        <p:spPr>
          <a:xfrm>
            <a:off x="342050" y="1368175"/>
            <a:ext cx="2980563" cy="51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Helps you to:</a:t>
            </a:r>
            <a:endParaRPr sz="1800" b="1" dirty="0">
              <a:latin typeface="Verdana"/>
              <a:cs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Get an overview of,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learn about,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implement,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participate in…</a:t>
            </a:r>
            <a:endParaRPr sz="1800" dirty="0">
              <a:latin typeface="Verdana"/>
              <a:cs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In regard to:</a:t>
            </a:r>
            <a:endParaRPr sz="1800" b="1" dirty="0">
              <a:latin typeface="Verdana"/>
              <a:cs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E-ARK specifications,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sample software,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training offering,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community</a:t>
            </a:r>
            <a:endParaRPr sz="1800" dirty="0">
              <a:latin typeface="Verdana"/>
              <a:cs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55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4167" y="1759249"/>
            <a:ext cx="6594947" cy="2788439"/>
          </a:xfrm>
        </p:spPr>
        <p:txBody>
          <a:bodyPr>
            <a:noAutofit/>
          </a:bodyPr>
          <a:lstStyle/>
          <a:p>
            <a:pPr marL="228600" indent="0"/>
            <a:r>
              <a:rPr lang="en-US" sz="1800" dirty="0" smtClean="0">
                <a:solidFill>
                  <a:srgbClr val="000000"/>
                </a:solidFill>
              </a:rPr>
              <a:t>Comprehensive Training Needs Analysis undertaken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  <a:p>
            <a:pPr marL="228600" indent="0"/>
            <a:r>
              <a:rPr lang="en-US" sz="1800" dirty="0" err="1" smtClean="0">
                <a:solidFill>
                  <a:srgbClr val="000000"/>
                </a:solidFill>
              </a:rPr>
              <a:t>Masterclasses</a:t>
            </a:r>
            <a:r>
              <a:rPr lang="en-US" sz="1800" dirty="0" smtClean="0">
                <a:solidFill>
                  <a:srgbClr val="000000"/>
                </a:solidFill>
              </a:rPr>
              <a:t> planned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  <a:p>
            <a:pPr marL="228600" indent="0"/>
            <a:r>
              <a:rPr lang="en-US" sz="1800" dirty="0" smtClean="0">
                <a:solidFill>
                  <a:srgbClr val="000000"/>
                </a:solidFill>
              </a:rPr>
              <a:t>Some training available</a:t>
            </a:r>
          </a:p>
          <a:p>
            <a:pPr marL="228600" indent="0"/>
            <a:endParaRPr lang="en-US" sz="1800" dirty="0" smtClean="0">
              <a:solidFill>
                <a:srgbClr val="000000"/>
              </a:solidFill>
            </a:endParaRPr>
          </a:p>
          <a:p>
            <a:pPr marL="228600" indent="0"/>
            <a:r>
              <a:rPr lang="en-US" sz="1800" dirty="0" smtClean="0">
                <a:solidFill>
                  <a:srgbClr val="000000"/>
                </a:solidFill>
              </a:rPr>
              <a:t>Bespoke training envisaged by arrangement</a:t>
            </a:r>
          </a:p>
          <a:p>
            <a:pPr marL="228600" indent="0"/>
            <a:endParaRPr lang="en-US" sz="1800" dirty="0" smtClean="0">
              <a:solidFill>
                <a:srgbClr val="000000"/>
              </a:solidFill>
            </a:endParaRPr>
          </a:p>
          <a:p>
            <a:pPr marL="228600" indent="0"/>
            <a:r>
              <a:rPr lang="en-US" sz="1800" dirty="0" smtClean="0">
                <a:solidFill>
                  <a:srgbClr val="000000"/>
                </a:solidFill>
              </a:rPr>
              <a:t>Further Training per specification, tool etc.</a:t>
            </a:r>
          </a:p>
          <a:p>
            <a:pPr marL="5715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5715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5715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5715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228600" inden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eArchiving Training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" name="training (1).png" descr="training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719" y="1539266"/>
            <a:ext cx="3433677" cy="343367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24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eclogocor.png" descr="eclogoc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383" y="6262048"/>
            <a:ext cx="506177" cy="351034"/>
          </a:xfrm>
          <a:prstGeom prst="rect">
            <a:avLst/>
          </a:prstGeom>
          <a:ln w="3175">
            <a:miter lim="400000"/>
          </a:ln>
        </p:spPr>
      </p:pic>
      <p:sp>
        <p:nvSpPr>
          <p:cNvPr id="893" name="Linha"/>
          <p:cNvSpPr/>
          <p:nvPr/>
        </p:nvSpPr>
        <p:spPr>
          <a:xfrm flipV="1">
            <a:off x="11962961" y="6332208"/>
            <a:ext cx="1" cy="266339"/>
          </a:xfrm>
          <a:prstGeom prst="line">
            <a:avLst/>
          </a:prstGeom>
          <a:ln w="38100">
            <a:solidFill>
              <a:srgbClr val="2E499F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4" name="Is BDTI for me?…"/>
          <p:cNvSpPr txBox="1"/>
          <p:nvPr/>
        </p:nvSpPr>
        <p:spPr>
          <a:xfrm>
            <a:off x="1218507" y="707060"/>
            <a:ext cx="10512830" cy="589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388" tIns="25388" rIns="25388" bIns="25388" anchor="ctr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600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3000" dirty="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rPr>
              <a:t>Connect with </a:t>
            </a:r>
            <a:r>
              <a:rPr lang="en-US" sz="3000" dirty="0" err="1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rPr>
              <a:t>eArchiving</a:t>
            </a:r>
            <a:r>
              <a:rPr lang="en-US" sz="3000" dirty="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rPr>
              <a:t> and E-ARK</a:t>
            </a:r>
            <a:endParaRPr lang="en-GB" sz="3000" b="1" dirty="0">
              <a:solidFill>
                <a:srgbClr val="1F375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83" y="4857899"/>
            <a:ext cx="5468644" cy="5144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88" tIns="25388" rIns="25388" bIns="25388" numCol="1" spcCol="19050" rtlCol="0" anchor="ctr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ts val="1100"/>
            </a:pPr>
            <a:endParaRPr lang="en-US" i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defTabSz="412750" hangingPunct="0">
              <a:buClrTx/>
            </a:pPr>
            <a:endParaRPr lang="en-US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Retângulo"/>
          <p:cNvSpPr/>
          <p:nvPr/>
        </p:nvSpPr>
        <p:spPr>
          <a:xfrm>
            <a:off x="1" y="1631373"/>
            <a:ext cx="12192000" cy="5712402"/>
          </a:xfrm>
          <a:prstGeom prst="rect">
            <a:avLst/>
          </a:prstGeom>
          <a:solidFill>
            <a:srgbClr val="4A8EC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2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83" y="2048939"/>
            <a:ext cx="5703961" cy="2747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837" y="3566099"/>
            <a:ext cx="5751254" cy="2766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855" y="4623166"/>
            <a:ext cx="4062872" cy="2605473"/>
          </a:xfrm>
          <a:prstGeom prst="rect">
            <a:avLst/>
          </a:prstGeom>
        </p:spPr>
      </p:pic>
      <p:grpSp>
        <p:nvGrpSpPr>
          <p:cNvPr id="11" name="Group 235"/>
          <p:cNvGrpSpPr>
            <a:grpSpLocks noChangeAspect="1"/>
          </p:cNvGrpSpPr>
          <p:nvPr/>
        </p:nvGrpSpPr>
        <p:grpSpPr bwMode="auto">
          <a:xfrm>
            <a:off x="365546" y="5298082"/>
            <a:ext cx="600653" cy="600653"/>
            <a:chOff x="4264" y="792"/>
            <a:chExt cx="340" cy="340"/>
          </a:xfrm>
          <a:solidFill>
            <a:srgbClr val="FFC000"/>
          </a:solidFill>
        </p:grpSpPr>
        <p:sp>
          <p:nvSpPr>
            <p:cNvPr id="12" name="Freeform 236"/>
            <p:cNvSpPr>
              <a:spLocks noEditPoints="1"/>
            </p:cNvSpPr>
            <p:nvPr/>
          </p:nvSpPr>
          <p:spPr bwMode="auto">
            <a:xfrm>
              <a:off x="4264" y="79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37"/>
            <p:cNvSpPr>
              <a:spLocks noEditPoints="1"/>
            </p:cNvSpPr>
            <p:nvPr/>
          </p:nvSpPr>
          <p:spPr bwMode="auto">
            <a:xfrm>
              <a:off x="4328" y="884"/>
              <a:ext cx="127" cy="113"/>
            </a:xfrm>
            <a:custGeom>
              <a:avLst/>
              <a:gdLst>
                <a:gd name="T0" fmla="*/ 192 w 192"/>
                <a:gd name="T1" fmla="*/ 118 h 171"/>
                <a:gd name="T2" fmla="*/ 192 w 192"/>
                <a:gd name="T3" fmla="*/ 11 h 171"/>
                <a:gd name="T4" fmla="*/ 181 w 192"/>
                <a:gd name="T5" fmla="*/ 0 h 171"/>
                <a:gd name="T6" fmla="*/ 10 w 192"/>
                <a:gd name="T7" fmla="*/ 0 h 171"/>
                <a:gd name="T8" fmla="*/ 0 w 192"/>
                <a:gd name="T9" fmla="*/ 11 h 171"/>
                <a:gd name="T10" fmla="*/ 0 w 192"/>
                <a:gd name="T11" fmla="*/ 118 h 171"/>
                <a:gd name="T12" fmla="*/ 10 w 192"/>
                <a:gd name="T13" fmla="*/ 128 h 171"/>
                <a:gd name="T14" fmla="*/ 32 w 192"/>
                <a:gd name="T15" fmla="*/ 128 h 171"/>
                <a:gd name="T16" fmla="*/ 32 w 192"/>
                <a:gd name="T17" fmla="*/ 160 h 171"/>
                <a:gd name="T18" fmla="*/ 38 w 192"/>
                <a:gd name="T19" fmla="*/ 170 h 171"/>
                <a:gd name="T20" fmla="*/ 42 w 192"/>
                <a:gd name="T21" fmla="*/ 171 h 171"/>
                <a:gd name="T22" fmla="*/ 50 w 192"/>
                <a:gd name="T23" fmla="*/ 168 h 171"/>
                <a:gd name="T24" fmla="*/ 89 w 192"/>
                <a:gd name="T25" fmla="*/ 128 h 171"/>
                <a:gd name="T26" fmla="*/ 181 w 192"/>
                <a:gd name="T27" fmla="*/ 128 h 171"/>
                <a:gd name="T28" fmla="*/ 192 w 192"/>
                <a:gd name="T29" fmla="*/ 118 h 171"/>
                <a:gd name="T30" fmla="*/ 170 w 192"/>
                <a:gd name="T31" fmla="*/ 107 h 171"/>
                <a:gd name="T32" fmla="*/ 85 w 192"/>
                <a:gd name="T33" fmla="*/ 107 h 171"/>
                <a:gd name="T34" fmla="*/ 77 w 192"/>
                <a:gd name="T35" fmla="*/ 110 h 171"/>
                <a:gd name="T36" fmla="*/ 53 w 192"/>
                <a:gd name="T37" fmla="*/ 135 h 171"/>
                <a:gd name="T38" fmla="*/ 53 w 192"/>
                <a:gd name="T39" fmla="*/ 118 h 171"/>
                <a:gd name="T40" fmla="*/ 42 w 192"/>
                <a:gd name="T41" fmla="*/ 107 h 171"/>
                <a:gd name="T42" fmla="*/ 21 w 192"/>
                <a:gd name="T43" fmla="*/ 107 h 171"/>
                <a:gd name="T44" fmla="*/ 21 w 192"/>
                <a:gd name="T45" fmla="*/ 22 h 171"/>
                <a:gd name="T46" fmla="*/ 170 w 192"/>
                <a:gd name="T47" fmla="*/ 22 h 171"/>
                <a:gd name="T48" fmla="*/ 170 w 192"/>
                <a:gd name="T49" fmla="*/ 10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71">
                  <a:moveTo>
                    <a:pt x="192" y="118"/>
                  </a:moveTo>
                  <a:cubicBezTo>
                    <a:pt x="192" y="11"/>
                    <a:pt x="192" y="11"/>
                    <a:pt x="192" y="11"/>
                  </a:cubicBezTo>
                  <a:cubicBezTo>
                    <a:pt x="192" y="5"/>
                    <a:pt x="187" y="0"/>
                    <a:pt x="18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5"/>
                    <a:pt x="34" y="169"/>
                    <a:pt x="38" y="170"/>
                  </a:cubicBezTo>
                  <a:cubicBezTo>
                    <a:pt x="40" y="171"/>
                    <a:pt x="41" y="171"/>
                    <a:pt x="42" y="171"/>
                  </a:cubicBezTo>
                  <a:cubicBezTo>
                    <a:pt x="45" y="171"/>
                    <a:pt x="48" y="170"/>
                    <a:pt x="50" y="16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7" y="128"/>
                    <a:pt x="192" y="124"/>
                    <a:pt x="192" y="118"/>
                  </a:cubicBezTo>
                  <a:close/>
                  <a:moveTo>
                    <a:pt x="170" y="107"/>
                  </a:moveTo>
                  <a:cubicBezTo>
                    <a:pt x="85" y="107"/>
                    <a:pt x="85" y="107"/>
                    <a:pt x="85" y="107"/>
                  </a:cubicBezTo>
                  <a:cubicBezTo>
                    <a:pt x="82" y="107"/>
                    <a:pt x="79" y="108"/>
                    <a:pt x="77" y="110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2"/>
                    <a:pt x="48" y="107"/>
                    <a:pt x="4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0" y="22"/>
                    <a:pt x="170" y="22"/>
                    <a:pt x="170" y="22"/>
                  </a:cubicBezTo>
                  <a:lnTo>
                    <a:pt x="1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38"/>
            <p:cNvSpPr>
              <a:spLocks/>
            </p:cNvSpPr>
            <p:nvPr/>
          </p:nvSpPr>
          <p:spPr bwMode="auto">
            <a:xfrm>
              <a:off x="4413" y="941"/>
              <a:ext cx="127" cy="127"/>
            </a:xfrm>
            <a:custGeom>
              <a:avLst/>
              <a:gdLst>
                <a:gd name="T0" fmla="*/ 181 w 192"/>
                <a:gd name="T1" fmla="*/ 0 h 192"/>
                <a:gd name="T2" fmla="*/ 96 w 192"/>
                <a:gd name="T3" fmla="*/ 0 h 192"/>
                <a:gd name="T4" fmla="*/ 85 w 192"/>
                <a:gd name="T5" fmla="*/ 10 h 192"/>
                <a:gd name="T6" fmla="*/ 96 w 192"/>
                <a:gd name="T7" fmla="*/ 21 h 192"/>
                <a:gd name="T8" fmla="*/ 170 w 192"/>
                <a:gd name="T9" fmla="*/ 21 h 192"/>
                <a:gd name="T10" fmla="*/ 170 w 192"/>
                <a:gd name="T11" fmla="*/ 128 h 192"/>
                <a:gd name="T12" fmla="*/ 138 w 192"/>
                <a:gd name="T13" fmla="*/ 128 h 192"/>
                <a:gd name="T14" fmla="*/ 128 w 192"/>
                <a:gd name="T15" fmla="*/ 138 h 192"/>
                <a:gd name="T16" fmla="*/ 128 w 192"/>
                <a:gd name="T17" fmla="*/ 155 h 192"/>
                <a:gd name="T18" fmla="*/ 103 w 192"/>
                <a:gd name="T19" fmla="*/ 131 h 192"/>
                <a:gd name="T20" fmla="*/ 96 w 192"/>
                <a:gd name="T21" fmla="*/ 128 h 192"/>
                <a:gd name="T22" fmla="*/ 21 w 192"/>
                <a:gd name="T23" fmla="*/ 128 h 192"/>
                <a:gd name="T24" fmla="*/ 21 w 192"/>
                <a:gd name="T25" fmla="*/ 74 h 192"/>
                <a:gd name="T26" fmla="*/ 10 w 192"/>
                <a:gd name="T27" fmla="*/ 64 h 192"/>
                <a:gd name="T28" fmla="*/ 0 w 192"/>
                <a:gd name="T29" fmla="*/ 74 h 192"/>
                <a:gd name="T30" fmla="*/ 0 w 192"/>
                <a:gd name="T31" fmla="*/ 138 h 192"/>
                <a:gd name="T32" fmla="*/ 10 w 192"/>
                <a:gd name="T33" fmla="*/ 149 h 192"/>
                <a:gd name="T34" fmla="*/ 91 w 192"/>
                <a:gd name="T35" fmla="*/ 149 h 192"/>
                <a:gd name="T36" fmla="*/ 131 w 192"/>
                <a:gd name="T37" fmla="*/ 189 h 192"/>
                <a:gd name="T38" fmla="*/ 138 w 192"/>
                <a:gd name="T39" fmla="*/ 192 h 192"/>
                <a:gd name="T40" fmla="*/ 142 w 192"/>
                <a:gd name="T41" fmla="*/ 191 h 192"/>
                <a:gd name="T42" fmla="*/ 149 w 192"/>
                <a:gd name="T43" fmla="*/ 181 h 192"/>
                <a:gd name="T44" fmla="*/ 149 w 192"/>
                <a:gd name="T45" fmla="*/ 149 h 192"/>
                <a:gd name="T46" fmla="*/ 181 w 192"/>
                <a:gd name="T47" fmla="*/ 149 h 192"/>
                <a:gd name="T48" fmla="*/ 192 w 192"/>
                <a:gd name="T49" fmla="*/ 138 h 192"/>
                <a:gd name="T50" fmla="*/ 192 w 192"/>
                <a:gd name="T51" fmla="*/ 10 h 192"/>
                <a:gd name="T52" fmla="*/ 181 w 192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92">
                  <a:moveTo>
                    <a:pt x="18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0" y="0"/>
                    <a:pt x="85" y="4"/>
                    <a:pt x="85" y="10"/>
                  </a:cubicBezTo>
                  <a:cubicBezTo>
                    <a:pt x="85" y="16"/>
                    <a:pt x="90" y="21"/>
                    <a:pt x="96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2" y="128"/>
                    <a:pt x="128" y="132"/>
                    <a:pt x="128" y="138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1" y="129"/>
                    <a:pt x="98" y="128"/>
                    <a:pt x="96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68"/>
                    <a:pt x="16" y="64"/>
                    <a:pt x="10" y="64"/>
                  </a:cubicBezTo>
                  <a:cubicBezTo>
                    <a:pt x="4" y="64"/>
                    <a:pt x="0" y="68"/>
                    <a:pt x="0" y="7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3" y="191"/>
                    <a:pt x="136" y="192"/>
                    <a:pt x="138" y="192"/>
                  </a:cubicBezTo>
                  <a:cubicBezTo>
                    <a:pt x="140" y="192"/>
                    <a:pt x="141" y="191"/>
                    <a:pt x="142" y="191"/>
                  </a:cubicBezTo>
                  <a:cubicBezTo>
                    <a:pt x="146" y="189"/>
                    <a:pt x="149" y="185"/>
                    <a:pt x="149" y="181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7" y="149"/>
                    <a:pt x="192" y="144"/>
                    <a:pt x="192" y="138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7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201"/>
          <p:cNvGrpSpPr>
            <a:grpSpLocks noChangeAspect="1"/>
          </p:cNvGrpSpPr>
          <p:nvPr/>
        </p:nvGrpSpPr>
        <p:grpSpPr bwMode="auto">
          <a:xfrm>
            <a:off x="410323" y="6218879"/>
            <a:ext cx="556126" cy="556126"/>
            <a:chOff x="1152" y="749"/>
            <a:chExt cx="340" cy="340"/>
          </a:xfrm>
          <a:solidFill>
            <a:srgbClr val="FFC000"/>
          </a:solidFill>
        </p:grpSpPr>
        <p:sp>
          <p:nvSpPr>
            <p:cNvPr id="16" name="Freeform 202"/>
            <p:cNvSpPr>
              <a:spLocks noEditPoints="1"/>
            </p:cNvSpPr>
            <p:nvPr/>
          </p:nvSpPr>
          <p:spPr bwMode="auto">
            <a:xfrm>
              <a:off x="1152" y="74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3"/>
            <p:cNvSpPr>
              <a:spLocks noEditPoints="1"/>
            </p:cNvSpPr>
            <p:nvPr/>
          </p:nvSpPr>
          <p:spPr bwMode="auto">
            <a:xfrm>
              <a:off x="1219" y="821"/>
              <a:ext cx="205" cy="195"/>
            </a:xfrm>
            <a:custGeom>
              <a:avLst/>
              <a:gdLst>
                <a:gd name="T0" fmla="*/ 299 w 309"/>
                <a:gd name="T1" fmla="*/ 77 h 294"/>
                <a:gd name="T2" fmla="*/ 235 w 309"/>
                <a:gd name="T3" fmla="*/ 77 h 294"/>
                <a:gd name="T4" fmla="*/ 244 w 309"/>
                <a:gd name="T5" fmla="*/ 13 h 294"/>
                <a:gd name="T6" fmla="*/ 234 w 309"/>
                <a:gd name="T7" fmla="*/ 1 h 294"/>
                <a:gd name="T8" fmla="*/ 222 w 309"/>
                <a:gd name="T9" fmla="*/ 10 h 294"/>
                <a:gd name="T10" fmla="*/ 214 w 309"/>
                <a:gd name="T11" fmla="*/ 77 h 294"/>
                <a:gd name="T12" fmla="*/ 114 w 309"/>
                <a:gd name="T13" fmla="*/ 77 h 294"/>
                <a:gd name="T14" fmla="*/ 123 w 309"/>
                <a:gd name="T15" fmla="*/ 13 h 294"/>
                <a:gd name="T16" fmla="*/ 114 w 309"/>
                <a:gd name="T17" fmla="*/ 1 h 294"/>
                <a:gd name="T18" fmla="*/ 102 w 309"/>
                <a:gd name="T19" fmla="*/ 10 h 294"/>
                <a:gd name="T20" fmla="*/ 93 w 309"/>
                <a:gd name="T21" fmla="*/ 77 h 294"/>
                <a:gd name="T22" fmla="*/ 27 w 309"/>
                <a:gd name="T23" fmla="*/ 77 h 294"/>
                <a:gd name="T24" fmla="*/ 16 w 309"/>
                <a:gd name="T25" fmla="*/ 87 h 294"/>
                <a:gd name="T26" fmla="*/ 27 w 309"/>
                <a:gd name="T27" fmla="*/ 98 h 294"/>
                <a:gd name="T28" fmla="*/ 90 w 309"/>
                <a:gd name="T29" fmla="*/ 98 h 294"/>
                <a:gd name="T30" fmla="*/ 77 w 309"/>
                <a:gd name="T31" fmla="*/ 197 h 294"/>
                <a:gd name="T32" fmla="*/ 11 w 309"/>
                <a:gd name="T33" fmla="*/ 197 h 294"/>
                <a:gd name="T34" fmla="*/ 0 w 309"/>
                <a:gd name="T35" fmla="*/ 208 h 294"/>
                <a:gd name="T36" fmla="*/ 11 w 309"/>
                <a:gd name="T37" fmla="*/ 219 h 294"/>
                <a:gd name="T38" fmla="*/ 74 w 309"/>
                <a:gd name="T39" fmla="*/ 219 h 294"/>
                <a:gd name="T40" fmla="*/ 66 w 309"/>
                <a:gd name="T41" fmla="*/ 282 h 294"/>
                <a:gd name="T42" fmla="*/ 75 w 309"/>
                <a:gd name="T43" fmla="*/ 294 h 294"/>
                <a:gd name="T44" fmla="*/ 76 w 309"/>
                <a:gd name="T45" fmla="*/ 294 h 294"/>
                <a:gd name="T46" fmla="*/ 87 w 309"/>
                <a:gd name="T47" fmla="*/ 285 h 294"/>
                <a:gd name="T48" fmla="*/ 96 w 309"/>
                <a:gd name="T49" fmla="*/ 219 h 294"/>
                <a:gd name="T50" fmla="*/ 195 w 309"/>
                <a:gd name="T51" fmla="*/ 219 h 294"/>
                <a:gd name="T52" fmla="*/ 187 w 309"/>
                <a:gd name="T53" fmla="*/ 282 h 294"/>
                <a:gd name="T54" fmla="*/ 196 w 309"/>
                <a:gd name="T55" fmla="*/ 294 h 294"/>
                <a:gd name="T56" fmla="*/ 197 w 309"/>
                <a:gd name="T57" fmla="*/ 294 h 294"/>
                <a:gd name="T58" fmla="*/ 208 w 309"/>
                <a:gd name="T59" fmla="*/ 285 h 294"/>
                <a:gd name="T60" fmla="*/ 217 w 309"/>
                <a:gd name="T61" fmla="*/ 219 h 294"/>
                <a:gd name="T62" fmla="*/ 283 w 309"/>
                <a:gd name="T63" fmla="*/ 219 h 294"/>
                <a:gd name="T64" fmla="*/ 293 w 309"/>
                <a:gd name="T65" fmla="*/ 208 h 294"/>
                <a:gd name="T66" fmla="*/ 283 w 309"/>
                <a:gd name="T67" fmla="*/ 197 h 294"/>
                <a:gd name="T68" fmla="*/ 219 w 309"/>
                <a:gd name="T69" fmla="*/ 197 h 294"/>
                <a:gd name="T70" fmla="*/ 232 w 309"/>
                <a:gd name="T71" fmla="*/ 98 h 294"/>
                <a:gd name="T72" fmla="*/ 299 w 309"/>
                <a:gd name="T73" fmla="*/ 98 h 294"/>
                <a:gd name="T74" fmla="*/ 309 w 309"/>
                <a:gd name="T75" fmla="*/ 87 h 294"/>
                <a:gd name="T76" fmla="*/ 299 w 309"/>
                <a:gd name="T77" fmla="*/ 77 h 294"/>
                <a:gd name="T78" fmla="*/ 198 w 309"/>
                <a:gd name="T79" fmla="*/ 197 h 294"/>
                <a:gd name="T80" fmla="*/ 98 w 309"/>
                <a:gd name="T81" fmla="*/ 197 h 294"/>
                <a:gd name="T82" fmla="*/ 112 w 309"/>
                <a:gd name="T83" fmla="*/ 98 h 294"/>
                <a:gd name="T84" fmla="*/ 211 w 309"/>
                <a:gd name="T85" fmla="*/ 98 h 294"/>
                <a:gd name="T86" fmla="*/ 198 w 309"/>
                <a:gd name="T87" fmla="*/ 19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294">
                  <a:moveTo>
                    <a:pt x="299" y="77"/>
                  </a:moveTo>
                  <a:cubicBezTo>
                    <a:pt x="235" y="77"/>
                    <a:pt x="235" y="77"/>
                    <a:pt x="235" y="77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4" y="7"/>
                    <a:pt x="240" y="2"/>
                    <a:pt x="234" y="1"/>
                  </a:cubicBezTo>
                  <a:cubicBezTo>
                    <a:pt x="229" y="0"/>
                    <a:pt x="223" y="4"/>
                    <a:pt x="222" y="10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7"/>
                    <a:pt x="119" y="2"/>
                    <a:pt x="114" y="1"/>
                  </a:cubicBezTo>
                  <a:cubicBezTo>
                    <a:pt x="108" y="0"/>
                    <a:pt x="102" y="4"/>
                    <a:pt x="102" y="1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1" y="77"/>
                    <a:pt x="16" y="81"/>
                    <a:pt x="16" y="87"/>
                  </a:cubicBezTo>
                  <a:cubicBezTo>
                    <a:pt x="16" y="93"/>
                    <a:pt x="21" y="98"/>
                    <a:pt x="27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5" y="197"/>
                    <a:pt x="0" y="202"/>
                    <a:pt x="0" y="208"/>
                  </a:cubicBezTo>
                  <a:cubicBezTo>
                    <a:pt x="0" y="214"/>
                    <a:pt x="5" y="219"/>
                    <a:pt x="11" y="219"/>
                  </a:cubicBezTo>
                  <a:cubicBezTo>
                    <a:pt x="74" y="219"/>
                    <a:pt x="74" y="219"/>
                    <a:pt x="74" y="219"/>
                  </a:cubicBezTo>
                  <a:cubicBezTo>
                    <a:pt x="66" y="282"/>
                    <a:pt x="66" y="282"/>
                    <a:pt x="66" y="282"/>
                  </a:cubicBezTo>
                  <a:cubicBezTo>
                    <a:pt x="65" y="288"/>
                    <a:pt x="69" y="294"/>
                    <a:pt x="75" y="294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82" y="294"/>
                    <a:pt x="86" y="290"/>
                    <a:pt x="87" y="285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87" y="282"/>
                    <a:pt x="187" y="282"/>
                    <a:pt x="187" y="282"/>
                  </a:cubicBezTo>
                  <a:cubicBezTo>
                    <a:pt x="186" y="288"/>
                    <a:pt x="190" y="294"/>
                    <a:pt x="196" y="294"/>
                  </a:cubicBezTo>
                  <a:cubicBezTo>
                    <a:pt x="197" y="294"/>
                    <a:pt x="197" y="294"/>
                    <a:pt x="197" y="294"/>
                  </a:cubicBezTo>
                  <a:cubicBezTo>
                    <a:pt x="203" y="294"/>
                    <a:pt x="207" y="290"/>
                    <a:pt x="208" y="285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9" y="219"/>
                    <a:pt x="293" y="214"/>
                    <a:pt x="293" y="208"/>
                  </a:cubicBezTo>
                  <a:cubicBezTo>
                    <a:pt x="293" y="202"/>
                    <a:pt x="289" y="197"/>
                    <a:pt x="283" y="197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99" y="98"/>
                    <a:pt x="299" y="98"/>
                    <a:pt x="299" y="98"/>
                  </a:cubicBezTo>
                  <a:cubicBezTo>
                    <a:pt x="305" y="98"/>
                    <a:pt x="309" y="93"/>
                    <a:pt x="309" y="87"/>
                  </a:cubicBezTo>
                  <a:cubicBezTo>
                    <a:pt x="309" y="81"/>
                    <a:pt x="305" y="77"/>
                    <a:pt x="299" y="77"/>
                  </a:cubicBezTo>
                  <a:close/>
                  <a:moveTo>
                    <a:pt x="198" y="197"/>
                  </a:moveTo>
                  <a:cubicBezTo>
                    <a:pt x="98" y="197"/>
                    <a:pt x="98" y="197"/>
                    <a:pt x="98" y="1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211" y="98"/>
                    <a:pt x="211" y="98"/>
                    <a:pt x="211" y="98"/>
                  </a:cubicBezTo>
                  <a:lnTo>
                    <a:pt x="198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93816" y="5296050"/>
            <a:ext cx="2906685" cy="7283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88" tIns="25388" rIns="25388" bIns="25388" numCol="1" spcCol="19050" rtlCol="0" anchor="ctr">
            <a:spAutoFit/>
          </a:bodyPr>
          <a:lstStyle/>
          <a:p>
            <a:pPr algn="l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www.ec.europa.eu/cefdigital</a:t>
            </a:r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www.e-ark4all.eu</a:t>
            </a:r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solidFill>
                  <a:schemeClr val="bg1"/>
                </a:solidFill>
                <a:uFill>
                  <a:noFill/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9"/>
              </a:rPr>
              <a:t>https://www.linkedin.com/groups/8343650/</a:t>
            </a:r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816" y="6238975"/>
            <a:ext cx="2906685" cy="55910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88" tIns="25388" rIns="25388" bIns="25388" numCol="1" spcCol="19050" rtlCol="0" anchor="ctr">
            <a:spAutoFit/>
          </a:bodyPr>
          <a:lstStyle/>
          <a:p>
            <a:pPr defTabSz="412750" hangingPunct="0">
              <a:buClrTx/>
            </a:pPr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EARKProject</a:t>
            </a:r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defTabSz="412750" hangingPunct="0">
              <a:buClrTx/>
            </a:pPr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ConnectingEurope</a:t>
            </a:r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12750" hangingPunct="0">
              <a:buClrTx/>
            </a:pPr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earchiving</a:t>
            </a:r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2142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eArchiving highlights historic voting </a:t>
            </a:r>
            <a:r>
              <a:rPr lang="en-US" sz="3200" b="1" dirty="0" smtClean="0">
                <a:solidFill>
                  <a:schemeClr val="bg2"/>
                </a:solidFill>
              </a:rPr>
              <a:t>results in Slovenia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4309" y="2012449"/>
            <a:ext cx="8862156" cy="41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467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4" descr="https://ec.europa.eu/cefdigital/wiki/download/attachments/71764147/Slovenia.jpg?version=1&amp;modificationDate=1540975622896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5" y="1759486"/>
            <a:ext cx="5765800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eclogocor.png" descr="eclogoc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384" y="6262048"/>
            <a:ext cx="506177" cy="351034"/>
          </a:xfrm>
          <a:prstGeom prst="rect">
            <a:avLst/>
          </a:prstGeom>
          <a:ln w="3175">
            <a:miter lim="400000"/>
          </a:ln>
        </p:spPr>
      </p:pic>
      <p:sp>
        <p:nvSpPr>
          <p:cNvPr id="937" name="Linha"/>
          <p:cNvSpPr/>
          <p:nvPr/>
        </p:nvSpPr>
        <p:spPr>
          <a:xfrm flipV="1">
            <a:off x="11962962" y="6332209"/>
            <a:ext cx="1" cy="266339"/>
          </a:xfrm>
          <a:prstGeom prst="line">
            <a:avLst/>
          </a:prstGeom>
          <a:ln w="38100">
            <a:solidFill>
              <a:srgbClr val="2E499F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38" name="Supporting smart education with BDTI."/>
          <p:cNvSpPr txBox="1"/>
          <p:nvPr/>
        </p:nvSpPr>
        <p:spPr>
          <a:xfrm>
            <a:off x="656485" y="497658"/>
            <a:ext cx="6024234" cy="974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388" tIns="25388" rIns="25388" bIns="25388" anchor="ctr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412750" hangingPunct="0">
              <a:buClrTx/>
              <a:defRPr/>
            </a:pPr>
            <a:r>
              <a:rPr lang="en-US" sz="2500" b="1" dirty="0"/>
              <a:t>Standardising digital archiving in Europe with eArchiving </a:t>
            </a:r>
            <a:endParaRPr sz="2500" b="1" dirty="0"/>
          </a:p>
        </p:txBody>
      </p:sp>
      <p:sp>
        <p:nvSpPr>
          <p:cNvPr id="940" name="The challenge…"/>
          <p:cNvSpPr txBox="1"/>
          <p:nvPr/>
        </p:nvSpPr>
        <p:spPr>
          <a:xfrm>
            <a:off x="609911" y="2245562"/>
            <a:ext cx="5764758" cy="27407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800" b="1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Vision: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8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All digital preservation systems receive, store and provide access to information regardless of its size, type or format according to a set of agreed principles which allow systems  to identify, verify and validate the information in a uniform </a:t>
            </a:r>
            <a:r>
              <a:rPr lang="en-US" sz="1800" i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way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800" dirty="0">
              <a:latin typeface="Verdana"/>
              <a:ea typeface="Verdana"/>
              <a:cs typeface="Verdana"/>
              <a:sym typeface="Verdana"/>
            </a:endParaRPr>
          </a:p>
          <a:p>
            <a:pPr algn="ctr" defTabSz="412750" hangingPunct="0">
              <a:lnSpc>
                <a:spcPct val="140000"/>
              </a:lnSpc>
              <a:buClrTx/>
              <a:buSzPct val="50000"/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1" name="logoCE.gif" descr="logoC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500" y="6261101"/>
            <a:ext cx="508000" cy="352299"/>
          </a:xfrm>
          <a:prstGeom prst="rect">
            <a:avLst/>
          </a:prstGeom>
          <a:ln w="3175">
            <a:miter lim="400000"/>
          </a:ln>
        </p:spPr>
      </p:pic>
      <p:sp>
        <p:nvSpPr>
          <p:cNvPr id="942" name="Linha"/>
          <p:cNvSpPr/>
          <p:nvPr/>
        </p:nvSpPr>
        <p:spPr>
          <a:xfrm flipV="1">
            <a:off x="11962962" y="6332209"/>
            <a:ext cx="1" cy="266339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933" y="1"/>
            <a:ext cx="5068067" cy="6858000"/>
          </a:xfrm>
          <a:prstGeom prst="rect">
            <a:avLst/>
          </a:prstGeom>
        </p:spPr>
      </p:pic>
      <p:sp>
        <p:nvSpPr>
          <p:cNvPr id="10" name="Linha"/>
          <p:cNvSpPr/>
          <p:nvPr/>
        </p:nvSpPr>
        <p:spPr>
          <a:xfrm>
            <a:off x="670246" y="1635249"/>
            <a:ext cx="641490" cy="2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3080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eclogocor.png" descr="eclogoc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383" y="6262048"/>
            <a:ext cx="506177" cy="351034"/>
          </a:xfrm>
          <a:prstGeom prst="rect">
            <a:avLst/>
          </a:prstGeom>
          <a:ln w="3175">
            <a:miter lim="400000"/>
          </a:ln>
        </p:spPr>
      </p:pic>
      <p:sp>
        <p:nvSpPr>
          <p:cNvPr id="893" name="Linha"/>
          <p:cNvSpPr/>
          <p:nvPr/>
        </p:nvSpPr>
        <p:spPr>
          <a:xfrm flipV="1">
            <a:off x="11962961" y="6332208"/>
            <a:ext cx="1" cy="266339"/>
          </a:xfrm>
          <a:prstGeom prst="line">
            <a:avLst/>
          </a:prstGeom>
          <a:ln w="38100">
            <a:solidFill>
              <a:srgbClr val="2E499F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4" name="Is BDTI for me?…"/>
          <p:cNvSpPr txBox="1"/>
          <p:nvPr/>
        </p:nvSpPr>
        <p:spPr>
          <a:xfrm>
            <a:off x="1218507" y="410825"/>
            <a:ext cx="9754986" cy="1182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/>
          <a:p>
            <a:pPr algn="ctr" defTabSz="412750" hangingPunct="0">
              <a:lnSpc>
                <a:spcPct val="120000"/>
              </a:lnSpc>
              <a:spcBef>
                <a:spcPts val="1000"/>
              </a:spcBef>
              <a:buClrTx/>
              <a:defRPr sz="600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3000" b="1" dirty="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rPr>
              <a:t>Is eArchiving for me?</a:t>
            </a:r>
          </a:p>
          <a:p>
            <a:pPr algn="ctr" defTabSz="412750" hangingPunct="0">
              <a:lnSpc>
                <a:spcPct val="140000"/>
              </a:lnSpc>
              <a:spcBef>
                <a:spcPts val="500"/>
              </a:spcBef>
              <a:buClrTx/>
              <a:defRPr sz="5000" b="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500" b="1" dirty="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rPr>
              <a:t>Yes, </a:t>
            </a:r>
            <a:r>
              <a:rPr lang="en-GB" sz="2100" dirty="0">
                <a:solidFill>
                  <a:srgbClr val="1F375C"/>
                </a:solidFill>
                <a:latin typeface="Verdana"/>
                <a:ea typeface="Verdana"/>
                <a:cs typeface="Verdana"/>
                <a:sym typeface="Verdana"/>
              </a:rPr>
              <a:t>if you need to guarantee access to your information in the future.</a:t>
            </a:r>
          </a:p>
        </p:txBody>
      </p:sp>
      <p:sp>
        <p:nvSpPr>
          <p:cNvPr id="895" name="Retângulo"/>
          <p:cNvSpPr/>
          <p:nvPr/>
        </p:nvSpPr>
        <p:spPr>
          <a:xfrm>
            <a:off x="-504183" y="1984849"/>
            <a:ext cx="12868627" cy="5441218"/>
          </a:xfrm>
          <a:prstGeom prst="rect">
            <a:avLst/>
          </a:prstGeom>
          <a:solidFill>
            <a:srgbClr val="4A8EC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2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6" name="What problems can we help you solve?"/>
          <p:cNvSpPr txBox="1"/>
          <p:nvPr/>
        </p:nvSpPr>
        <p:spPr>
          <a:xfrm>
            <a:off x="1399485" y="2246357"/>
            <a:ext cx="4203544" cy="3436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88" tIns="25388" rIns="25388" bIns="25388" anchor="ctr">
            <a:spAutoFit/>
          </a:bodyPr>
          <a:lstStyle>
            <a:lvl1pPr>
              <a:defRPr sz="3800">
                <a:solidFill>
                  <a:srgbClr val="F5CF4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412750" hangingPunct="0">
              <a:buClrTx/>
              <a:defRPr/>
            </a:pPr>
            <a:r>
              <a:rPr lang="en-GB" sz="1900" b="1" dirty="0"/>
              <a:t>What we can help you achieve </a:t>
            </a:r>
          </a:p>
        </p:txBody>
      </p:sp>
      <p:sp>
        <p:nvSpPr>
          <p:cNvPr id="897" name="Develop pilot projects on big data in a virtual environment"/>
          <p:cNvSpPr txBox="1"/>
          <p:nvPr/>
        </p:nvSpPr>
        <p:spPr>
          <a:xfrm>
            <a:off x="1185364" y="5816964"/>
            <a:ext cx="1914337" cy="5591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412750" hangingPunct="0">
              <a:buClrTx/>
              <a:defRPr/>
            </a:pPr>
            <a:r>
              <a:rPr lang="en" sz="1100"/>
              <a:t>Migrate data between generations of information systems</a:t>
            </a:r>
            <a:endParaRPr sz="1100"/>
          </a:p>
        </p:txBody>
      </p:sp>
      <p:sp>
        <p:nvSpPr>
          <p:cNvPr id="898" name="Experiment with and create quick prototypes to verify and test data hypotheses or data visualizations"/>
          <p:cNvSpPr txBox="1"/>
          <p:nvPr/>
        </p:nvSpPr>
        <p:spPr>
          <a:xfrm>
            <a:off x="8625293" y="5901602"/>
            <a:ext cx="2360152" cy="389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412750" hangingPunct="0">
              <a:buClrTx/>
              <a:defRPr/>
            </a:pPr>
            <a:r>
              <a:rPr lang="en" sz="1100"/>
              <a:t>Preserve and access data over extended periods of time</a:t>
            </a:r>
            <a:endParaRPr sz="1100"/>
          </a:p>
        </p:txBody>
      </p:sp>
      <p:sp>
        <p:nvSpPr>
          <p:cNvPr id="899" name="Avoid setting up and maintaining a complex experimental environment"/>
          <p:cNvSpPr txBox="1"/>
          <p:nvPr/>
        </p:nvSpPr>
        <p:spPr>
          <a:xfrm>
            <a:off x="1107494" y="3982062"/>
            <a:ext cx="2117015" cy="5591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412750" hangingPunct="0">
              <a:buClrTx/>
              <a:defRPr/>
            </a:pPr>
            <a:r>
              <a:rPr lang="en" sz="1100" dirty="0"/>
              <a:t>Tackle the challenge of short, medium and long-term data management</a:t>
            </a:r>
            <a:endParaRPr sz="1100" dirty="0"/>
          </a:p>
        </p:txBody>
      </p:sp>
      <p:sp>
        <p:nvSpPr>
          <p:cNvPr id="900" name="Gather knowledge, insight and value from your data"/>
          <p:cNvSpPr txBox="1"/>
          <p:nvPr/>
        </p:nvSpPr>
        <p:spPr>
          <a:xfrm>
            <a:off x="8673855" y="4066700"/>
            <a:ext cx="2047178" cy="389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412750" hangingPunct="0">
              <a:buClrTx/>
              <a:defRPr/>
            </a:pPr>
            <a:r>
              <a:rPr lang="en" sz="1100"/>
              <a:t>Transfer data to dedicated long-term repositories </a:t>
            </a:r>
            <a:endParaRPr sz="1100"/>
          </a:p>
        </p:txBody>
      </p:sp>
      <p:pic>
        <p:nvPicPr>
          <p:cNvPr id="901" name="seta (1).png" descr="seta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413213">
            <a:off x="6461194" y="4112620"/>
            <a:ext cx="3011080" cy="481773"/>
          </a:xfrm>
          <a:prstGeom prst="rect">
            <a:avLst/>
          </a:prstGeom>
          <a:ln w="3175">
            <a:miter lim="400000"/>
          </a:ln>
        </p:spPr>
      </p:pic>
      <p:pic>
        <p:nvPicPr>
          <p:cNvPr id="902" name="seta (1).png" descr="seta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41713">
            <a:off x="6727406" y="5368970"/>
            <a:ext cx="2640753" cy="422521"/>
          </a:xfrm>
          <a:prstGeom prst="rect">
            <a:avLst/>
          </a:prstGeom>
          <a:ln w="3175">
            <a:miter lim="400000"/>
          </a:ln>
        </p:spPr>
      </p:pic>
      <p:pic>
        <p:nvPicPr>
          <p:cNvPr id="904" name="seta (1).png" descr="seta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330531">
            <a:off x="2122070" y="4214216"/>
            <a:ext cx="3451507" cy="552242"/>
          </a:xfrm>
          <a:prstGeom prst="rect">
            <a:avLst/>
          </a:prstGeom>
          <a:ln w="3175">
            <a:miter lim="400000"/>
          </a:ln>
        </p:spPr>
      </p:pic>
      <p:pic>
        <p:nvPicPr>
          <p:cNvPr id="905" name="seta (1).png" descr="seta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534576">
            <a:off x="2304854" y="5334919"/>
            <a:ext cx="3066399" cy="490624"/>
          </a:xfrm>
          <a:prstGeom prst="rect">
            <a:avLst/>
          </a:prstGeom>
          <a:ln w="3175">
            <a:miter lim="400000"/>
          </a:ln>
        </p:spPr>
      </p:pic>
      <p:pic>
        <p:nvPicPr>
          <p:cNvPr id="906" name="ambiente-completo (1).png" descr="ambiente-completo 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5471" y="2908628"/>
            <a:ext cx="1314123" cy="1314122"/>
          </a:xfrm>
          <a:prstGeom prst="rect">
            <a:avLst/>
          </a:prstGeom>
          <a:ln w="3175">
            <a:miter lim="400000"/>
          </a:ln>
        </p:spPr>
      </p:pic>
      <p:pic>
        <p:nvPicPr>
          <p:cNvPr id="907" name="data-visualization.png" descr="data-visualizati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86243" y="4618171"/>
            <a:ext cx="1422401" cy="1422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08" name="insights.png" descr="insight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79138" y="2631197"/>
            <a:ext cx="1423912" cy="1423912"/>
          </a:xfrm>
          <a:prstGeom prst="rect">
            <a:avLst/>
          </a:prstGeom>
          <a:ln w="3175">
            <a:miter lim="400000"/>
          </a:ln>
        </p:spPr>
      </p:pic>
      <p:pic>
        <p:nvPicPr>
          <p:cNvPr id="909" name="projeto-piloto.png" descr="projeto-pilot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30577" y="4617416"/>
            <a:ext cx="1423912" cy="1423912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39" y="3272050"/>
            <a:ext cx="404082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20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eclogocor.png" descr="eclogoc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383" y="6262048"/>
            <a:ext cx="506177" cy="351034"/>
          </a:xfrm>
          <a:prstGeom prst="rect">
            <a:avLst/>
          </a:prstGeom>
          <a:ln w="3175">
            <a:miter lim="400000"/>
          </a:ln>
        </p:spPr>
      </p:pic>
      <p:sp>
        <p:nvSpPr>
          <p:cNvPr id="940" name="Linha"/>
          <p:cNvSpPr/>
          <p:nvPr/>
        </p:nvSpPr>
        <p:spPr>
          <a:xfrm flipV="1">
            <a:off x="11962961" y="6332208"/>
            <a:ext cx="1" cy="266339"/>
          </a:xfrm>
          <a:prstGeom prst="line">
            <a:avLst/>
          </a:prstGeom>
          <a:ln w="38100">
            <a:solidFill>
              <a:srgbClr val="2E499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42" name="get_ready.png" descr="get_read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29926" y="169333"/>
            <a:ext cx="13496208" cy="7591618"/>
          </a:xfrm>
          <a:prstGeom prst="rect">
            <a:avLst/>
          </a:prstGeom>
          <a:ln w="3175">
            <a:miter lim="400000"/>
          </a:ln>
        </p:spPr>
      </p:pic>
      <p:sp>
        <p:nvSpPr>
          <p:cNvPr id="941" name="Ready to get started?…"/>
          <p:cNvSpPr txBox="1"/>
          <p:nvPr/>
        </p:nvSpPr>
        <p:spPr>
          <a:xfrm>
            <a:off x="737528" y="269326"/>
            <a:ext cx="9145717" cy="27945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/>
          <a:p>
            <a:pPr algn="l">
              <a:lnSpc>
                <a:spcPct val="140000"/>
              </a:lnSpc>
              <a:defRPr sz="1000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4000" b="1" dirty="0"/>
              <a:t>Ready to get started</a:t>
            </a:r>
            <a:r>
              <a:rPr lang="en-GB" sz="4000" b="1" dirty="0" smtClean="0"/>
              <a:t>?</a:t>
            </a:r>
          </a:p>
          <a:p>
            <a:pPr algn="l">
              <a:lnSpc>
                <a:spcPct val="140000"/>
              </a:lnSpc>
              <a:defRPr sz="1000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GB" sz="4000" dirty="0"/>
          </a:p>
          <a:p>
            <a:pPr algn="l">
              <a:lnSpc>
                <a:spcPct val="120000"/>
              </a:lnSpc>
              <a:defRPr sz="4000" b="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800" dirty="0"/>
              <a:t>Reach out to us to learn more!</a:t>
            </a:r>
          </a:p>
          <a:p>
            <a:pPr algn="l">
              <a:lnSpc>
                <a:spcPct val="120000"/>
              </a:lnSpc>
              <a:defRPr sz="4000" b="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800" dirty="0"/>
              <a:t>Or visit our website </a:t>
            </a:r>
            <a:r>
              <a:rPr lang="en-GB" sz="2800" dirty="0" err="1">
                <a:hlinkClick r:id="rId5"/>
              </a:rPr>
              <a:t>www.ec.europa.eu</a:t>
            </a:r>
            <a:r>
              <a:rPr lang="en-GB" sz="2800" dirty="0">
                <a:hlinkClick r:id="rId5"/>
              </a:rPr>
              <a:t>/</a:t>
            </a:r>
            <a:r>
              <a:rPr lang="en-GB" sz="2800" dirty="0" err="1">
                <a:hlinkClick r:id="rId5"/>
              </a:rPr>
              <a:t>cefdigital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6375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8"/>
          <p:cNvSpPr/>
          <p:nvPr/>
        </p:nvSpPr>
        <p:spPr>
          <a:xfrm>
            <a:off x="795801" y="2865255"/>
            <a:ext cx="3491720" cy="8336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8000" tIns="48000" rIns="48000" bIns="48000" anchor="ctr" anchorCtr="0">
            <a:noAutofit/>
          </a:bodyPr>
          <a:lstStyle/>
          <a:p>
            <a:pPr marL="0" marR="0" lvl="0" indent="0" algn="l" rtl="0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FEF2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FEF20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794" name="Google Shape;794;p78"/>
          <p:cNvSpPr/>
          <p:nvPr/>
        </p:nvSpPr>
        <p:spPr>
          <a:xfrm>
            <a:off x="850783" y="3505146"/>
            <a:ext cx="4582727" cy="3585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8000" tIns="48000" rIns="48000" bIns="4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share your thoughts with us!</a:t>
            </a:r>
            <a:endParaRPr/>
          </a:p>
        </p:txBody>
      </p:sp>
      <p:sp>
        <p:nvSpPr>
          <p:cNvPr id="795" name="Google Shape;795;p78"/>
          <p:cNvSpPr/>
          <p:nvPr/>
        </p:nvSpPr>
        <p:spPr>
          <a:xfrm>
            <a:off x="341745" y="249382"/>
            <a:ext cx="1376219" cy="341745"/>
          </a:xfrm>
          <a:prstGeom prst="rect">
            <a:avLst/>
          </a:prstGeom>
          <a:solidFill>
            <a:srgbClr val="1E2B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eclogocor.png" descr="eclogoc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384" y="6262048"/>
            <a:ext cx="506177" cy="351034"/>
          </a:xfrm>
          <a:prstGeom prst="rect">
            <a:avLst/>
          </a:prstGeom>
          <a:ln w="3175">
            <a:miter lim="400000"/>
          </a:ln>
        </p:spPr>
      </p:pic>
      <p:sp>
        <p:nvSpPr>
          <p:cNvPr id="937" name="Linha"/>
          <p:cNvSpPr/>
          <p:nvPr/>
        </p:nvSpPr>
        <p:spPr>
          <a:xfrm flipV="1">
            <a:off x="11962962" y="6332209"/>
            <a:ext cx="1" cy="266339"/>
          </a:xfrm>
          <a:prstGeom prst="line">
            <a:avLst/>
          </a:prstGeom>
          <a:ln w="38100">
            <a:solidFill>
              <a:srgbClr val="2E499F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38" name="Supporting smart education with BDTI."/>
          <p:cNvSpPr txBox="1"/>
          <p:nvPr/>
        </p:nvSpPr>
        <p:spPr>
          <a:xfrm>
            <a:off x="656485" y="497658"/>
            <a:ext cx="6024234" cy="974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388" tIns="25388" rIns="25388" bIns="25388" anchor="ctr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412750" hangingPunct="0">
              <a:buClrTx/>
              <a:defRPr/>
            </a:pPr>
            <a:r>
              <a:rPr lang="en-US" sz="2500" b="1" dirty="0"/>
              <a:t>Standardising digital archiving in Europe with eArchiving </a:t>
            </a:r>
            <a:endParaRPr sz="2500" b="1" dirty="0"/>
          </a:p>
        </p:txBody>
      </p:sp>
      <p:sp>
        <p:nvSpPr>
          <p:cNvPr id="940" name="The challenge…"/>
          <p:cNvSpPr txBox="1"/>
          <p:nvPr/>
        </p:nvSpPr>
        <p:spPr>
          <a:xfrm>
            <a:off x="571425" y="2230032"/>
            <a:ext cx="5764758" cy="35671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88" tIns="25388" rIns="25388" bIns="25388" anchor="ctr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2000" b="1" i="1" dirty="0">
                <a:latin typeface="Verdana"/>
                <a:ea typeface="Verdana"/>
                <a:cs typeface="Verdana"/>
                <a:sym typeface="Verdana"/>
              </a:rPr>
              <a:t>Goal:</a:t>
            </a:r>
            <a:r>
              <a:rPr lang="en-US" sz="2000" i="1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800" b="1" i="1" dirty="0">
                <a:latin typeface="Verdana"/>
                <a:ea typeface="Verdana"/>
                <a:cs typeface="Verdana"/>
                <a:sym typeface="Verdana"/>
              </a:rPr>
              <a:t>Interoperability</a:t>
            </a:r>
            <a:r>
              <a:rPr lang="en-US" sz="1800" i="1" dirty="0">
                <a:latin typeface="Verdana"/>
                <a:ea typeface="Verdana"/>
                <a:cs typeface="Verdana"/>
                <a:sym typeface="Verdana"/>
              </a:rPr>
              <a:t> between data sources, archives and reuse environments is improved to a point where digital preservation tools can be reused across borders and </a:t>
            </a:r>
            <a:r>
              <a:rPr lang="en-US" sz="1800" i="1" dirty="0" smtClean="0">
                <a:latin typeface="Verdana"/>
                <a:ea typeface="Verdana"/>
                <a:cs typeface="Verdana"/>
                <a:sym typeface="Verdana"/>
              </a:rPr>
              <a:t>institutions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endParaRPr lang="en-US" sz="1800" i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800" i="1" dirty="0" smtClean="0">
                <a:latin typeface="Verdana"/>
                <a:ea typeface="Verdana"/>
                <a:cs typeface="Verdana"/>
                <a:sym typeface="Verdana"/>
              </a:rPr>
              <a:t>All achieved with the same high degree of archival quality as with analogue archiving, so authenticity, provenance etc. </a:t>
            </a:r>
            <a:r>
              <a:rPr lang="en-US" sz="1800" i="1" dirty="0"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en-US" sz="1800" i="1" dirty="0" smtClean="0">
                <a:latin typeface="Verdana"/>
                <a:ea typeface="Verdana"/>
                <a:cs typeface="Verdana"/>
                <a:sym typeface="Verdana"/>
              </a:rPr>
              <a:t>uaranteed</a:t>
            </a:r>
            <a:endParaRPr lang="en-US" sz="1800" i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800" dirty="0">
              <a:latin typeface="Verdana"/>
              <a:ea typeface="Verdana"/>
              <a:cs typeface="Verdana"/>
              <a:sym typeface="Verdana"/>
            </a:endParaRPr>
          </a:p>
          <a:p>
            <a:pPr algn="ctr" defTabSz="412750" hangingPunct="0">
              <a:lnSpc>
                <a:spcPct val="140000"/>
              </a:lnSpc>
              <a:buClrTx/>
              <a:buSzPct val="50000"/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1" name="logoCE.gif" descr="logoC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014" y="6222618"/>
            <a:ext cx="508000" cy="352299"/>
          </a:xfrm>
          <a:prstGeom prst="rect">
            <a:avLst/>
          </a:prstGeom>
          <a:ln w="3175">
            <a:miter lim="400000"/>
          </a:ln>
        </p:spPr>
      </p:pic>
      <p:sp>
        <p:nvSpPr>
          <p:cNvPr id="942" name="Linha"/>
          <p:cNvSpPr/>
          <p:nvPr/>
        </p:nvSpPr>
        <p:spPr>
          <a:xfrm flipV="1">
            <a:off x="11962962" y="6332209"/>
            <a:ext cx="1" cy="266339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0" name="Linha"/>
          <p:cNvSpPr/>
          <p:nvPr/>
        </p:nvSpPr>
        <p:spPr>
          <a:xfrm>
            <a:off x="670246" y="1635249"/>
            <a:ext cx="641490" cy="2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1" name="Google Shape;39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0771" y="673744"/>
            <a:ext cx="409575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035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8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lvl="0"/>
            <a:r>
              <a:rPr lang="en-GB" sz="2500" b="1" dirty="0" smtClean="0">
                <a:solidFill>
                  <a:schemeClr val="dk1"/>
                </a:solidFill>
                <a:latin typeface="Verdana"/>
                <a:cs typeface="Verdana"/>
              </a:rPr>
              <a:t>Brief History: </a:t>
            </a:r>
            <a:r>
              <a:rPr lang="en-US" sz="2500" b="1" dirty="0">
                <a:latin typeface="Verdana"/>
                <a:ea typeface="Verdana"/>
                <a:cs typeface="Verdana"/>
                <a:sym typeface="Verdana"/>
              </a:rPr>
              <a:t>Nine years of effort and ongoing.</a:t>
            </a:r>
            <a:r>
              <a:rPr lang="en-US" sz="3200" b="1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GB" sz="3200" dirty="0">
              <a:latin typeface="Verdana"/>
              <a:cs typeface="Verdana"/>
            </a:endParaRPr>
          </a:p>
        </p:txBody>
      </p:sp>
      <p:sp>
        <p:nvSpPr>
          <p:cNvPr id="15" name="Google Shape;407;p58"/>
          <p:cNvSpPr txBox="1"/>
          <p:nvPr/>
        </p:nvSpPr>
        <p:spPr>
          <a:xfrm>
            <a:off x="926750" y="1107707"/>
            <a:ext cx="10412100" cy="229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00" tIns="54325" rIns="108700" bIns="543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2010 </a:t>
            </a:r>
            <a:r>
              <a:rPr lang="en-US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- 2011</a:t>
            </a:r>
            <a:r>
              <a:rPr lang="en-US" sz="18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DLM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Forum 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interoperability discussions</a:t>
            </a:r>
            <a:b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</a:br>
            <a:endParaRPr lang="en-US" sz="1800" dirty="0" smtClean="0">
              <a:latin typeface="Verdana"/>
              <a:ea typeface="Verdana"/>
              <a:cs typeface="Verdana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2013</a:t>
            </a:r>
            <a:r>
              <a:rPr lang="en-US" sz="1800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European Commission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Archiving call</a:t>
            </a:r>
            <a:b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</a:br>
            <a:endParaRPr lang="en-US" sz="18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February </a:t>
            </a:r>
            <a:r>
              <a:rPr lang="en-US" sz="1800" b="1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2014 – January 2017</a:t>
            </a:r>
            <a:r>
              <a:rPr lang="en-US" sz="1800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the E-ARK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project (FP7 PSP CIP pilot B)</a:t>
            </a:r>
            <a:b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</a:br>
            <a:endParaRPr lang="en-US" sz="18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February </a:t>
            </a:r>
            <a:r>
              <a:rPr lang="en-US" sz="1800" b="1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r>
              <a:rPr lang="en-US" sz="1800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DILCIS Board 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created to maintain the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specifications</a:t>
            </a:r>
            <a:b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</a:br>
            <a:endParaRPr lang="en-US" sz="18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78787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 descr="E-ARK new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9" y="3771015"/>
            <a:ext cx="3799962" cy="1828800"/>
          </a:xfrm>
          <a:prstGeom prst="rect">
            <a:avLst/>
          </a:prstGeom>
        </p:spPr>
      </p:pic>
      <p:pic>
        <p:nvPicPr>
          <p:cNvPr id="18" name="Google Shape;42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467" y="4100049"/>
            <a:ext cx="4292125" cy="1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19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/>
          <p:nvPr/>
        </p:nvSpPr>
        <p:spPr>
          <a:xfrm>
            <a:off x="848225" y="632450"/>
            <a:ext cx="481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/>
            <a:r>
              <a:rPr lang="en-US" sz="2500" b="1" dirty="0">
                <a:latin typeface="Verdana"/>
                <a:ea typeface="Verdana"/>
                <a:cs typeface="Verdana"/>
                <a:sym typeface="Verdana"/>
              </a:rPr>
              <a:t>E-ARK outcomes </a:t>
            </a:r>
          </a:p>
        </p:txBody>
      </p:sp>
      <p:sp>
        <p:nvSpPr>
          <p:cNvPr id="415" name="Google Shape;415;p59"/>
          <p:cNvSpPr txBox="1"/>
          <p:nvPr/>
        </p:nvSpPr>
        <p:spPr>
          <a:xfrm>
            <a:off x="913922" y="1184674"/>
            <a:ext cx="6632400" cy="5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00" tIns="54325" rIns="108700" bIns="54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Specifications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Common Specification for Information Packages, ingest, archiving, access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relational database, electronic records and </a:t>
            </a:r>
            <a:r>
              <a:rPr 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Verdana"/>
                <a:cs typeface="Verdana"/>
                <a:sym typeface="Verdana"/>
              </a:rPr>
              <a:t>geodata archiving</a:t>
            </a:r>
            <a:endParaRPr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Sample tools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to check if the specifications work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to demonstrate to everyone that the specifications work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latin typeface="Verdana"/>
                <a:ea typeface="Verdana"/>
                <a:cs typeface="Verdana"/>
                <a:sym typeface="Verdana"/>
              </a:rPr>
              <a:t>Pilots</a:t>
            </a:r>
            <a:endParaRPr lang="en-GB" sz="18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implement the specifications and tools in operational environments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Knowledge Centre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E-ARK Maturity Model and Assessment Tool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8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E-ARK General Model for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visualisation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59"/>
          <p:cNvSpPr txBox="1"/>
          <p:nvPr/>
        </p:nvSpPr>
        <p:spPr>
          <a:xfrm>
            <a:off x="7366721" y="5686952"/>
            <a:ext cx="4458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* all available at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http://eark-project.com/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418" name="Google Shape;41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300" y="6388037"/>
            <a:ext cx="1350600" cy="33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ISdata_DigitalPreserv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75" y="1205802"/>
            <a:ext cx="362214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0"/>
          <p:cNvSpPr txBox="1"/>
          <p:nvPr/>
        </p:nvSpPr>
        <p:spPr>
          <a:xfrm>
            <a:off x="848225" y="632450"/>
            <a:ext cx="481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569573" y="1820468"/>
            <a:ext cx="5251101" cy="247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00" tIns="54325" rIns="108700" bIns="54325" anchor="t" anchorCtr="0">
            <a:noAutofit/>
          </a:bodyPr>
          <a:lstStyle/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000"/>
              <a:buFont typeface="Arial"/>
              <a:buChar char="•"/>
            </a:pP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Specifications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are the core of E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-ARK</a:t>
            </a:r>
            <a:endParaRPr sz="1800"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DILCIS Board established 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guarantee the further maintenance of E-ARK specifications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DILCIS: Digital Information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LifeCycle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Interoperability 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Standards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000"/>
              <a:buFont typeface="Arial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More information available at</a:t>
            </a:r>
            <a:r>
              <a:rPr lang="en-US" sz="1800" dirty="0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>
                <a:solidFill>
                  <a:srgbClr val="646567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/>
              </a:rPr>
              <a:t>www.dilcis.eu</a:t>
            </a:r>
            <a:endParaRPr sz="1800" dirty="0">
              <a:solidFill>
                <a:srgbClr val="78787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7" name="Google Shape;42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300" y="6388037"/>
            <a:ext cx="1350600" cy="335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14;p59"/>
          <p:cNvSpPr txBox="1"/>
          <p:nvPr/>
        </p:nvSpPr>
        <p:spPr>
          <a:xfrm>
            <a:off x="1000625" y="784850"/>
            <a:ext cx="481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/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DILCIS Board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820" y="1837412"/>
            <a:ext cx="5754992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23" y="932723"/>
            <a:ext cx="5663600" cy="4650589"/>
          </a:xfrm>
        </p:spPr>
        <p:txBody>
          <a:bodyPr/>
          <a:lstStyle/>
          <a:p>
            <a:pPr algn="l">
              <a:lnSpc>
                <a:spcPts val="3333"/>
              </a:lnSpc>
            </a:pPr>
            <a:r>
              <a:rPr lang="en-GB" sz="2267" i="0" dirty="0"/>
              <a:t>The </a:t>
            </a:r>
            <a:r>
              <a:rPr lang="en-GB" sz="2267" i="0" dirty="0">
                <a:solidFill>
                  <a:srgbClr val="FFDB1A"/>
                </a:solidFill>
              </a:rPr>
              <a:t>CEF building blocks are a collection of </a:t>
            </a:r>
            <a:r>
              <a:rPr lang="en-GB" sz="2267" i="0" u="sng" dirty="0">
                <a:solidFill>
                  <a:srgbClr val="FFDB1A"/>
                </a:solidFill>
              </a:rPr>
              <a:t>specifications</a:t>
            </a:r>
            <a:r>
              <a:rPr lang="en-GB" sz="2267" i="0" dirty="0">
                <a:solidFill>
                  <a:srgbClr val="FFDB1A"/>
                </a:solidFill>
              </a:rPr>
              <a:t>, </a:t>
            </a:r>
            <a:r>
              <a:rPr lang="en-GB" sz="2267" i="0" u="sng" dirty="0">
                <a:solidFill>
                  <a:srgbClr val="FFDB1A"/>
                </a:solidFill>
              </a:rPr>
              <a:t>software</a:t>
            </a:r>
            <a:r>
              <a:rPr lang="en-GB" sz="2267" i="0" dirty="0">
                <a:solidFill>
                  <a:srgbClr val="FFDB1A"/>
                </a:solidFill>
              </a:rPr>
              <a:t> and </a:t>
            </a:r>
            <a:r>
              <a:rPr lang="en-GB" sz="2267" i="0" u="sng" dirty="0">
                <a:solidFill>
                  <a:srgbClr val="FFDB1A"/>
                </a:solidFill>
              </a:rPr>
              <a:t>services</a:t>
            </a:r>
            <a:r>
              <a:rPr lang="en-GB" sz="2267" i="0" dirty="0">
                <a:solidFill>
                  <a:srgbClr val="FFDB1A"/>
                </a:solidFill>
              </a:rPr>
              <a:t> structured in a service offering </a:t>
            </a:r>
            <a:r>
              <a:rPr lang="en-GB" sz="2267" i="0" dirty="0"/>
              <a:t>that</a:t>
            </a:r>
            <a:r>
              <a:rPr lang="en-GB" sz="2267" i="0" dirty="0">
                <a:solidFill>
                  <a:srgbClr val="FFDB1A"/>
                </a:solidFill>
              </a:rPr>
              <a:t> </a:t>
            </a:r>
            <a:r>
              <a:rPr lang="en-GB" sz="2267" i="0" dirty="0"/>
              <a:t>can be reused in any European project to facilitate the delivery of digital public services across borders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198878" y="1403620"/>
            <a:ext cx="479785" cy="475200"/>
            <a:chOff x="3351213" y="1782763"/>
            <a:chExt cx="498475" cy="493712"/>
          </a:xfrm>
          <a:solidFill>
            <a:schemeClr val="bg1"/>
          </a:solidFill>
        </p:grpSpPr>
        <p:sp>
          <p:nvSpPr>
            <p:cNvPr id="4" name="Freeform 186"/>
            <p:cNvSpPr>
              <a:spLocks noEditPoints="1"/>
            </p:cNvSpPr>
            <p:nvPr/>
          </p:nvSpPr>
          <p:spPr bwMode="auto">
            <a:xfrm>
              <a:off x="3475038" y="1782763"/>
              <a:ext cx="247650" cy="312737"/>
            </a:xfrm>
            <a:custGeom>
              <a:avLst/>
              <a:gdLst>
                <a:gd name="T0" fmla="*/ 10 w 119"/>
                <a:gd name="T1" fmla="*/ 100 h 151"/>
                <a:gd name="T2" fmla="*/ 60 w 119"/>
                <a:gd name="T3" fmla="*/ 151 h 151"/>
                <a:gd name="T4" fmla="*/ 109 w 119"/>
                <a:gd name="T5" fmla="*/ 100 h 151"/>
                <a:gd name="T6" fmla="*/ 119 w 119"/>
                <a:gd name="T7" fmla="*/ 87 h 151"/>
                <a:gd name="T8" fmla="*/ 114 w 119"/>
                <a:gd name="T9" fmla="*/ 76 h 151"/>
                <a:gd name="T10" fmla="*/ 116 w 119"/>
                <a:gd name="T11" fmla="*/ 60 h 151"/>
                <a:gd name="T12" fmla="*/ 60 w 119"/>
                <a:gd name="T13" fmla="*/ 0 h 151"/>
                <a:gd name="T14" fmla="*/ 3 w 119"/>
                <a:gd name="T15" fmla="*/ 60 h 151"/>
                <a:gd name="T16" fmla="*/ 5 w 119"/>
                <a:gd name="T17" fmla="*/ 76 h 151"/>
                <a:gd name="T18" fmla="*/ 0 w 119"/>
                <a:gd name="T19" fmla="*/ 87 h 151"/>
                <a:gd name="T20" fmla="*/ 10 w 119"/>
                <a:gd name="T21" fmla="*/ 100 h 151"/>
                <a:gd name="T22" fmla="*/ 12 w 119"/>
                <a:gd name="T23" fmla="*/ 82 h 151"/>
                <a:gd name="T24" fmla="*/ 15 w 119"/>
                <a:gd name="T25" fmla="*/ 76 h 151"/>
                <a:gd name="T26" fmla="*/ 12 w 119"/>
                <a:gd name="T27" fmla="*/ 60 h 151"/>
                <a:gd name="T28" fmla="*/ 60 w 119"/>
                <a:gd name="T29" fmla="*/ 10 h 151"/>
                <a:gd name="T30" fmla="*/ 107 w 119"/>
                <a:gd name="T31" fmla="*/ 60 h 151"/>
                <a:gd name="T32" fmla="*/ 104 w 119"/>
                <a:gd name="T33" fmla="*/ 76 h 151"/>
                <a:gd name="T34" fmla="*/ 107 w 119"/>
                <a:gd name="T35" fmla="*/ 82 h 151"/>
                <a:gd name="T36" fmla="*/ 109 w 119"/>
                <a:gd name="T37" fmla="*/ 87 h 151"/>
                <a:gd name="T38" fmla="*/ 105 w 119"/>
                <a:gd name="T39" fmla="*/ 91 h 151"/>
                <a:gd name="T40" fmla="*/ 105 w 119"/>
                <a:gd name="T41" fmla="*/ 91 h 151"/>
                <a:gd name="T42" fmla="*/ 100 w 119"/>
                <a:gd name="T43" fmla="*/ 96 h 151"/>
                <a:gd name="T44" fmla="*/ 60 w 119"/>
                <a:gd name="T45" fmla="*/ 141 h 151"/>
                <a:gd name="T46" fmla="*/ 19 w 119"/>
                <a:gd name="T47" fmla="*/ 96 h 151"/>
                <a:gd name="T48" fmla="*/ 14 w 119"/>
                <a:gd name="T49" fmla="*/ 91 h 151"/>
                <a:gd name="T50" fmla="*/ 10 w 119"/>
                <a:gd name="T51" fmla="*/ 87 h 151"/>
                <a:gd name="T52" fmla="*/ 12 w 119"/>
                <a:gd name="T53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51">
                  <a:moveTo>
                    <a:pt x="10" y="100"/>
                  </a:moveTo>
                  <a:cubicBezTo>
                    <a:pt x="13" y="125"/>
                    <a:pt x="33" y="151"/>
                    <a:pt x="60" y="151"/>
                  </a:cubicBezTo>
                  <a:cubicBezTo>
                    <a:pt x="86" y="151"/>
                    <a:pt x="106" y="125"/>
                    <a:pt x="109" y="100"/>
                  </a:cubicBezTo>
                  <a:cubicBezTo>
                    <a:pt x="115" y="98"/>
                    <a:pt x="119" y="93"/>
                    <a:pt x="119" y="87"/>
                  </a:cubicBezTo>
                  <a:cubicBezTo>
                    <a:pt x="119" y="82"/>
                    <a:pt x="117" y="79"/>
                    <a:pt x="114" y="76"/>
                  </a:cubicBezTo>
                  <a:cubicBezTo>
                    <a:pt x="116" y="71"/>
                    <a:pt x="116" y="65"/>
                    <a:pt x="116" y="60"/>
                  </a:cubicBezTo>
                  <a:cubicBezTo>
                    <a:pt x="116" y="27"/>
                    <a:pt x="91" y="0"/>
                    <a:pt x="60" y="0"/>
                  </a:cubicBezTo>
                  <a:cubicBezTo>
                    <a:pt x="28" y="0"/>
                    <a:pt x="3" y="27"/>
                    <a:pt x="3" y="60"/>
                  </a:cubicBezTo>
                  <a:cubicBezTo>
                    <a:pt x="3" y="65"/>
                    <a:pt x="3" y="71"/>
                    <a:pt x="5" y="76"/>
                  </a:cubicBezTo>
                  <a:cubicBezTo>
                    <a:pt x="2" y="79"/>
                    <a:pt x="0" y="82"/>
                    <a:pt x="0" y="87"/>
                  </a:cubicBezTo>
                  <a:cubicBezTo>
                    <a:pt x="0" y="93"/>
                    <a:pt x="4" y="98"/>
                    <a:pt x="10" y="100"/>
                  </a:cubicBezTo>
                  <a:close/>
                  <a:moveTo>
                    <a:pt x="12" y="82"/>
                  </a:moveTo>
                  <a:cubicBezTo>
                    <a:pt x="15" y="81"/>
                    <a:pt x="16" y="79"/>
                    <a:pt x="15" y="76"/>
                  </a:cubicBezTo>
                  <a:cubicBezTo>
                    <a:pt x="13" y="71"/>
                    <a:pt x="12" y="66"/>
                    <a:pt x="12" y="60"/>
                  </a:cubicBezTo>
                  <a:cubicBezTo>
                    <a:pt x="12" y="32"/>
                    <a:pt x="34" y="10"/>
                    <a:pt x="60" y="10"/>
                  </a:cubicBezTo>
                  <a:cubicBezTo>
                    <a:pt x="85" y="10"/>
                    <a:pt x="107" y="32"/>
                    <a:pt x="107" y="60"/>
                  </a:cubicBezTo>
                  <a:cubicBezTo>
                    <a:pt x="107" y="66"/>
                    <a:pt x="106" y="71"/>
                    <a:pt x="104" y="76"/>
                  </a:cubicBezTo>
                  <a:cubicBezTo>
                    <a:pt x="103" y="79"/>
                    <a:pt x="104" y="81"/>
                    <a:pt x="107" y="82"/>
                  </a:cubicBezTo>
                  <a:cubicBezTo>
                    <a:pt x="108" y="83"/>
                    <a:pt x="109" y="85"/>
                    <a:pt x="109" y="87"/>
                  </a:cubicBezTo>
                  <a:cubicBezTo>
                    <a:pt x="109" y="89"/>
                    <a:pt x="107" y="91"/>
                    <a:pt x="105" y="91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2" y="91"/>
                    <a:pt x="100" y="93"/>
                    <a:pt x="100" y="96"/>
                  </a:cubicBezTo>
                  <a:cubicBezTo>
                    <a:pt x="98" y="117"/>
                    <a:pt x="81" y="141"/>
                    <a:pt x="60" y="141"/>
                  </a:cubicBezTo>
                  <a:cubicBezTo>
                    <a:pt x="38" y="141"/>
                    <a:pt x="21" y="117"/>
                    <a:pt x="19" y="96"/>
                  </a:cubicBezTo>
                  <a:cubicBezTo>
                    <a:pt x="19" y="93"/>
                    <a:pt x="17" y="91"/>
                    <a:pt x="14" y="91"/>
                  </a:cubicBezTo>
                  <a:cubicBezTo>
                    <a:pt x="12" y="91"/>
                    <a:pt x="10" y="89"/>
                    <a:pt x="10" y="87"/>
                  </a:cubicBezTo>
                  <a:cubicBezTo>
                    <a:pt x="10" y="85"/>
                    <a:pt x="11" y="83"/>
                    <a:pt x="1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5" name="Freeform 187"/>
            <p:cNvSpPr>
              <a:spLocks noEditPoints="1"/>
            </p:cNvSpPr>
            <p:nvPr/>
          </p:nvSpPr>
          <p:spPr bwMode="auto">
            <a:xfrm>
              <a:off x="3351213" y="2114550"/>
              <a:ext cx="498475" cy="161925"/>
            </a:xfrm>
            <a:custGeom>
              <a:avLst/>
              <a:gdLst>
                <a:gd name="T0" fmla="*/ 237 w 240"/>
                <a:gd name="T1" fmla="*/ 44 h 78"/>
                <a:gd name="T2" fmla="*/ 160 w 240"/>
                <a:gd name="T3" fmla="*/ 1 h 78"/>
                <a:gd name="T4" fmla="*/ 156 w 240"/>
                <a:gd name="T5" fmla="*/ 0 h 78"/>
                <a:gd name="T6" fmla="*/ 153 w 240"/>
                <a:gd name="T7" fmla="*/ 0 h 78"/>
                <a:gd name="T8" fmla="*/ 149 w 240"/>
                <a:gd name="T9" fmla="*/ 2 h 78"/>
                <a:gd name="T10" fmla="*/ 120 w 240"/>
                <a:gd name="T11" fmla="*/ 8 h 78"/>
                <a:gd name="T12" fmla="*/ 90 w 240"/>
                <a:gd name="T13" fmla="*/ 2 h 78"/>
                <a:gd name="T14" fmla="*/ 86 w 240"/>
                <a:gd name="T15" fmla="*/ 0 h 78"/>
                <a:gd name="T16" fmla="*/ 84 w 240"/>
                <a:gd name="T17" fmla="*/ 0 h 78"/>
                <a:gd name="T18" fmla="*/ 82 w 240"/>
                <a:gd name="T19" fmla="*/ 1 h 78"/>
                <a:gd name="T20" fmla="*/ 2 w 240"/>
                <a:gd name="T21" fmla="*/ 44 h 78"/>
                <a:gd name="T22" fmla="*/ 0 w 240"/>
                <a:gd name="T23" fmla="*/ 51 h 78"/>
                <a:gd name="T24" fmla="*/ 0 w 240"/>
                <a:gd name="T25" fmla="*/ 69 h 78"/>
                <a:gd name="T26" fmla="*/ 9 w 240"/>
                <a:gd name="T27" fmla="*/ 78 h 78"/>
                <a:gd name="T28" fmla="*/ 230 w 240"/>
                <a:gd name="T29" fmla="*/ 78 h 78"/>
                <a:gd name="T30" fmla="*/ 240 w 240"/>
                <a:gd name="T31" fmla="*/ 69 h 78"/>
                <a:gd name="T32" fmla="*/ 240 w 240"/>
                <a:gd name="T33" fmla="*/ 51 h 78"/>
                <a:gd name="T34" fmla="*/ 237 w 240"/>
                <a:gd name="T35" fmla="*/ 44 h 78"/>
                <a:gd name="T36" fmla="*/ 230 w 240"/>
                <a:gd name="T37" fmla="*/ 69 h 78"/>
                <a:gd name="T38" fmla="*/ 9 w 240"/>
                <a:gd name="T39" fmla="*/ 69 h 78"/>
                <a:gd name="T40" fmla="*/ 9 w 240"/>
                <a:gd name="T41" fmla="*/ 51 h 78"/>
                <a:gd name="T42" fmla="*/ 84 w 240"/>
                <a:gd name="T43" fmla="*/ 10 h 78"/>
                <a:gd name="T44" fmla="*/ 86 w 240"/>
                <a:gd name="T45" fmla="*/ 10 h 78"/>
                <a:gd name="T46" fmla="*/ 120 w 240"/>
                <a:gd name="T47" fmla="*/ 18 h 78"/>
                <a:gd name="T48" fmla="*/ 153 w 240"/>
                <a:gd name="T49" fmla="*/ 10 h 78"/>
                <a:gd name="T50" fmla="*/ 156 w 240"/>
                <a:gd name="T51" fmla="*/ 10 h 78"/>
                <a:gd name="T52" fmla="*/ 157 w 240"/>
                <a:gd name="T53" fmla="*/ 11 h 78"/>
                <a:gd name="T54" fmla="*/ 230 w 240"/>
                <a:gd name="T55" fmla="*/ 51 h 78"/>
                <a:gd name="T56" fmla="*/ 230 w 240"/>
                <a:gd name="T57" fmla="*/ 69 h 78"/>
                <a:gd name="T58" fmla="*/ 230 w 240"/>
                <a:gd name="T59" fmla="*/ 74 h 78"/>
                <a:gd name="T60" fmla="*/ 230 w 240"/>
                <a:gd name="T61" fmla="*/ 69 h 78"/>
                <a:gd name="T62" fmla="*/ 230 w 240"/>
                <a:gd name="T63" fmla="*/ 69 h 78"/>
                <a:gd name="T64" fmla="*/ 230 w 240"/>
                <a:gd name="T6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78">
                  <a:moveTo>
                    <a:pt x="237" y="44"/>
                  </a:moveTo>
                  <a:cubicBezTo>
                    <a:pt x="215" y="23"/>
                    <a:pt x="188" y="9"/>
                    <a:pt x="160" y="1"/>
                  </a:cubicBezTo>
                  <a:cubicBezTo>
                    <a:pt x="159" y="1"/>
                    <a:pt x="157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0" y="1"/>
                    <a:pt x="149" y="2"/>
                  </a:cubicBezTo>
                  <a:cubicBezTo>
                    <a:pt x="141" y="6"/>
                    <a:pt x="130" y="8"/>
                    <a:pt x="120" y="8"/>
                  </a:cubicBezTo>
                  <a:cubicBezTo>
                    <a:pt x="109" y="8"/>
                    <a:pt x="98" y="6"/>
                    <a:pt x="90" y="2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2" y="1"/>
                    <a:pt x="82" y="1"/>
                  </a:cubicBezTo>
                  <a:cubicBezTo>
                    <a:pt x="52" y="8"/>
                    <a:pt x="25" y="23"/>
                    <a:pt x="2" y="44"/>
                  </a:cubicBezTo>
                  <a:cubicBezTo>
                    <a:pt x="1" y="46"/>
                    <a:pt x="0" y="49"/>
                    <a:pt x="0" y="5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8"/>
                    <a:pt x="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5" y="78"/>
                    <a:pt x="240" y="74"/>
                    <a:pt x="240" y="69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240" y="49"/>
                    <a:pt x="238" y="46"/>
                    <a:pt x="237" y="44"/>
                  </a:cubicBezTo>
                  <a:close/>
                  <a:moveTo>
                    <a:pt x="230" y="69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30" y="31"/>
                    <a:pt x="56" y="17"/>
                    <a:pt x="84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15"/>
                    <a:pt x="107" y="18"/>
                    <a:pt x="120" y="18"/>
                  </a:cubicBezTo>
                  <a:cubicBezTo>
                    <a:pt x="132" y="18"/>
                    <a:pt x="144" y="15"/>
                    <a:pt x="153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7" y="10"/>
                    <a:pt x="157" y="11"/>
                  </a:cubicBezTo>
                  <a:cubicBezTo>
                    <a:pt x="184" y="17"/>
                    <a:pt x="209" y="31"/>
                    <a:pt x="230" y="51"/>
                  </a:cubicBezTo>
                  <a:lnTo>
                    <a:pt x="230" y="69"/>
                  </a:lnTo>
                  <a:close/>
                  <a:moveTo>
                    <a:pt x="230" y="74"/>
                  </a:move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0" y="69"/>
                    <a:pt x="230" y="69"/>
                  </a:cubicBezTo>
                  <a:lnTo>
                    <a:pt x="23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7707809" y="1233809"/>
            <a:ext cx="1200039" cy="758768"/>
          </a:xfrm>
          <a:prstGeom prst="roundRect">
            <a:avLst>
              <a:gd name="adj" fmla="val 6509"/>
            </a:avLst>
          </a:prstGeom>
          <a:noFill/>
          <a:ln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000" tIns="48000" rIns="48000" bIns="48000" rtlCol="0" anchor="ctr">
            <a:spAutoFit/>
          </a:bodyPr>
          <a:lstStyle/>
          <a:p>
            <a:pPr>
              <a:spcAft>
                <a:spcPts val="267"/>
              </a:spcAft>
            </a:pPr>
            <a:r>
              <a:rPr lang="en-GB" sz="1067" dirty="0">
                <a:solidFill>
                  <a:schemeClr val="bg1"/>
                </a:solidFill>
                <a:latin typeface="Verdana" pitchFamily="34" charset="0"/>
              </a:rPr>
              <a:t>IDENTIFY </a:t>
            </a:r>
            <a:r>
              <a:rPr lang="en-GB" sz="1067" i="1" dirty="0">
                <a:solidFill>
                  <a:schemeClr val="bg1"/>
                </a:solidFill>
                <a:latin typeface="Verdana" pitchFamily="34" charset="0"/>
              </a:rPr>
              <a:t>with </a:t>
            </a:r>
            <a:endParaRPr lang="en-GB" sz="1067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r>
              <a:rPr lang="en-GB" sz="2800" dirty="0">
                <a:solidFill>
                  <a:schemeClr val="bg1"/>
                </a:solidFill>
                <a:latin typeface="Verdana" pitchFamily="34" charset="0"/>
              </a:rPr>
              <a:t>eID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728181" y="2240888"/>
            <a:ext cx="2132224" cy="758768"/>
          </a:xfrm>
          <a:prstGeom prst="roundRect">
            <a:avLst>
              <a:gd name="adj" fmla="val 6509"/>
            </a:avLst>
          </a:prstGeom>
          <a:noFill/>
          <a:ln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000" tIns="48000" rIns="48000" bIns="48000" rtlCol="0" anchor="ctr">
            <a:spAutoFit/>
          </a:bodyPr>
          <a:lstStyle/>
          <a:p>
            <a:pPr>
              <a:spcAft>
                <a:spcPts val="267"/>
              </a:spcAft>
            </a:pPr>
            <a:r>
              <a:rPr lang="en-GB" sz="1067" dirty="0">
                <a:solidFill>
                  <a:schemeClr val="bg1"/>
                </a:solidFill>
                <a:latin typeface="Verdana" pitchFamily="34" charset="0"/>
              </a:rPr>
              <a:t>SIGN </a:t>
            </a:r>
            <a:r>
              <a:rPr lang="en-GB" sz="1067" i="1" dirty="0">
                <a:solidFill>
                  <a:schemeClr val="bg1"/>
                </a:solidFill>
                <a:latin typeface="Verdana" pitchFamily="34" charset="0"/>
              </a:rPr>
              <a:t>with </a:t>
            </a:r>
            <a:endParaRPr lang="en-GB" sz="1067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Aft>
                <a:spcPts val="267"/>
              </a:spcAf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</a:rPr>
              <a:t>eSignature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728181" y="3247966"/>
            <a:ext cx="2132224" cy="758768"/>
          </a:xfrm>
          <a:prstGeom prst="roundRect">
            <a:avLst>
              <a:gd name="adj" fmla="val 6509"/>
            </a:avLst>
          </a:prstGeom>
          <a:noFill/>
          <a:ln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000" tIns="48000" rIns="48000" bIns="48000" rtlCol="0" anchor="ctr">
            <a:spAutoFit/>
          </a:bodyPr>
          <a:lstStyle/>
          <a:p>
            <a:pPr>
              <a:spcAft>
                <a:spcPts val="267"/>
              </a:spcAft>
            </a:pPr>
            <a:r>
              <a:rPr lang="en-GB" sz="1067" dirty="0">
                <a:solidFill>
                  <a:schemeClr val="bg1"/>
                </a:solidFill>
                <a:latin typeface="Verdana" pitchFamily="34" charset="0"/>
              </a:rPr>
              <a:t>EXCHANGE </a:t>
            </a:r>
            <a:r>
              <a:rPr lang="en-GB" sz="1067" i="1" dirty="0">
                <a:solidFill>
                  <a:schemeClr val="bg1"/>
                </a:solidFill>
                <a:latin typeface="Verdana" pitchFamily="34" charset="0"/>
              </a:rPr>
              <a:t>with </a:t>
            </a:r>
            <a:endParaRPr lang="en-GB" sz="1067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Aft>
                <a:spcPts val="267"/>
              </a:spcAf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</a:rPr>
              <a:t>eDelivery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728181" y="4255045"/>
            <a:ext cx="2132224" cy="758768"/>
          </a:xfrm>
          <a:prstGeom prst="roundRect">
            <a:avLst>
              <a:gd name="adj" fmla="val 6509"/>
            </a:avLst>
          </a:prstGeom>
          <a:noFill/>
          <a:ln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000" tIns="48000" rIns="48000" bIns="48000" rtlCol="0" anchor="ctr">
            <a:spAutoFit/>
          </a:bodyPr>
          <a:lstStyle/>
          <a:p>
            <a:pPr>
              <a:spcAft>
                <a:spcPts val="267"/>
              </a:spcAft>
            </a:pPr>
            <a:r>
              <a:rPr lang="en-GB" sz="1067" dirty="0">
                <a:solidFill>
                  <a:schemeClr val="bg1"/>
                </a:solidFill>
                <a:latin typeface="Verdana" pitchFamily="34" charset="0"/>
              </a:rPr>
              <a:t>INVOICE </a:t>
            </a:r>
            <a:r>
              <a:rPr lang="en-GB" sz="1067" i="1" dirty="0">
                <a:solidFill>
                  <a:schemeClr val="bg1"/>
                </a:solidFill>
                <a:latin typeface="Verdana" pitchFamily="34" charset="0"/>
              </a:rPr>
              <a:t>with </a:t>
            </a:r>
            <a:endParaRPr lang="en-GB" sz="1067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Aft>
                <a:spcPts val="267"/>
              </a:spcAf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</a:rPr>
              <a:t>eInvoicing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838459" y="5262124"/>
            <a:ext cx="2866053" cy="758768"/>
          </a:xfrm>
          <a:prstGeom prst="roundRect">
            <a:avLst>
              <a:gd name="adj" fmla="val 6509"/>
            </a:avLst>
          </a:prstGeom>
          <a:noFill/>
          <a:ln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000" tIns="48000" rIns="48000" bIns="48000" rtlCol="0" anchor="ctr">
            <a:spAutoFit/>
          </a:bodyPr>
          <a:lstStyle/>
          <a:p>
            <a:pPr>
              <a:spcAft>
                <a:spcPts val="267"/>
              </a:spcAft>
            </a:pPr>
            <a:r>
              <a:rPr lang="en-GB" sz="1067" dirty="0">
                <a:solidFill>
                  <a:schemeClr val="bg1"/>
                </a:solidFill>
                <a:latin typeface="Verdana" pitchFamily="34" charset="0"/>
              </a:rPr>
              <a:t>TRANSLATE </a:t>
            </a:r>
            <a:r>
              <a:rPr lang="en-GB" sz="1067" i="1" dirty="0">
                <a:solidFill>
                  <a:schemeClr val="bg1"/>
                </a:solidFill>
                <a:latin typeface="Verdana" pitchFamily="34" charset="0"/>
              </a:rPr>
              <a:t>with </a:t>
            </a:r>
            <a:endParaRPr lang="en-GB" sz="1067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Aft>
                <a:spcPts val="267"/>
              </a:spcAf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</a:rPr>
              <a:t>eTranslation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209554" y="2394797"/>
            <a:ext cx="458433" cy="475200"/>
            <a:chOff x="268871" y="211361"/>
            <a:chExt cx="600861" cy="589772"/>
          </a:xfrm>
          <a:solidFill>
            <a:schemeClr val="bg1"/>
          </a:solidFill>
        </p:grpSpPr>
        <p:sp>
          <p:nvSpPr>
            <p:cNvPr id="19" name="Freeform 663"/>
            <p:cNvSpPr>
              <a:spLocks noEditPoints="1"/>
            </p:cNvSpPr>
            <p:nvPr/>
          </p:nvSpPr>
          <p:spPr bwMode="auto">
            <a:xfrm>
              <a:off x="359226" y="211361"/>
              <a:ext cx="510506" cy="510506"/>
            </a:xfrm>
            <a:custGeom>
              <a:avLst/>
              <a:gdLst>
                <a:gd name="T0" fmla="*/ 178 w 181"/>
                <a:gd name="T1" fmla="*/ 34 h 181"/>
                <a:gd name="T2" fmla="*/ 149 w 181"/>
                <a:gd name="T3" fmla="*/ 4 h 181"/>
                <a:gd name="T4" fmla="*/ 134 w 181"/>
                <a:gd name="T5" fmla="*/ 4 h 181"/>
                <a:gd name="T6" fmla="*/ 24 w 181"/>
                <a:gd name="T7" fmla="*/ 115 h 181"/>
                <a:gd name="T8" fmla="*/ 22 w 181"/>
                <a:gd name="T9" fmla="*/ 118 h 181"/>
                <a:gd name="T10" fmla="*/ 2 w 181"/>
                <a:gd name="T11" fmla="*/ 168 h 181"/>
                <a:gd name="T12" fmla="*/ 4 w 181"/>
                <a:gd name="T13" fmla="*/ 179 h 181"/>
                <a:gd name="T14" fmla="*/ 11 w 181"/>
                <a:gd name="T15" fmla="*/ 181 h 181"/>
                <a:gd name="T16" fmla="*/ 11 w 181"/>
                <a:gd name="T17" fmla="*/ 181 h 181"/>
                <a:gd name="T18" fmla="*/ 15 w 181"/>
                <a:gd name="T19" fmla="*/ 181 h 181"/>
                <a:gd name="T20" fmla="*/ 65 w 181"/>
                <a:gd name="T21" fmla="*/ 161 h 181"/>
                <a:gd name="T22" fmla="*/ 68 w 181"/>
                <a:gd name="T23" fmla="*/ 158 h 181"/>
                <a:gd name="T24" fmla="*/ 178 w 181"/>
                <a:gd name="T25" fmla="*/ 49 h 181"/>
                <a:gd name="T26" fmla="*/ 178 w 181"/>
                <a:gd name="T27" fmla="*/ 48 h 181"/>
                <a:gd name="T28" fmla="*/ 181 w 181"/>
                <a:gd name="T29" fmla="*/ 41 h 181"/>
                <a:gd name="T30" fmla="*/ 178 w 181"/>
                <a:gd name="T31" fmla="*/ 34 h 181"/>
                <a:gd name="T32" fmla="*/ 28 w 181"/>
                <a:gd name="T33" fmla="*/ 125 h 181"/>
                <a:gd name="T34" fmla="*/ 58 w 181"/>
                <a:gd name="T35" fmla="*/ 154 h 181"/>
                <a:gd name="T36" fmla="*/ 23 w 181"/>
                <a:gd name="T37" fmla="*/ 168 h 181"/>
                <a:gd name="T38" fmla="*/ 14 w 181"/>
                <a:gd name="T39" fmla="*/ 159 h 181"/>
                <a:gd name="T40" fmla="*/ 28 w 181"/>
                <a:gd name="T41" fmla="*/ 125 h 181"/>
                <a:gd name="T42" fmla="*/ 172 w 181"/>
                <a:gd name="T43" fmla="*/ 42 h 181"/>
                <a:gd name="T44" fmla="*/ 65 w 181"/>
                <a:gd name="T45" fmla="*/ 149 h 181"/>
                <a:gd name="T46" fmla="*/ 57 w 181"/>
                <a:gd name="T47" fmla="*/ 142 h 181"/>
                <a:gd name="T48" fmla="*/ 58 w 181"/>
                <a:gd name="T49" fmla="*/ 142 h 181"/>
                <a:gd name="T50" fmla="*/ 153 w 181"/>
                <a:gd name="T51" fmla="*/ 46 h 181"/>
                <a:gd name="T52" fmla="*/ 153 w 181"/>
                <a:gd name="T53" fmla="*/ 40 h 181"/>
                <a:gd name="T54" fmla="*/ 147 w 181"/>
                <a:gd name="T55" fmla="*/ 40 h 181"/>
                <a:gd name="T56" fmla="*/ 52 w 181"/>
                <a:gd name="T57" fmla="*/ 136 h 181"/>
                <a:gd name="T58" fmla="*/ 51 w 181"/>
                <a:gd name="T59" fmla="*/ 136 h 181"/>
                <a:gd name="T60" fmla="*/ 33 w 181"/>
                <a:gd name="T61" fmla="*/ 118 h 181"/>
                <a:gd name="T62" fmla="*/ 141 w 181"/>
                <a:gd name="T63" fmla="*/ 10 h 181"/>
                <a:gd name="T64" fmla="*/ 142 w 181"/>
                <a:gd name="T65" fmla="*/ 10 h 181"/>
                <a:gd name="T66" fmla="*/ 143 w 181"/>
                <a:gd name="T67" fmla="*/ 10 h 181"/>
                <a:gd name="T68" fmla="*/ 172 w 181"/>
                <a:gd name="T69" fmla="*/ 40 h 181"/>
                <a:gd name="T70" fmla="*/ 173 w 181"/>
                <a:gd name="T71" fmla="*/ 41 h 181"/>
                <a:gd name="T72" fmla="*/ 172 w 181"/>
                <a:gd name="T73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" h="181">
                  <a:moveTo>
                    <a:pt x="178" y="34"/>
                  </a:moveTo>
                  <a:cubicBezTo>
                    <a:pt x="149" y="4"/>
                    <a:pt x="149" y="4"/>
                    <a:pt x="149" y="4"/>
                  </a:cubicBezTo>
                  <a:cubicBezTo>
                    <a:pt x="145" y="0"/>
                    <a:pt x="138" y="0"/>
                    <a:pt x="134" y="4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3" y="115"/>
                    <a:pt x="22" y="117"/>
                    <a:pt x="22" y="11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0" y="171"/>
                    <a:pt x="1" y="176"/>
                    <a:pt x="4" y="179"/>
                  </a:cubicBezTo>
                  <a:cubicBezTo>
                    <a:pt x="6" y="180"/>
                    <a:pt x="9" y="181"/>
                    <a:pt x="11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3" y="181"/>
                    <a:pt x="14" y="181"/>
                    <a:pt x="15" y="181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6" y="160"/>
                    <a:pt x="67" y="159"/>
                    <a:pt x="68" y="158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80" y="46"/>
                    <a:pt x="181" y="44"/>
                    <a:pt x="181" y="41"/>
                  </a:cubicBezTo>
                  <a:cubicBezTo>
                    <a:pt x="181" y="38"/>
                    <a:pt x="180" y="36"/>
                    <a:pt x="178" y="34"/>
                  </a:cubicBezTo>
                  <a:close/>
                  <a:moveTo>
                    <a:pt x="28" y="125"/>
                  </a:moveTo>
                  <a:cubicBezTo>
                    <a:pt x="58" y="154"/>
                    <a:pt x="58" y="154"/>
                    <a:pt x="58" y="154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14" y="159"/>
                    <a:pt x="14" y="159"/>
                    <a:pt x="14" y="159"/>
                  </a:cubicBezTo>
                  <a:lnTo>
                    <a:pt x="28" y="125"/>
                  </a:lnTo>
                  <a:close/>
                  <a:moveTo>
                    <a:pt x="172" y="42"/>
                  </a:moveTo>
                  <a:cubicBezTo>
                    <a:pt x="65" y="149"/>
                    <a:pt x="65" y="149"/>
                    <a:pt x="65" y="149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5" y="44"/>
                    <a:pt x="155" y="42"/>
                    <a:pt x="153" y="40"/>
                  </a:cubicBezTo>
                  <a:cubicBezTo>
                    <a:pt x="151" y="38"/>
                    <a:pt x="149" y="38"/>
                    <a:pt x="147" y="40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1" y="13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2" y="10"/>
                  </a:cubicBezTo>
                  <a:cubicBezTo>
                    <a:pt x="142" y="10"/>
                    <a:pt x="142" y="10"/>
                    <a:pt x="143" y="1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3" y="40"/>
                    <a:pt x="173" y="41"/>
                    <a:pt x="173" y="41"/>
                  </a:cubicBezTo>
                  <a:cubicBezTo>
                    <a:pt x="173" y="41"/>
                    <a:pt x="173" y="42"/>
                    <a:pt x="17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20" name="Freeform 664"/>
            <p:cNvSpPr>
              <a:spLocks/>
            </p:cNvSpPr>
            <p:nvPr/>
          </p:nvSpPr>
          <p:spPr bwMode="auto">
            <a:xfrm>
              <a:off x="268871" y="284877"/>
              <a:ext cx="521595" cy="516256"/>
            </a:xfrm>
            <a:custGeom>
              <a:avLst/>
              <a:gdLst>
                <a:gd name="T0" fmla="*/ 181 w 185"/>
                <a:gd name="T1" fmla="*/ 69 h 183"/>
                <a:gd name="T2" fmla="*/ 176 w 185"/>
                <a:gd name="T3" fmla="*/ 73 h 183"/>
                <a:gd name="T4" fmla="*/ 176 w 185"/>
                <a:gd name="T5" fmla="*/ 172 h 183"/>
                <a:gd name="T6" fmla="*/ 175 w 185"/>
                <a:gd name="T7" fmla="*/ 174 h 183"/>
                <a:gd name="T8" fmla="*/ 11 w 185"/>
                <a:gd name="T9" fmla="*/ 174 h 183"/>
                <a:gd name="T10" fmla="*/ 9 w 185"/>
                <a:gd name="T11" fmla="*/ 172 h 183"/>
                <a:gd name="T12" fmla="*/ 9 w 185"/>
                <a:gd name="T13" fmla="*/ 11 h 183"/>
                <a:gd name="T14" fmla="*/ 11 w 185"/>
                <a:gd name="T15" fmla="*/ 9 h 183"/>
                <a:gd name="T16" fmla="*/ 119 w 185"/>
                <a:gd name="T17" fmla="*/ 9 h 183"/>
                <a:gd name="T18" fmla="*/ 123 w 185"/>
                <a:gd name="T19" fmla="*/ 5 h 183"/>
                <a:gd name="T20" fmla="*/ 119 w 185"/>
                <a:gd name="T21" fmla="*/ 0 h 183"/>
                <a:gd name="T22" fmla="*/ 11 w 185"/>
                <a:gd name="T23" fmla="*/ 0 h 183"/>
                <a:gd name="T24" fmla="*/ 0 w 185"/>
                <a:gd name="T25" fmla="*/ 11 h 183"/>
                <a:gd name="T26" fmla="*/ 0 w 185"/>
                <a:gd name="T27" fmla="*/ 172 h 183"/>
                <a:gd name="T28" fmla="*/ 11 w 185"/>
                <a:gd name="T29" fmla="*/ 183 h 183"/>
                <a:gd name="T30" fmla="*/ 175 w 185"/>
                <a:gd name="T31" fmla="*/ 183 h 183"/>
                <a:gd name="T32" fmla="*/ 185 w 185"/>
                <a:gd name="T33" fmla="*/ 172 h 183"/>
                <a:gd name="T34" fmla="*/ 185 w 185"/>
                <a:gd name="T35" fmla="*/ 73 h 183"/>
                <a:gd name="T36" fmla="*/ 181 w 185"/>
                <a:gd name="T37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83">
                  <a:moveTo>
                    <a:pt x="181" y="69"/>
                  </a:moveTo>
                  <a:cubicBezTo>
                    <a:pt x="178" y="69"/>
                    <a:pt x="176" y="71"/>
                    <a:pt x="176" y="73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76" y="173"/>
                    <a:pt x="176" y="174"/>
                    <a:pt x="175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0" y="174"/>
                    <a:pt x="9" y="173"/>
                    <a:pt x="9" y="17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21" y="9"/>
                    <a:pt x="123" y="7"/>
                    <a:pt x="123" y="5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5" y="183"/>
                    <a:pt x="11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80" y="183"/>
                    <a:pt x="185" y="178"/>
                    <a:pt x="185" y="172"/>
                  </a:cubicBezTo>
                  <a:cubicBezTo>
                    <a:pt x="185" y="73"/>
                    <a:pt x="185" y="73"/>
                    <a:pt x="185" y="73"/>
                  </a:cubicBezTo>
                  <a:cubicBezTo>
                    <a:pt x="185" y="71"/>
                    <a:pt x="183" y="69"/>
                    <a:pt x="18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168823" y="3359955"/>
            <a:ext cx="539893" cy="475200"/>
            <a:chOff x="1508907" y="1122715"/>
            <a:chExt cx="609075" cy="507631"/>
          </a:xfrm>
          <a:solidFill>
            <a:schemeClr val="bg1"/>
          </a:solidFill>
        </p:grpSpPr>
        <p:sp>
          <p:nvSpPr>
            <p:cNvPr id="22" name="Freeform 653"/>
            <p:cNvSpPr>
              <a:spLocks noEditPoints="1"/>
            </p:cNvSpPr>
            <p:nvPr/>
          </p:nvSpPr>
          <p:spPr bwMode="auto">
            <a:xfrm>
              <a:off x="1661278" y="1122715"/>
              <a:ext cx="456704" cy="454239"/>
            </a:xfrm>
            <a:custGeom>
              <a:avLst/>
              <a:gdLst>
                <a:gd name="T0" fmla="*/ 159 w 162"/>
                <a:gd name="T1" fmla="*/ 55 h 161"/>
                <a:gd name="T2" fmla="*/ 106 w 162"/>
                <a:gd name="T3" fmla="*/ 3 h 161"/>
                <a:gd name="T4" fmla="*/ 98 w 162"/>
                <a:gd name="T5" fmla="*/ 0 h 161"/>
                <a:gd name="T6" fmla="*/ 97 w 162"/>
                <a:gd name="T7" fmla="*/ 0 h 161"/>
                <a:gd name="T8" fmla="*/ 92 w 162"/>
                <a:gd name="T9" fmla="*/ 3 h 161"/>
                <a:gd name="T10" fmla="*/ 3 w 162"/>
                <a:gd name="T11" fmla="*/ 91 h 161"/>
                <a:gd name="T12" fmla="*/ 1 w 162"/>
                <a:gd name="T13" fmla="*/ 97 h 161"/>
                <a:gd name="T14" fmla="*/ 1 w 162"/>
                <a:gd name="T15" fmla="*/ 97 h 161"/>
                <a:gd name="T16" fmla="*/ 3 w 162"/>
                <a:gd name="T17" fmla="*/ 105 h 161"/>
                <a:gd name="T18" fmla="*/ 56 w 162"/>
                <a:gd name="T19" fmla="*/ 158 h 161"/>
                <a:gd name="T20" fmla="*/ 63 w 162"/>
                <a:gd name="T21" fmla="*/ 161 h 161"/>
                <a:gd name="T22" fmla="*/ 70 w 162"/>
                <a:gd name="T23" fmla="*/ 158 h 161"/>
                <a:gd name="T24" fmla="*/ 159 w 162"/>
                <a:gd name="T25" fmla="*/ 70 h 161"/>
                <a:gd name="T26" fmla="*/ 162 w 162"/>
                <a:gd name="T27" fmla="*/ 63 h 161"/>
                <a:gd name="T28" fmla="*/ 159 w 162"/>
                <a:gd name="T29" fmla="*/ 55 h 161"/>
                <a:gd name="T30" fmla="*/ 91 w 162"/>
                <a:gd name="T31" fmla="*/ 15 h 161"/>
                <a:gd name="T32" fmla="*/ 78 w 162"/>
                <a:gd name="T33" fmla="*/ 77 h 161"/>
                <a:gd name="T34" fmla="*/ 16 w 162"/>
                <a:gd name="T35" fmla="*/ 91 h 161"/>
                <a:gd name="T36" fmla="*/ 91 w 162"/>
                <a:gd name="T37" fmla="*/ 15 h 161"/>
                <a:gd name="T38" fmla="*/ 152 w 162"/>
                <a:gd name="T39" fmla="*/ 64 h 161"/>
                <a:gd name="T40" fmla="*/ 64 w 162"/>
                <a:gd name="T41" fmla="*/ 152 h 161"/>
                <a:gd name="T42" fmla="*/ 62 w 162"/>
                <a:gd name="T43" fmla="*/ 152 h 161"/>
                <a:gd name="T44" fmla="*/ 11 w 162"/>
                <a:gd name="T45" fmla="*/ 101 h 161"/>
                <a:gd name="T46" fmla="*/ 82 w 162"/>
                <a:gd name="T47" fmla="*/ 85 h 161"/>
                <a:gd name="T48" fmla="*/ 85 w 162"/>
                <a:gd name="T49" fmla="*/ 81 h 161"/>
                <a:gd name="T50" fmla="*/ 101 w 162"/>
                <a:gd name="T51" fmla="*/ 10 h 161"/>
                <a:gd name="T52" fmla="*/ 152 w 162"/>
                <a:gd name="T53" fmla="*/ 62 h 161"/>
                <a:gd name="T54" fmla="*/ 153 w 162"/>
                <a:gd name="T55" fmla="*/ 63 h 161"/>
                <a:gd name="T56" fmla="*/ 152 w 162"/>
                <a:gd name="T57" fmla="*/ 6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161">
                  <a:moveTo>
                    <a:pt x="159" y="55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4" y="1"/>
                    <a:pt x="101" y="0"/>
                    <a:pt x="98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5" y="0"/>
                    <a:pt x="93" y="1"/>
                    <a:pt x="92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3"/>
                    <a:pt x="1" y="95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100"/>
                    <a:pt x="1" y="103"/>
                    <a:pt x="3" y="105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8" y="160"/>
                    <a:pt x="60" y="161"/>
                    <a:pt x="63" y="161"/>
                  </a:cubicBezTo>
                  <a:cubicBezTo>
                    <a:pt x="66" y="161"/>
                    <a:pt x="68" y="160"/>
                    <a:pt x="70" y="158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0" y="68"/>
                    <a:pt x="162" y="65"/>
                    <a:pt x="162" y="63"/>
                  </a:cubicBezTo>
                  <a:cubicBezTo>
                    <a:pt x="162" y="60"/>
                    <a:pt x="160" y="57"/>
                    <a:pt x="159" y="55"/>
                  </a:cubicBezTo>
                  <a:close/>
                  <a:moveTo>
                    <a:pt x="91" y="15"/>
                  </a:moveTo>
                  <a:cubicBezTo>
                    <a:pt x="78" y="77"/>
                    <a:pt x="78" y="77"/>
                    <a:pt x="78" y="77"/>
                  </a:cubicBezTo>
                  <a:cubicBezTo>
                    <a:pt x="16" y="91"/>
                    <a:pt x="16" y="91"/>
                    <a:pt x="16" y="91"/>
                  </a:cubicBezTo>
                  <a:lnTo>
                    <a:pt x="91" y="15"/>
                  </a:lnTo>
                  <a:close/>
                  <a:moveTo>
                    <a:pt x="152" y="64"/>
                  </a:moveTo>
                  <a:cubicBezTo>
                    <a:pt x="64" y="152"/>
                    <a:pt x="64" y="152"/>
                    <a:pt x="64" y="152"/>
                  </a:cubicBezTo>
                  <a:cubicBezTo>
                    <a:pt x="63" y="153"/>
                    <a:pt x="63" y="153"/>
                    <a:pt x="62" y="15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4" y="84"/>
                    <a:pt x="85" y="83"/>
                    <a:pt x="85" y="81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3" y="62"/>
                    <a:pt x="153" y="62"/>
                    <a:pt x="153" y="63"/>
                  </a:cubicBezTo>
                  <a:cubicBezTo>
                    <a:pt x="153" y="63"/>
                    <a:pt x="153" y="63"/>
                    <a:pt x="15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23" name="Freeform 654"/>
            <p:cNvSpPr>
              <a:spLocks/>
            </p:cNvSpPr>
            <p:nvPr/>
          </p:nvSpPr>
          <p:spPr bwMode="auto">
            <a:xfrm>
              <a:off x="1508907" y="1458261"/>
              <a:ext cx="152372" cy="149497"/>
            </a:xfrm>
            <a:custGeom>
              <a:avLst/>
              <a:gdLst>
                <a:gd name="T0" fmla="*/ 53 w 54"/>
                <a:gd name="T1" fmla="*/ 2 h 53"/>
                <a:gd name="T2" fmla="*/ 47 w 54"/>
                <a:gd name="T3" fmla="*/ 2 h 53"/>
                <a:gd name="T4" fmla="*/ 2 w 54"/>
                <a:gd name="T5" fmla="*/ 46 h 53"/>
                <a:gd name="T6" fmla="*/ 2 w 54"/>
                <a:gd name="T7" fmla="*/ 52 h 53"/>
                <a:gd name="T8" fmla="*/ 5 w 54"/>
                <a:gd name="T9" fmla="*/ 53 h 53"/>
                <a:gd name="T10" fmla="*/ 8 w 54"/>
                <a:gd name="T11" fmla="*/ 52 h 53"/>
                <a:gd name="T12" fmla="*/ 53 w 54"/>
                <a:gd name="T13" fmla="*/ 8 h 53"/>
                <a:gd name="T14" fmla="*/ 53 w 54"/>
                <a:gd name="T1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53" y="2"/>
                  </a:moveTo>
                  <a:cubicBezTo>
                    <a:pt x="51" y="0"/>
                    <a:pt x="48" y="0"/>
                    <a:pt x="47" y="2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8"/>
                    <a:pt x="0" y="50"/>
                    <a:pt x="2" y="52"/>
                  </a:cubicBezTo>
                  <a:cubicBezTo>
                    <a:pt x="3" y="53"/>
                    <a:pt x="4" y="53"/>
                    <a:pt x="5" y="53"/>
                  </a:cubicBezTo>
                  <a:cubicBezTo>
                    <a:pt x="6" y="53"/>
                    <a:pt x="7" y="53"/>
                    <a:pt x="8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6"/>
                    <a:pt x="54" y="3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24" name="Freeform 655"/>
            <p:cNvSpPr>
              <a:spLocks/>
            </p:cNvSpPr>
            <p:nvPr/>
          </p:nvSpPr>
          <p:spPr bwMode="auto">
            <a:xfrm>
              <a:off x="1604601" y="1512063"/>
              <a:ext cx="110069" cy="107194"/>
            </a:xfrm>
            <a:custGeom>
              <a:avLst/>
              <a:gdLst>
                <a:gd name="T0" fmla="*/ 37 w 39"/>
                <a:gd name="T1" fmla="*/ 1 h 38"/>
                <a:gd name="T2" fmla="*/ 31 w 39"/>
                <a:gd name="T3" fmla="*/ 1 h 38"/>
                <a:gd name="T4" fmla="*/ 1 w 39"/>
                <a:gd name="T5" fmla="*/ 31 h 38"/>
                <a:gd name="T6" fmla="*/ 1 w 39"/>
                <a:gd name="T7" fmla="*/ 37 h 38"/>
                <a:gd name="T8" fmla="*/ 5 w 39"/>
                <a:gd name="T9" fmla="*/ 38 h 38"/>
                <a:gd name="T10" fmla="*/ 8 w 39"/>
                <a:gd name="T11" fmla="*/ 37 h 38"/>
                <a:gd name="T12" fmla="*/ 37 w 39"/>
                <a:gd name="T13" fmla="*/ 7 h 38"/>
                <a:gd name="T14" fmla="*/ 37 w 39"/>
                <a:gd name="T1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1"/>
                  </a:moveTo>
                  <a:cubicBezTo>
                    <a:pt x="36" y="0"/>
                    <a:pt x="33" y="0"/>
                    <a:pt x="3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6"/>
                    <a:pt x="1" y="37"/>
                  </a:cubicBezTo>
                  <a:cubicBezTo>
                    <a:pt x="2" y="38"/>
                    <a:pt x="3" y="38"/>
                    <a:pt x="5" y="38"/>
                  </a:cubicBezTo>
                  <a:cubicBezTo>
                    <a:pt x="6" y="38"/>
                    <a:pt x="7" y="38"/>
                    <a:pt x="8" y="3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6"/>
                    <a:pt x="39" y="3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25" name="Freeform 656"/>
            <p:cNvSpPr>
              <a:spLocks/>
            </p:cNvSpPr>
            <p:nvPr/>
          </p:nvSpPr>
          <p:spPr bwMode="auto">
            <a:xfrm>
              <a:off x="1697831" y="1562580"/>
              <a:ext cx="70641" cy="67766"/>
            </a:xfrm>
            <a:custGeom>
              <a:avLst/>
              <a:gdLst>
                <a:gd name="T0" fmla="*/ 17 w 25"/>
                <a:gd name="T1" fmla="*/ 2 h 24"/>
                <a:gd name="T2" fmla="*/ 2 w 25"/>
                <a:gd name="T3" fmla="*/ 17 h 24"/>
                <a:gd name="T4" fmla="*/ 2 w 25"/>
                <a:gd name="T5" fmla="*/ 23 h 24"/>
                <a:gd name="T6" fmla="*/ 5 w 25"/>
                <a:gd name="T7" fmla="*/ 24 h 24"/>
                <a:gd name="T8" fmla="*/ 8 w 25"/>
                <a:gd name="T9" fmla="*/ 23 h 24"/>
                <a:gd name="T10" fmla="*/ 23 w 25"/>
                <a:gd name="T11" fmla="*/ 8 h 24"/>
                <a:gd name="T12" fmla="*/ 23 w 25"/>
                <a:gd name="T13" fmla="*/ 2 h 24"/>
                <a:gd name="T14" fmla="*/ 17 w 25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17" y="2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9"/>
                    <a:pt x="0" y="21"/>
                    <a:pt x="2" y="23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6" y="24"/>
                    <a:pt x="7" y="24"/>
                    <a:pt x="8" y="23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6"/>
                    <a:pt x="25" y="4"/>
                    <a:pt x="23" y="2"/>
                  </a:cubicBezTo>
                  <a:cubicBezTo>
                    <a:pt x="21" y="0"/>
                    <a:pt x="19" y="0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7149357" y="5457812"/>
            <a:ext cx="578824" cy="475200"/>
            <a:chOff x="5916613" y="3068638"/>
            <a:chExt cx="555625" cy="455612"/>
          </a:xfrm>
          <a:solidFill>
            <a:schemeClr val="bg1"/>
          </a:solidFill>
        </p:grpSpPr>
        <p:sp>
          <p:nvSpPr>
            <p:cNvPr id="33" name="Freeform 194"/>
            <p:cNvSpPr>
              <a:spLocks noEditPoints="1"/>
            </p:cNvSpPr>
            <p:nvPr/>
          </p:nvSpPr>
          <p:spPr bwMode="auto">
            <a:xfrm>
              <a:off x="5916613" y="3068638"/>
              <a:ext cx="419100" cy="411163"/>
            </a:xfrm>
            <a:custGeom>
              <a:avLst/>
              <a:gdLst>
                <a:gd name="T0" fmla="*/ 178 w 178"/>
                <a:gd name="T1" fmla="*/ 66 h 175"/>
                <a:gd name="T2" fmla="*/ 117 w 178"/>
                <a:gd name="T3" fmla="*/ 0 h 175"/>
                <a:gd name="T4" fmla="*/ 61 w 178"/>
                <a:gd name="T5" fmla="*/ 0 h 175"/>
                <a:gd name="T6" fmla="*/ 0 w 178"/>
                <a:gd name="T7" fmla="*/ 66 h 175"/>
                <a:gd name="T8" fmla="*/ 46 w 178"/>
                <a:gd name="T9" fmla="*/ 130 h 175"/>
                <a:gd name="T10" fmla="*/ 46 w 178"/>
                <a:gd name="T11" fmla="*/ 170 h 175"/>
                <a:gd name="T12" fmla="*/ 49 w 178"/>
                <a:gd name="T13" fmla="*/ 174 h 175"/>
                <a:gd name="T14" fmla="*/ 51 w 178"/>
                <a:gd name="T15" fmla="*/ 175 h 175"/>
                <a:gd name="T16" fmla="*/ 54 w 178"/>
                <a:gd name="T17" fmla="*/ 174 h 175"/>
                <a:gd name="T18" fmla="*/ 101 w 178"/>
                <a:gd name="T19" fmla="*/ 132 h 175"/>
                <a:gd name="T20" fmla="*/ 117 w 178"/>
                <a:gd name="T21" fmla="*/ 132 h 175"/>
                <a:gd name="T22" fmla="*/ 178 w 178"/>
                <a:gd name="T23" fmla="*/ 66 h 175"/>
                <a:gd name="T24" fmla="*/ 99 w 178"/>
                <a:gd name="T25" fmla="*/ 123 h 175"/>
                <a:gd name="T26" fmla="*/ 96 w 178"/>
                <a:gd name="T27" fmla="*/ 124 h 175"/>
                <a:gd name="T28" fmla="*/ 55 w 178"/>
                <a:gd name="T29" fmla="*/ 159 h 175"/>
                <a:gd name="T30" fmla="*/ 55 w 178"/>
                <a:gd name="T31" fmla="*/ 126 h 175"/>
                <a:gd name="T32" fmla="*/ 52 w 178"/>
                <a:gd name="T33" fmla="*/ 122 h 175"/>
                <a:gd name="T34" fmla="*/ 9 w 178"/>
                <a:gd name="T35" fmla="*/ 66 h 175"/>
                <a:gd name="T36" fmla="*/ 61 w 178"/>
                <a:gd name="T37" fmla="*/ 10 h 175"/>
                <a:gd name="T38" fmla="*/ 117 w 178"/>
                <a:gd name="T39" fmla="*/ 10 h 175"/>
                <a:gd name="T40" fmla="*/ 168 w 178"/>
                <a:gd name="T41" fmla="*/ 66 h 175"/>
                <a:gd name="T42" fmla="*/ 117 w 178"/>
                <a:gd name="T43" fmla="*/ 123 h 175"/>
                <a:gd name="T44" fmla="*/ 99 w 178"/>
                <a:gd name="T45" fmla="*/ 1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175">
                  <a:moveTo>
                    <a:pt x="178" y="66"/>
                  </a:moveTo>
                  <a:cubicBezTo>
                    <a:pt x="178" y="30"/>
                    <a:pt x="150" y="0"/>
                    <a:pt x="11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30"/>
                    <a:pt x="0" y="66"/>
                  </a:cubicBezTo>
                  <a:cubicBezTo>
                    <a:pt x="0" y="97"/>
                    <a:pt x="19" y="123"/>
                    <a:pt x="46" y="13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6" y="172"/>
                    <a:pt x="47" y="174"/>
                    <a:pt x="49" y="174"/>
                  </a:cubicBezTo>
                  <a:cubicBezTo>
                    <a:pt x="49" y="175"/>
                    <a:pt x="50" y="175"/>
                    <a:pt x="51" y="175"/>
                  </a:cubicBezTo>
                  <a:cubicBezTo>
                    <a:pt x="52" y="175"/>
                    <a:pt x="53" y="174"/>
                    <a:pt x="54" y="174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50" y="132"/>
                    <a:pt x="178" y="103"/>
                    <a:pt x="178" y="66"/>
                  </a:cubicBezTo>
                  <a:close/>
                  <a:moveTo>
                    <a:pt x="99" y="123"/>
                  </a:moveTo>
                  <a:cubicBezTo>
                    <a:pt x="98" y="123"/>
                    <a:pt x="97" y="123"/>
                    <a:pt x="96" y="124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4"/>
                    <a:pt x="54" y="122"/>
                    <a:pt x="52" y="122"/>
                  </a:cubicBezTo>
                  <a:cubicBezTo>
                    <a:pt x="27" y="117"/>
                    <a:pt x="9" y="94"/>
                    <a:pt x="9" y="66"/>
                  </a:cubicBezTo>
                  <a:cubicBezTo>
                    <a:pt x="9" y="35"/>
                    <a:pt x="32" y="10"/>
                    <a:pt x="61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45" y="10"/>
                    <a:pt x="168" y="35"/>
                    <a:pt x="168" y="66"/>
                  </a:cubicBezTo>
                  <a:cubicBezTo>
                    <a:pt x="168" y="97"/>
                    <a:pt x="145" y="123"/>
                    <a:pt x="117" y="123"/>
                  </a:cubicBezTo>
                  <a:lnTo>
                    <a:pt x="9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34" name="Freeform 195"/>
            <p:cNvSpPr>
              <a:spLocks/>
            </p:cNvSpPr>
            <p:nvPr/>
          </p:nvSpPr>
          <p:spPr bwMode="auto">
            <a:xfrm>
              <a:off x="6184900" y="3235325"/>
              <a:ext cx="287338" cy="288925"/>
            </a:xfrm>
            <a:custGeom>
              <a:avLst/>
              <a:gdLst>
                <a:gd name="T0" fmla="*/ 77 w 122"/>
                <a:gd name="T1" fmla="*/ 0 h 123"/>
                <a:gd name="T2" fmla="*/ 73 w 122"/>
                <a:gd name="T3" fmla="*/ 5 h 123"/>
                <a:gd name="T4" fmla="*/ 77 w 122"/>
                <a:gd name="T5" fmla="*/ 9 h 123"/>
                <a:gd name="T6" fmla="*/ 112 w 122"/>
                <a:gd name="T7" fmla="*/ 48 h 123"/>
                <a:gd name="T8" fmla="*/ 79 w 122"/>
                <a:gd name="T9" fmla="*/ 86 h 123"/>
                <a:gd name="T10" fmla="*/ 74 w 122"/>
                <a:gd name="T11" fmla="*/ 91 h 123"/>
                <a:gd name="T12" fmla="*/ 74 w 122"/>
                <a:gd name="T13" fmla="*/ 107 h 123"/>
                <a:gd name="T14" fmla="*/ 56 w 122"/>
                <a:gd name="T15" fmla="*/ 88 h 123"/>
                <a:gd name="T16" fmla="*/ 53 w 122"/>
                <a:gd name="T17" fmla="*/ 87 h 123"/>
                <a:gd name="T18" fmla="*/ 37 w 122"/>
                <a:gd name="T19" fmla="*/ 87 h 123"/>
                <a:gd name="T20" fmla="*/ 10 w 122"/>
                <a:gd name="T21" fmla="*/ 71 h 123"/>
                <a:gd name="T22" fmla="*/ 3 w 122"/>
                <a:gd name="T23" fmla="*/ 70 h 123"/>
                <a:gd name="T24" fmla="*/ 2 w 122"/>
                <a:gd name="T25" fmla="*/ 76 h 123"/>
                <a:gd name="T26" fmla="*/ 37 w 122"/>
                <a:gd name="T27" fmla="*/ 96 h 123"/>
                <a:gd name="T28" fmla="*/ 51 w 122"/>
                <a:gd name="T29" fmla="*/ 96 h 123"/>
                <a:gd name="T30" fmla="*/ 75 w 122"/>
                <a:gd name="T31" fmla="*/ 122 h 123"/>
                <a:gd name="T32" fmla="*/ 79 w 122"/>
                <a:gd name="T33" fmla="*/ 123 h 123"/>
                <a:gd name="T34" fmla="*/ 80 w 122"/>
                <a:gd name="T35" fmla="*/ 123 h 123"/>
                <a:gd name="T36" fmla="*/ 83 w 122"/>
                <a:gd name="T37" fmla="*/ 118 h 123"/>
                <a:gd name="T38" fmla="*/ 83 w 122"/>
                <a:gd name="T39" fmla="*/ 96 h 123"/>
                <a:gd name="T40" fmla="*/ 122 w 122"/>
                <a:gd name="T41" fmla="*/ 48 h 123"/>
                <a:gd name="T42" fmla="*/ 77 w 122"/>
                <a:gd name="T4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23">
                  <a:moveTo>
                    <a:pt x="77" y="0"/>
                  </a:moveTo>
                  <a:cubicBezTo>
                    <a:pt x="75" y="0"/>
                    <a:pt x="73" y="2"/>
                    <a:pt x="73" y="5"/>
                  </a:cubicBezTo>
                  <a:cubicBezTo>
                    <a:pt x="73" y="7"/>
                    <a:pt x="75" y="9"/>
                    <a:pt x="77" y="9"/>
                  </a:cubicBezTo>
                  <a:cubicBezTo>
                    <a:pt x="97" y="9"/>
                    <a:pt x="112" y="27"/>
                    <a:pt x="112" y="48"/>
                  </a:cubicBezTo>
                  <a:cubicBezTo>
                    <a:pt x="112" y="69"/>
                    <a:pt x="97" y="86"/>
                    <a:pt x="79" y="86"/>
                  </a:cubicBezTo>
                  <a:cubicBezTo>
                    <a:pt x="76" y="87"/>
                    <a:pt x="74" y="89"/>
                    <a:pt x="74" y="91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4" y="87"/>
                    <a:pt x="53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26" y="87"/>
                    <a:pt x="16" y="81"/>
                    <a:pt x="10" y="71"/>
                  </a:cubicBezTo>
                  <a:cubicBezTo>
                    <a:pt x="8" y="69"/>
                    <a:pt x="5" y="68"/>
                    <a:pt x="3" y="70"/>
                  </a:cubicBezTo>
                  <a:cubicBezTo>
                    <a:pt x="1" y="71"/>
                    <a:pt x="0" y="74"/>
                    <a:pt x="2" y="76"/>
                  </a:cubicBezTo>
                  <a:cubicBezTo>
                    <a:pt x="10" y="89"/>
                    <a:pt x="23" y="96"/>
                    <a:pt x="37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7" y="123"/>
                    <a:pt x="79" y="123"/>
                  </a:cubicBezTo>
                  <a:cubicBezTo>
                    <a:pt x="79" y="123"/>
                    <a:pt x="80" y="123"/>
                    <a:pt x="80" y="123"/>
                  </a:cubicBezTo>
                  <a:cubicBezTo>
                    <a:pt x="82" y="122"/>
                    <a:pt x="83" y="120"/>
                    <a:pt x="83" y="118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105" y="92"/>
                    <a:pt x="122" y="72"/>
                    <a:pt x="122" y="48"/>
                  </a:cubicBezTo>
                  <a:cubicBezTo>
                    <a:pt x="122" y="22"/>
                    <a:pt x="102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35" name="Freeform 196"/>
            <p:cNvSpPr>
              <a:spLocks/>
            </p:cNvSpPr>
            <p:nvPr/>
          </p:nvSpPr>
          <p:spPr bwMode="auto">
            <a:xfrm>
              <a:off x="6013450" y="3178175"/>
              <a:ext cx="223838" cy="23813"/>
            </a:xfrm>
            <a:custGeom>
              <a:avLst/>
              <a:gdLst>
                <a:gd name="T0" fmla="*/ 95 w 95"/>
                <a:gd name="T1" fmla="*/ 5 h 10"/>
                <a:gd name="T2" fmla="*/ 90 w 95"/>
                <a:gd name="T3" fmla="*/ 0 h 10"/>
                <a:gd name="T4" fmla="*/ 5 w 95"/>
                <a:gd name="T5" fmla="*/ 0 h 10"/>
                <a:gd name="T6" fmla="*/ 0 w 95"/>
                <a:gd name="T7" fmla="*/ 5 h 10"/>
                <a:gd name="T8" fmla="*/ 5 w 95"/>
                <a:gd name="T9" fmla="*/ 10 h 10"/>
                <a:gd name="T10" fmla="*/ 90 w 95"/>
                <a:gd name="T11" fmla="*/ 10 h 10"/>
                <a:gd name="T12" fmla="*/ 95 w 95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">
                  <a:moveTo>
                    <a:pt x="95" y="5"/>
                  </a:move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36" name="Freeform 197"/>
            <p:cNvSpPr>
              <a:spLocks/>
            </p:cNvSpPr>
            <p:nvPr/>
          </p:nvSpPr>
          <p:spPr bwMode="auto">
            <a:xfrm>
              <a:off x="6013450" y="3249613"/>
              <a:ext cx="122238" cy="23813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7236355" y="4415850"/>
            <a:ext cx="360000" cy="473543"/>
            <a:chOff x="3727450" y="5280026"/>
            <a:chExt cx="627063" cy="781050"/>
          </a:xfrm>
          <a:solidFill>
            <a:schemeClr val="bg1"/>
          </a:solidFill>
        </p:grpSpPr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3848100" y="5553076"/>
              <a:ext cx="71438" cy="177800"/>
            </a:xfrm>
            <a:custGeom>
              <a:avLst/>
              <a:gdLst>
                <a:gd name="T0" fmla="*/ 6 w 17"/>
                <a:gd name="T1" fmla="*/ 10 h 43"/>
                <a:gd name="T2" fmla="*/ 9 w 17"/>
                <a:gd name="T3" fmla="*/ 9 h 43"/>
                <a:gd name="T4" fmla="*/ 9 w 17"/>
                <a:gd name="T5" fmla="*/ 39 h 43"/>
                <a:gd name="T6" fmla="*/ 13 w 17"/>
                <a:gd name="T7" fmla="*/ 43 h 43"/>
                <a:gd name="T8" fmla="*/ 17 w 17"/>
                <a:gd name="T9" fmla="*/ 39 h 43"/>
                <a:gd name="T10" fmla="*/ 17 w 17"/>
                <a:gd name="T11" fmla="*/ 4 h 43"/>
                <a:gd name="T12" fmla="*/ 13 w 17"/>
                <a:gd name="T13" fmla="*/ 0 h 43"/>
                <a:gd name="T14" fmla="*/ 10 w 17"/>
                <a:gd name="T15" fmla="*/ 1 h 43"/>
                <a:gd name="T16" fmla="*/ 3 w 17"/>
                <a:gd name="T17" fmla="*/ 3 h 43"/>
                <a:gd name="T18" fmla="*/ 0 w 17"/>
                <a:gd name="T19" fmla="*/ 6 h 43"/>
                <a:gd name="T20" fmla="*/ 6 w 17"/>
                <a:gd name="T21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3">
                  <a:moveTo>
                    <a:pt x="6" y="1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1"/>
                    <a:pt x="10" y="43"/>
                    <a:pt x="13" y="43"/>
                  </a:cubicBezTo>
                  <a:cubicBezTo>
                    <a:pt x="15" y="43"/>
                    <a:pt x="17" y="41"/>
                    <a:pt x="17" y="3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3960813" y="5553076"/>
              <a:ext cx="149225" cy="177800"/>
            </a:xfrm>
            <a:custGeom>
              <a:avLst/>
              <a:gdLst>
                <a:gd name="T0" fmla="*/ 18 w 36"/>
                <a:gd name="T1" fmla="*/ 0 h 43"/>
                <a:gd name="T2" fmla="*/ 0 w 36"/>
                <a:gd name="T3" fmla="*/ 22 h 43"/>
                <a:gd name="T4" fmla="*/ 18 w 36"/>
                <a:gd name="T5" fmla="*/ 43 h 43"/>
                <a:gd name="T6" fmla="*/ 36 w 36"/>
                <a:gd name="T7" fmla="*/ 21 h 43"/>
                <a:gd name="T8" fmla="*/ 18 w 36"/>
                <a:gd name="T9" fmla="*/ 0 h 43"/>
                <a:gd name="T10" fmla="*/ 18 w 36"/>
                <a:gd name="T11" fmla="*/ 35 h 43"/>
                <a:gd name="T12" fmla="*/ 9 w 36"/>
                <a:gd name="T13" fmla="*/ 21 h 43"/>
                <a:gd name="T14" fmla="*/ 18 w 36"/>
                <a:gd name="T15" fmla="*/ 7 h 43"/>
                <a:gd name="T16" fmla="*/ 28 w 36"/>
                <a:gd name="T17" fmla="*/ 22 h 43"/>
                <a:gd name="T18" fmla="*/ 18 w 36"/>
                <a:gd name="T1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3">
                  <a:moveTo>
                    <a:pt x="18" y="0"/>
                  </a:moveTo>
                  <a:cubicBezTo>
                    <a:pt x="8" y="0"/>
                    <a:pt x="0" y="9"/>
                    <a:pt x="0" y="22"/>
                  </a:cubicBezTo>
                  <a:cubicBezTo>
                    <a:pt x="0" y="34"/>
                    <a:pt x="8" y="43"/>
                    <a:pt x="18" y="43"/>
                  </a:cubicBezTo>
                  <a:cubicBezTo>
                    <a:pt x="29" y="43"/>
                    <a:pt x="36" y="34"/>
                    <a:pt x="36" y="21"/>
                  </a:cubicBezTo>
                  <a:cubicBezTo>
                    <a:pt x="36" y="9"/>
                    <a:pt x="29" y="0"/>
                    <a:pt x="18" y="0"/>
                  </a:cubicBezTo>
                  <a:close/>
                  <a:moveTo>
                    <a:pt x="18" y="35"/>
                  </a:moveTo>
                  <a:cubicBezTo>
                    <a:pt x="12" y="35"/>
                    <a:pt x="9" y="28"/>
                    <a:pt x="9" y="21"/>
                  </a:cubicBezTo>
                  <a:cubicBezTo>
                    <a:pt x="9" y="14"/>
                    <a:pt x="12" y="7"/>
                    <a:pt x="18" y="7"/>
                  </a:cubicBezTo>
                  <a:cubicBezTo>
                    <a:pt x="25" y="7"/>
                    <a:pt x="28" y="15"/>
                    <a:pt x="28" y="22"/>
                  </a:cubicBezTo>
                  <a:cubicBezTo>
                    <a:pt x="28" y="28"/>
                    <a:pt x="25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4138613" y="5553076"/>
              <a:ext cx="66675" cy="177800"/>
            </a:xfrm>
            <a:custGeom>
              <a:avLst/>
              <a:gdLst>
                <a:gd name="T0" fmla="*/ 12 w 16"/>
                <a:gd name="T1" fmla="*/ 0 h 43"/>
                <a:gd name="T2" fmla="*/ 9 w 16"/>
                <a:gd name="T3" fmla="*/ 1 h 43"/>
                <a:gd name="T4" fmla="*/ 3 w 16"/>
                <a:gd name="T5" fmla="*/ 3 h 43"/>
                <a:gd name="T6" fmla="*/ 0 w 16"/>
                <a:gd name="T7" fmla="*/ 6 h 43"/>
                <a:gd name="T8" fmla="*/ 5 w 16"/>
                <a:gd name="T9" fmla="*/ 10 h 43"/>
                <a:gd name="T10" fmla="*/ 8 w 16"/>
                <a:gd name="T11" fmla="*/ 9 h 43"/>
                <a:gd name="T12" fmla="*/ 8 w 16"/>
                <a:gd name="T13" fmla="*/ 39 h 43"/>
                <a:gd name="T14" fmla="*/ 12 w 16"/>
                <a:gd name="T15" fmla="*/ 43 h 43"/>
                <a:gd name="T16" fmla="*/ 16 w 16"/>
                <a:gd name="T17" fmla="*/ 39 h 43"/>
                <a:gd name="T18" fmla="*/ 16 w 16"/>
                <a:gd name="T19" fmla="*/ 4 h 43"/>
                <a:gd name="T20" fmla="*/ 12 w 16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3">
                  <a:moveTo>
                    <a:pt x="12" y="0"/>
                  </a:moveTo>
                  <a:cubicBezTo>
                    <a:pt x="11" y="0"/>
                    <a:pt x="10" y="0"/>
                    <a:pt x="9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2" y="11"/>
                    <a:pt x="5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14" y="43"/>
                    <a:pt x="16" y="41"/>
                    <a:pt x="16" y="3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44" name="Freeform 48"/>
            <p:cNvSpPr>
              <a:spLocks noEditPoints="1"/>
            </p:cNvSpPr>
            <p:nvPr/>
          </p:nvSpPr>
          <p:spPr bwMode="auto">
            <a:xfrm>
              <a:off x="3856038" y="5775326"/>
              <a:ext cx="150813" cy="177800"/>
            </a:xfrm>
            <a:custGeom>
              <a:avLst/>
              <a:gdLst>
                <a:gd name="T0" fmla="*/ 18 w 36"/>
                <a:gd name="T1" fmla="*/ 0 h 43"/>
                <a:gd name="T2" fmla="*/ 0 w 36"/>
                <a:gd name="T3" fmla="*/ 21 h 43"/>
                <a:gd name="T4" fmla="*/ 18 w 36"/>
                <a:gd name="T5" fmla="*/ 43 h 43"/>
                <a:gd name="T6" fmla="*/ 36 w 36"/>
                <a:gd name="T7" fmla="*/ 21 h 43"/>
                <a:gd name="T8" fmla="*/ 18 w 36"/>
                <a:gd name="T9" fmla="*/ 0 h 43"/>
                <a:gd name="T10" fmla="*/ 18 w 36"/>
                <a:gd name="T11" fmla="*/ 35 h 43"/>
                <a:gd name="T12" fmla="*/ 9 w 36"/>
                <a:gd name="T13" fmla="*/ 21 h 43"/>
                <a:gd name="T14" fmla="*/ 18 w 36"/>
                <a:gd name="T15" fmla="*/ 7 h 43"/>
                <a:gd name="T16" fmla="*/ 28 w 36"/>
                <a:gd name="T17" fmla="*/ 21 h 43"/>
                <a:gd name="T18" fmla="*/ 18 w 36"/>
                <a:gd name="T1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3">
                  <a:moveTo>
                    <a:pt x="18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34"/>
                    <a:pt x="8" y="43"/>
                    <a:pt x="18" y="43"/>
                  </a:cubicBezTo>
                  <a:cubicBezTo>
                    <a:pt x="29" y="43"/>
                    <a:pt x="36" y="34"/>
                    <a:pt x="36" y="21"/>
                  </a:cubicBezTo>
                  <a:cubicBezTo>
                    <a:pt x="36" y="9"/>
                    <a:pt x="29" y="0"/>
                    <a:pt x="18" y="0"/>
                  </a:cubicBezTo>
                  <a:close/>
                  <a:moveTo>
                    <a:pt x="18" y="35"/>
                  </a:moveTo>
                  <a:cubicBezTo>
                    <a:pt x="12" y="35"/>
                    <a:pt x="9" y="28"/>
                    <a:pt x="9" y="21"/>
                  </a:cubicBezTo>
                  <a:cubicBezTo>
                    <a:pt x="9" y="14"/>
                    <a:pt x="12" y="7"/>
                    <a:pt x="18" y="7"/>
                  </a:cubicBezTo>
                  <a:cubicBezTo>
                    <a:pt x="25" y="7"/>
                    <a:pt x="28" y="15"/>
                    <a:pt x="28" y="21"/>
                  </a:cubicBezTo>
                  <a:cubicBezTo>
                    <a:pt x="28" y="28"/>
                    <a:pt x="25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4035425" y="5775326"/>
              <a:ext cx="66675" cy="177800"/>
            </a:xfrm>
            <a:custGeom>
              <a:avLst/>
              <a:gdLst>
                <a:gd name="T0" fmla="*/ 12 w 16"/>
                <a:gd name="T1" fmla="*/ 0 h 43"/>
                <a:gd name="T2" fmla="*/ 9 w 16"/>
                <a:gd name="T3" fmla="*/ 0 h 43"/>
                <a:gd name="T4" fmla="*/ 3 w 16"/>
                <a:gd name="T5" fmla="*/ 3 h 43"/>
                <a:gd name="T6" fmla="*/ 0 w 16"/>
                <a:gd name="T7" fmla="*/ 6 h 43"/>
                <a:gd name="T8" fmla="*/ 5 w 16"/>
                <a:gd name="T9" fmla="*/ 10 h 43"/>
                <a:gd name="T10" fmla="*/ 8 w 16"/>
                <a:gd name="T11" fmla="*/ 9 h 43"/>
                <a:gd name="T12" fmla="*/ 8 w 16"/>
                <a:gd name="T13" fmla="*/ 39 h 43"/>
                <a:gd name="T14" fmla="*/ 12 w 16"/>
                <a:gd name="T15" fmla="*/ 43 h 43"/>
                <a:gd name="T16" fmla="*/ 16 w 16"/>
                <a:gd name="T17" fmla="*/ 39 h 43"/>
                <a:gd name="T18" fmla="*/ 16 w 16"/>
                <a:gd name="T19" fmla="*/ 4 h 43"/>
                <a:gd name="T20" fmla="*/ 12 w 16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3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2" y="11"/>
                    <a:pt x="5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14" y="43"/>
                    <a:pt x="16" y="41"/>
                    <a:pt x="16" y="3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auto">
            <a:xfrm>
              <a:off x="4138613" y="5775326"/>
              <a:ext cx="66675" cy="177800"/>
            </a:xfrm>
            <a:custGeom>
              <a:avLst/>
              <a:gdLst>
                <a:gd name="T0" fmla="*/ 12 w 16"/>
                <a:gd name="T1" fmla="*/ 0 h 43"/>
                <a:gd name="T2" fmla="*/ 9 w 16"/>
                <a:gd name="T3" fmla="*/ 0 h 43"/>
                <a:gd name="T4" fmla="*/ 3 w 16"/>
                <a:gd name="T5" fmla="*/ 3 h 43"/>
                <a:gd name="T6" fmla="*/ 0 w 16"/>
                <a:gd name="T7" fmla="*/ 6 h 43"/>
                <a:gd name="T8" fmla="*/ 5 w 16"/>
                <a:gd name="T9" fmla="*/ 10 h 43"/>
                <a:gd name="T10" fmla="*/ 8 w 16"/>
                <a:gd name="T11" fmla="*/ 9 h 43"/>
                <a:gd name="T12" fmla="*/ 8 w 16"/>
                <a:gd name="T13" fmla="*/ 39 h 43"/>
                <a:gd name="T14" fmla="*/ 12 w 16"/>
                <a:gd name="T15" fmla="*/ 43 h 43"/>
                <a:gd name="T16" fmla="*/ 16 w 16"/>
                <a:gd name="T17" fmla="*/ 39 h 43"/>
                <a:gd name="T18" fmla="*/ 16 w 16"/>
                <a:gd name="T19" fmla="*/ 4 h 43"/>
                <a:gd name="T20" fmla="*/ 12 w 16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3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2" y="11"/>
                    <a:pt x="5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14" y="43"/>
                    <a:pt x="16" y="41"/>
                    <a:pt x="16" y="3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  <p:sp>
          <p:nvSpPr>
            <p:cNvPr id="47" name="Freeform 51"/>
            <p:cNvSpPr>
              <a:spLocks noEditPoints="1"/>
            </p:cNvSpPr>
            <p:nvPr/>
          </p:nvSpPr>
          <p:spPr bwMode="auto">
            <a:xfrm>
              <a:off x="3727450" y="5280026"/>
              <a:ext cx="627063" cy="781050"/>
            </a:xfrm>
            <a:custGeom>
              <a:avLst/>
              <a:gdLst>
                <a:gd name="T0" fmla="*/ 148 w 151"/>
                <a:gd name="T1" fmla="*/ 29 h 189"/>
                <a:gd name="T2" fmla="*/ 122 w 151"/>
                <a:gd name="T3" fmla="*/ 3 h 189"/>
                <a:gd name="T4" fmla="*/ 115 w 151"/>
                <a:gd name="T5" fmla="*/ 0 h 189"/>
                <a:gd name="T6" fmla="*/ 115 w 151"/>
                <a:gd name="T7" fmla="*/ 0 h 189"/>
                <a:gd name="T8" fmla="*/ 10 w 151"/>
                <a:gd name="T9" fmla="*/ 0 h 189"/>
                <a:gd name="T10" fmla="*/ 0 w 151"/>
                <a:gd name="T11" fmla="*/ 10 h 189"/>
                <a:gd name="T12" fmla="*/ 0 w 151"/>
                <a:gd name="T13" fmla="*/ 179 h 189"/>
                <a:gd name="T14" fmla="*/ 10 w 151"/>
                <a:gd name="T15" fmla="*/ 189 h 189"/>
                <a:gd name="T16" fmla="*/ 141 w 151"/>
                <a:gd name="T17" fmla="*/ 189 h 189"/>
                <a:gd name="T18" fmla="*/ 151 w 151"/>
                <a:gd name="T19" fmla="*/ 179 h 189"/>
                <a:gd name="T20" fmla="*/ 151 w 151"/>
                <a:gd name="T21" fmla="*/ 37 h 189"/>
                <a:gd name="T22" fmla="*/ 148 w 151"/>
                <a:gd name="T23" fmla="*/ 29 h 189"/>
                <a:gd name="T24" fmla="*/ 141 w 151"/>
                <a:gd name="T25" fmla="*/ 33 h 189"/>
                <a:gd name="T26" fmla="*/ 119 w 151"/>
                <a:gd name="T27" fmla="*/ 33 h 189"/>
                <a:gd name="T28" fmla="*/ 119 w 151"/>
                <a:gd name="T29" fmla="*/ 11 h 189"/>
                <a:gd name="T30" fmla="*/ 141 w 151"/>
                <a:gd name="T31" fmla="*/ 33 h 189"/>
                <a:gd name="T32" fmla="*/ 141 w 151"/>
                <a:gd name="T33" fmla="*/ 182 h 189"/>
                <a:gd name="T34" fmla="*/ 10 w 151"/>
                <a:gd name="T35" fmla="*/ 182 h 189"/>
                <a:gd name="T36" fmla="*/ 8 w 151"/>
                <a:gd name="T37" fmla="*/ 179 h 189"/>
                <a:gd name="T38" fmla="*/ 8 w 151"/>
                <a:gd name="T39" fmla="*/ 10 h 189"/>
                <a:gd name="T40" fmla="*/ 10 w 151"/>
                <a:gd name="T41" fmla="*/ 8 h 189"/>
                <a:gd name="T42" fmla="*/ 111 w 151"/>
                <a:gd name="T43" fmla="*/ 8 h 189"/>
                <a:gd name="T44" fmla="*/ 111 w 151"/>
                <a:gd name="T45" fmla="*/ 37 h 189"/>
                <a:gd name="T46" fmla="*/ 115 w 151"/>
                <a:gd name="T47" fmla="*/ 40 h 189"/>
                <a:gd name="T48" fmla="*/ 144 w 151"/>
                <a:gd name="T49" fmla="*/ 40 h 189"/>
                <a:gd name="T50" fmla="*/ 144 w 151"/>
                <a:gd name="T51" fmla="*/ 179 h 189"/>
                <a:gd name="T52" fmla="*/ 141 w 151"/>
                <a:gd name="T53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189">
                  <a:moveTo>
                    <a:pt x="148" y="29"/>
                  </a:moveTo>
                  <a:cubicBezTo>
                    <a:pt x="122" y="3"/>
                    <a:pt x="122" y="3"/>
                    <a:pt x="122" y="3"/>
                  </a:cubicBezTo>
                  <a:cubicBezTo>
                    <a:pt x="120" y="1"/>
                    <a:pt x="117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9"/>
                    <a:pt x="10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7" y="189"/>
                    <a:pt x="151" y="185"/>
                    <a:pt x="151" y="17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4"/>
                    <a:pt x="150" y="31"/>
                    <a:pt x="148" y="29"/>
                  </a:cubicBezTo>
                  <a:close/>
                  <a:moveTo>
                    <a:pt x="141" y="33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lnTo>
                    <a:pt x="141" y="33"/>
                  </a:lnTo>
                  <a:close/>
                  <a:moveTo>
                    <a:pt x="141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9" y="182"/>
                    <a:pt x="8" y="181"/>
                    <a:pt x="8" y="17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9"/>
                    <a:pt x="113" y="40"/>
                    <a:pt x="115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4" y="181"/>
                    <a:pt x="143" y="182"/>
                    <a:pt x="14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</p:grpSp>
      <p:sp>
        <p:nvSpPr>
          <p:cNvPr id="37" name="Slide Number Placeholder 1"/>
          <p:cNvSpPr txBox="1">
            <a:spLocks/>
          </p:cNvSpPr>
          <p:nvPr/>
        </p:nvSpPr>
        <p:spPr>
          <a:xfrm>
            <a:off x="624422" y="6021288"/>
            <a:ext cx="1246716" cy="2889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charset="0"/>
                <a:ea typeface="+mn-ea"/>
                <a:cs typeface="+mn-cs"/>
              </a:defRPr>
            </a:lvl9pPr>
          </a:lstStyle>
          <a:p>
            <a:fld id="{1AABCC67-40D8-9544-BE4E-FFCBCE79AD2E}" type="slidenum">
              <a:rPr lang="en-GB" altLang="en-US" sz="1067" b="0">
                <a:solidFill>
                  <a:schemeClr val="bg1"/>
                </a:solidFill>
              </a:rPr>
              <a:pPr/>
              <a:t>7</a:t>
            </a:fld>
            <a:endParaRPr lang="en-GB" altLang="en-US" sz="1067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6963D8-DBBF-414F-8025-649E806B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8"/>
          <p:cNvSpPr txBox="1">
            <a:spLocks noGrp="1"/>
          </p:cNvSpPr>
          <p:nvPr>
            <p:ph type="title"/>
          </p:nvPr>
        </p:nvSpPr>
        <p:spPr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lvl="0"/>
            <a:r>
              <a:rPr lang="en-GB" sz="2500" b="1" dirty="0" smtClean="0">
                <a:solidFill>
                  <a:schemeClr val="dk1"/>
                </a:solidFill>
                <a:latin typeface="Verdana"/>
                <a:cs typeface="Verdana"/>
              </a:rPr>
              <a:t>Brief History: </a:t>
            </a:r>
            <a:r>
              <a:rPr lang="en-US" sz="2500" b="1" dirty="0">
                <a:latin typeface="Verdana"/>
                <a:ea typeface="Verdana"/>
                <a:cs typeface="Verdana"/>
                <a:sym typeface="Verdana"/>
              </a:rPr>
              <a:t>Nine years of effort and ongoing.</a:t>
            </a:r>
            <a:r>
              <a:rPr lang="en-US" sz="3200" b="1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GB" sz="3200" dirty="0">
              <a:latin typeface="Verdana"/>
              <a:cs typeface="Verdana"/>
            </a:endParaRPr>
          </a:p>
        </p:txBody>
      </p:sp>
      <p:sp>
        <p:nvSpPr>
          <p:cNvPr id="15" name="Google Shape;407;p58"/>
          <p:cNvSpPr txBox="1"/>
          <p:nvPr/>
        </p:nvSpPr>
        <p:spPr>
          <a:xfrm>
            <a:off x="926750" y="1107707"/>
            <a:ext cx="10412100" cy="30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00" tIns="54325" rIns="108700" bIns="543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2010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- 2011: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DLM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Forum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discussions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2013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European Commission 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Archiving call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February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2014 – January 2017: the E-ARK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project (FP7 PSP CIP pilot B)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February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2017: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DILCIS Board created to maintain the specifications</a:t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1800" dirty="0" smtClean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Font typeface="Wingdings" charset="2"/>
              <a:buChar char="u"/>
            </a:pPr>
            <a:r>
              <a:rPr lang="en-US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2016 - 2017: </a:t>
            </a:r>
            <a:r>
              <a:rPr lang="en-US" sz="1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proposing </a:t>
            </a:r>
            <a:r>
              <a:rPr lang="en-US" sz="18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E-ARK outcomes to become a </a:t>
            </a:r>
            <a:r>
              <a:rPr lang="en-US" sz="18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CEF </a:t>
            </a:r>
            <a:r>
              <a:rPr lang="en-US" sz="18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Building </a:t>
            </a:r>
            <a:r>
              <a:rPr lang="en-US" sz="18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Block</a:t>
            </a:r>
            <a:br>
              <a:rPr lang="en-US" sz="18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1800" b="1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1800" b="1" dirty="0" smtClean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June 2018 </a:t>
            </a:r>
            <a:r>
              <a:rPr lang="en-US" sz="1800" b="1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– May 2019: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the E-ARK4ALL project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launched to </a:t>
            </a: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create the eArchiving Building </a:t>
            </a:r>
            <a:r>
              <a:rPr lang="en-US" sz="1800" b="1" dirty="0" smtClean="0">
                <a:latin typeface="Verdana"/>
                <a:ea typeface="Verdana"/>
                <a:cs typeface="Verdana"/>
                <a:sym typeface="Verdana"/>
              </a:rPr>
              <a:t>Block</a:t>
            </a: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</a:br>
            <a:endParaRPr lang="en-US" sz="2400" b="1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1800" b="1" dirty="0" smtClean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December </a:t>
            </a:r>
            <a:r>
              <a:rPr lang="en-US" sz="1800" b="1" dirty="0">
                <a:solidFill>
                  <a:srgbClr val="4472C4"/>
                </a:solidFill>
                <a:latin typeface="Verdana"/>
                <a:ea typeface="Verdana"/>
                <a:cs typeface="Verdana"/>
                <a:sym typeface="Verdana"/>
              </a:rPr>
              <a:t>2018: </a:t>
            </a:r>
            <a:r>
              <a:rPr lang="en-US" sz="18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eArchiving Building Block officially launched in Brussels</a:t>
            </a:r>
            <a:endParaRPr sz="18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78787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04" y="4444323"/>
            <a:ext cx="2163692" cy="1828800"/>
          </a:xfrm>
          <a:prstGeom prst="rect">
            <a:avLst/>
          </a:prstGeom>
        </p:spPr>
      </p:pic>
      <p:pic>
        <p:nvPicPr>
          <p:cNvPr id="2" name="Picture 1" descr="e-ark4all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86" y="4577499"/>
            <a:ext cx="35444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4113310"/>
              </p:ext>
            </p:extLst>
          </p:nvPr>
        </p:nvGraphicFramePr>
        <p:xfrm>
          <a:off x="2032000" y="11044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414;p59"/>
          <p:cNvSpPr txBox="1"/>
          <p:nvPr/>
        </p:nvSpPr>
        <p:spPr>
          <a:xfrm>
            <a:off x="694282" y="504173"/>
            <a:ext cx="481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/>
            <a:r>
              <a:rPr lang="en-US" sz="2500" b="1" dirty="0" smtClean="0">
                <a:latin typeface="Verdana"/>
                <a:ea typeface="Verdana"/>
                <a:cs typeface="Verdana"/>
                <a:sym typeface="Verdana"/>
              </a:rPr>
              <a:t>eArchiving Building Block  </a:t>
            </a:r>
            <a:endParaRPr lang="en-US" sz="25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1867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Slide_Master">
  <a:themeElements>
    <a:clrScheme name="EC_theme">
      <a:dk1>
        <a:srgbClr val="646567"/>
      </a:dk1>
      <a:lt1>
        <a:srgbClr val="FFFFFF"/>
      </a:lt1>
      <a:dk2>
        <a:srgbClr val="000000"/>
      </a:dk2>
      <a:lt2>
        <a:srgbClr val="C5C6C8"/>
      </a:lt2>
      <a:accent1>
        <a:srgbClr val="004494"/>
      </a:accent1>
      <a:accent2>
        <a:srgbClr val="033860"/>
      </a:accent2>
      <a:accent3>
        <a:srgbClr val="FEF200"/>
      </a:accent3>
      <a:accent4>
        <a:srgbClr val="FFDB1A"/>
      </a:accent4>
      <a:accent5>
        <a:srgbClr val="43C2CB"/>
      </a:accent5>
      <a:accent6>
        <a:srgbClr val="DC383A"/>
      </a:accent6>
      <a:hlink>
        <a:srgbClr val="FFDB1A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1221</Words>
  <Application>Microsoft Macintosh PowerPoint</Application>
  <PresentationFormat>Custom</PresentationFormat>
  <Paragraphs>259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9_Slide_Master</vt:lpstr>
      <vt:lpstr>Standardformgivning</vt:lpstr>
      <vt:lpstr>PowerPoint Presentation</vt:lpstr>
      <vt:lpstr>PowerPoint Presentation</vt:lpstr>
      <vt:lpstr>PowerPoint Presentation</vt:lpstr>
      <vt:lpstr>Brief History: Nine years of effort and ongoing..</vt:lpstr>
      <vt:lpstr>PowerPoint Presentation</vt:lpstr>
      <vt:lpstr>PowerPoint Presentation</vt:lpstr>
      <vt:lpstr>The CEF building blocks are a collection of specifications, software and services structured in a service offering that can be reused in any European project to facilitate the delivery of digital public services across borders</vt:lpstr>
      <vt:lpstr>Brief History: Nine years of effort and ongoing..</vt:lpstr>
      <vt:lpstr>PowerPoint Presentation</vt:lpstr>
      <vt:lpstr>E-ARK4ALL Consortium</vt:lpstr>
      <vt:lpstr>eArchiving Building Block Objectives</vt:lpstr>
      <vt:lpstr>eArchiving Building Block Goals</vt:lpstr>
      <vt:lpstr>Standards are the core of the Building Block</vt:lpstr>
      <vt:lpstr>eArchiving Sample Software</vt:lpstr>
      <vt:lpstr>eArchiving Sample Software</vt:lpstr>
      <vt:lpstr>eArchiving Service Desk</vt:lpstr>
      <vt:lpstr>eArchiving Training</vt:lpstr>
      <vt:lpstr>PowerPoint Presentation</vt:lpstr>
      <vt:lpstr>eArchiving highlights historic voting results in Slovenia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Janet Anderson</cp:lastModifiedBy>
  <cp:revision>64</cp:revision>
  <dcterms:modified xsi:type="dcterms:W3CDTF">2019-05-03T15:11:28Z</dcterms:modified>
</cp:coreProperties>
</file>