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86" r:id="rId3"/>
    <p:sldId id="287" r:id="rId4"/>
    <p:sldId id="288" r:id="rId5"/>
    <p:sldId id="289" r:id="rId6"/>
    <p:sldId id="311" r:id="rId7"/>
    <p:sldId id="312" r:id="rId8"/>
    <p:sldId id="313" r:id="rId9"/>
    <p:sldId id="314" r:id="rId10"/>
    <p:sldId id="291" r:id="rId11"/>
    <p:sldId id="293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22" r:id="rId25"/>
    <p:sldId id="315" r:id="rId26"/>
    <p:sldId id="316" r:id="rId27"/>
    <p:sldId id="317" r:id="rId28"/>
    <p:sldId id="309" r:id="rId29"/>
    <p:sldId id="319" r:id="rId30"/>
    <p:sldId id="320" r:id="rId31"/>
    <p:sldId id="321" r:id="rId32"/>
    <p:sldId id="284" r:id="rId3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78025" autoAdjust="0"/>
  </p:normalViewPr>
  <p:slideViewPr>
    <p:cSldViewPr snapToGrid="0">
      <p:cViewPr varScale="1">
        <p:scale>
          <a:sx n="86" d="100"/>
          <a:sy n="86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BD669-5D47-44DC-9BE5-90F6F25A99CC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A734F-32BB-46AE-986A-55D67FCC60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170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A734F-32BB-46AE-986A-55D67FCC60C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187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A734F-32BB-46AE-986A-55D67FCC60C2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009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Naslov in tekst v dveh stolpcih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78AAB-C7CD-42C5-9459-8D1DFF49DF3E}" type="slidenum">
              <a:rPr lang="sl-SI" smtClean="0"/>
              <a:pPr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691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319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74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998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title and content">
  <p:cSld name="Full page 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67544" y="476676"/>
            <a:ext cx="8218488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67544" y="1556792"/>
            <a:ext cx="8218488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342900" lvl="0" indent="-24003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200"/>
            </a:lvl1pPr>
            <a:lvl2pPr marL="685800" lvl="1" indent="-24003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40"/>
              <a:buChar char="•"/>
              <a:defRPr sz="1200"/>
            </a:lvl2pPr>
            <a:lvl3pPr marL="1028700" lvl="2" indent="-24131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7"/>
              <a:buChar char="•"/>
              <a:defRPr sz="110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468316" y="6308729"/>
            <a:ext cx="93503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8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alf page title and content">
  <p:cSld name="1_Half page title and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-26988" y="0"/>
            <a:ext cx="32308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24"/>
          <p:cNvCxnSpPr/>
          <p:nvPr/>
        </p:nvCxnSpPr>
        <p:spPr>
          <a:xfrm>
            <a:off x="468314" y="404813"/>
            <a:ext cx="576262" cy="0"/>
          </a:xfrm>
          <a:prstGeom prst="straightConnector1">
            <a:avLst/>
          </a:prstGeom>
          <a:noFill/>
          <a:ln w="12700" cap="sq" cmpd="sng">
            <a:solidFill>
              <a:schemeClr val="lt1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467547" y="476676"/>
            <a:ext cx="2452697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467548" y="1646190"/>
            <a:ext cx="2452697" cy="444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342900" marR="0" lvl="0" indent="-24003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Verdana"/>
              <a:buChar char="•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24003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Verdana"/>
              <a:buChar char="•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28700" marR="0" lvl="2" indent="-24131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67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-298466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9846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400300" marR="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743200" marR="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086100" marR="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2"/>
          </p:nvPr>
        </p:nvSpPr>
        <p:spPr>
          <a:xfrm>
            <a:off x="3779914" y="476672"/>
            <a:ext cx="4906119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/>
          <a:lstStyle>
            <a:lvl1pPr marL="342900" marR="0" lvl="0" indent="-240030" algn="l" rtl="0">
              <a:spcBef>
                <a:spcPts val="0"/>
              </a:spcBef>
              <a:spcAft>
                <a:spcPts val="0"/>
              </a:spcAft>
              <a:buClr>
                <a:srgbClr val="646567"/>
              </a:buClr>
              <a:buSzPts val="1440"/>
              <a:buFont typeface="Verdana"/>
              <a:buChar char="•"/>
              <a:defRPr sz="1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24003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Verdana"/>
              <a:buChar char="•"/>
              <a:defRPr sz="12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28700" marR="0" lvl="2" indent="-241316" algn="l" rtl="0">
              <a:spcBef>
                <a:spcPts val="600"/>
              </a:spcBef>
              <a:spcAft>
                <a:spcPts val="0"/>
              </a:spcAft>
              <a:buClr>
                <a:srgbClr val="646567"/>
              </a:buClr>
              <a:buSzPts val="1467"/>
              <a:buFont typeface="Arial"/>
              <a:buChar char="•"/>
              <a:defRPr sz="1100" b="0" i="0" u="none" strike="noStrike" cap="none">
                <a:solidFill>
                  <a:srgbClr val="64656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-298466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9846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400300" marR="0" lvl="6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743200" marR="0" lvl="7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086100" marR="0" lvl="8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468316" y="6308729"/>
            <a:ext cx="93503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3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783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171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55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8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064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432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339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09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44152"/>
            <a:ext cx="1983167" cy="13138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B8EF-B452-44C7-A409-3701D0E4F3E8}" type="datetimeFigureOut">
              <a:rPr lang="sl-SI" smtClean="0"/>
              <a:t>7. 05. 2019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A134-550B-4CE9-BE82-E60BF47CFDF8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50" y="185738"/>
            <a:ext cx="2122653" cy="8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5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openxmlformats.org/officeDocument/2006/relationships/image" Target="../media/image11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 – ARK4ALL – Solutions for archiving geodata 	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sz="2800" dirty="0" smtClean="0"/>
              <a:t>Gregor Završnik</a:t>
            </a:r>
          </a:p>
          <a:p>
            <a:r>
              <a:rPr lang="en-US" sz="2800" dirty="0" smtClean="0"/>
              <a:t>www.geoarh.si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59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68" y="724867"/>
            <a:ext cx="1042723" cy="10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68904" y="402935"/>
            <a:ext cx="2258820" cy="75735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Geo CITS</a:t>
            </a:r>
            <a:endParaRPr lang="sl-SI" sz="32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708" y="476676"/>
            <a:ext cx="5128324" cy="936625"/>
          </a:xfrm>
        </p:spPr>
        <p:txBody>
          <a:bodyPr/>
          <a:lstStyle/>
          <a:p>
            <a:r>
              <a:rPr lang="en-US" dirty="0" smtClean="0"/>
              <a:t>Rebuilding an old landline phone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4844"/>
            <a:ext cx="6771465" cy="3806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9835" y="2030708"/>
            <a:ext cx="5389789" cy="3030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18" y="850873"/>
            <a:ext cx="3079140" cy="5475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8" y="857250"/>
            <a:ext cx="3034742" cy="5396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677" y="850871"/>
            <a:ext cx="9912881" cy="55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0FF1-1FFC-478D-AF98-33C58B6A7EEB}" type="slidenum">
              <a:rPr lang="sl-SI" smtClean="0"/>
              <a:t>11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17565" y="381745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dk1"/>
                </a:solidFill>
              </a:rPr>
              <a:t>Geo Information package example</a:t>
            </a:r>
            <a:endParaRPr lang="sl-SI" sz="3300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65" y="1159015"/>
            <a:ext cx="8374552" cy="3935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6726" y="51560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Longterm</a:t>
            </a:r>
            <a:r>
              <a:rPr lang="en-US" sz="2400" dirty="0">
                <a:solidFill>
                  <a:srgbClr val="FF0000"/>
                </a:solidFill>
              </a:rPr>
              <a:t> preservation formats</a:t>
            </a:r>
            <a:endParaRPr lang="sl-SI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Geographic coordinate system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dirty="0" err="1" smtClean="0"/>
              <a:t>Longterm</a:t>
            </a:r>
            <a:r>
              <a:rPr lang="en-US" dirty="0" smtClean="0"/>
              <a:t> preservation formats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sl-SI" altLang="sl-SI" dirty="0"/>
          </a:p>
        </p:txBody>
      </p:sp>
      <p:pic>
        <p:nvPicPr>
          <p:cNvPr id="56" name="Picture 32"/>
          <p:cNvPicPr>
            <a:picLocks noGrp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319" y="2149606"/>
            <a:ext cx="1057198" cy="692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3809441" y="2248618"/>
            <a:ext cx="113466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1350"/>
          </a:p>
        </p:txBody>
      </p:sp>
      <p:pic>
        <p:nvPicPr>
          <p:cNvPr id="18" name="Picture 44" descr="3057_1_heatmap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5" t="28792" r="57857" b="25461"/>
          <a:stretch/>
        </p:blipFill>
        <p:spPr>
          <a:xfrm>
            <a:off x="2372312" y="2152997"/>
            <a:ext cx="1038532" cy="72464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5791B7"/>
            </a:solidFill>
          </a:ln>
          <a:effectLst>
            <a:outerShdw blurRad="127000" dist="63500" dir="2700000" algn="tl" rotWithShape="0">
              <a:srgbClr val="000000">
                <a:alpha val="15000"/>
              </a:srgbClr>
            </a:outerShdw>
          </a:effectLst>
        </p:spPr>
      </p:pic>
      <p:pic>
        <p:nvPicPr>
          <p:cNvPr id="19" name="Picture 79" descr="landsat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09" r="27340"/>
          <a:stretch/>
        </p:blipFill>
        <p:spPr>
          <a:xfrm>
            <a:off x="1176184" y="2149606"/>
            <a:ext cx="1038532" cy="651387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5791B7"/>
            </a:solidFill>
          </a:ln>
          <a:effectLst>
            <a:outerShdw blurRad="127000" dist="63500" dir="2700000" algn="tl" rotWithShape="0">
              <a:srgbClr val="000000">
                <a:alpha val="15000"/>
              </a:srgbClr>
            </a:outerShdw>
          </a:effectLst>
        </p:spPr>
      </p:pic>
      <p:sp>
        <p:nvSpPr>
          <p:cNvPr id="55" name="TextBox 8"/>
          <p:cNvSpPr txBox="1">
            <a:spLocks noChangeArrowheads="1"/>
          </p:cNvSpPr>
          <p:nvPr/>
        </p:nvSpPr>
        <p:spPr bwMode="auto">
          <a:xfrm>
            <a:off x="1139401" y="1630184"/>
            <a:ext cx="24658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altLang="sl-SI" sz="1350" dirty="0"/>
              <a:t>GRID, jpg, TIFF, MrSID…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3542" y="3095709"/>
            <a:ext cx="5133968" cy="1016882"/>
            <a:chOff x="1465011" y="3434189"/>
            <a:chExt cx="5133968" cy="1016882"/>
          </a:xfrm>
        </p:grpSpPr>
        <p:pic>
          <p:nvPicPr>
            <p:cNvPr id="9220" name="Picture 84" descr="map_layer_org_02_noBord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011" y="3786994"/>
              <a:ext cx="1063930" cy="61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Box 8"/>
            <p:cNvSpPr txBox="1">
              <a:spLocks noChangeArrowheads="1"/>
            </p:cNvSpPr>
            <p:nvPr/>
          </p:nvSpPr>
          <p:spPr bwMode="auto">
            <a:xfrm>
              <a:off x="1771806" y="3434189"/>
              <a:ext cx="1733363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l-SI" altLang="sl-SI" sz="1350"/>
                <a:t>Shp, dxf, mif, xyz </a:t>
              </a:r>
            </a:p>
          </p:txBody>
        </p:sp>
        <p:pic>
          <p:nvPicPr>
            <p:cNvPr id="9231" name="Picture 84" descr="map_layer_org_02_noBord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680" y="3786994"/>
              <a:ext cx="1021275" cy="58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Box 19"/>
            <p:cNvSpPr txBox="1">
              <a:spLocks noChangeArrowheads="1"/>
            </p:cNvSpPr>
            <p:nvPr/>
          </p:nvSpPr>
          <p:spPr bwMode="auto">
            <a:xfrm>
              <a:off x="5494523" y="3434189"/>
              <a:ext cx="1104456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l-SI" altLang="sl-SI" sz="1350" dirty="0"/>
                <a:t>GML </a:t>
              </a:r>
              <a:r>
                <a:rPr lang="sl-SI" altLang="sl-SI" sz="1350" dirty="0" smtClean="0"/>
                <a:t>3.2</a:t>
              </a:r>
              <a:r>
                <a:rPr lang="en-US" altLang="sl-SI" sz="1350" dirty="0" smtClean="0"/>
                <a:t>.1</a:t>
              </a:r>
              <a:endParaRPr lang="sl-SI" altLang="sl-SI" sz="1350" dirty="0"/>
            </a:p>
          </p:txBody>
        </p:sp>
        <p:pic>
          <p:nvPicPr>
            <p:cNvPr id="53" name="Picture 86" descr="map_layer_analysis_01_noBorder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681" y="3839179"/>
              <a:ext cx="1063626" cy="611892"/>
            </a:xfrm>
            <a:prstGeom prst="rect">
              <a:avLst/>
            </a:prstGeom>
          </p:spPr>
        </p:pic>
        <p:sp>
          <p:nvSpPr>
            <p:cNvPr id="57" name="Right Arrow 15"/>
            <p:cNvSpPr/>
            <p:nvPr/>
          </p:nvSpPr>
          <p:spPr>
            <a:xfrm>
              <a:off x="3712699" y="3811083"/>
              <a:ext cx="1134665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 sz="1350"/>
            </a:p>
          </p:txBody>
        </p:sp>
      </p:grp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5576485" y="1722203"/>
            <a:ext cx="99022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altLang="sl-SI" sz="1350" dirty="0"/>
              <a:t>GeoTIFF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3542" y="4317801"/>
            <a:ext cx="5289717" cy="1290494"/>
            <a:chOff x="1410525" y="4211479"/>
            <a:chExt cx="5289717" cy="1290494"/>
          </a:xfrm>
        </p:grpSpPr>
        <p:pic>
          <p:nvPicPr>
            <p:cNvPr id="9221" name="Picture 108" descr="table_5rows_noborder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669" y="4515774"/>
              <a:ext cx="837944" cy="7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ight Arrow 10"/>
            <p:cNvSpPr/>
            <p:nvPr/>
          </p:nvSpPr>
          <p:spPr>
            <a:xfrm>
              <a:off x="3649684" y="4449543"/>
              <a:ext cx="1134665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 sz="1350"/>
            </a:p>
          </p:txBody>
        </p:sp>
        <p:pic>
          <p:nvPicPr>
            <p:cNvPr id="9227" name="Picture 108" descr="table_5rows_noborder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338" y="4401474"/>
              <a:ext cx="50720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Box 14"/>
            <p:cNvSpPr txBox="1">
              <a:spLocks noChangeArrowheads="1"/>
            </p:cNvSpPr>
            <p:nvPr/>
          </p:nvSpPr>
          <p:spPr bwMode="auto">
            <a:xfrm>
              <a:off x="5308847" y="5201891"/>
              <a:ext cx="139139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sl-SI" sz="1350" dirty="0"/>
                <a:t>c</a:t>
              </a:r>
              <a:r>
                <a:rPr lang="sl-SI" altLang="sl-SI" sz="1350" dirty="0"/>
                <a:t>sv, SIARD 2.0</a:t>
              </a:r>
            </a:p>
          </p:txBody>
        </p:sp>
        <p:pic>
          <p:nvPicPr>
            <p:cNvPr id="50" name="Picture 162" descr="database_org_noborders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2433" y="4532777"/>
              <a:ext cx="566980" cy="543838"/>
            </a:xfrm>
            <a:prstGeom prst="rect">
              <a:avLst/>
            </a:prstGeom>
          </p:spPr>
        </p:pic>
        <p:pic>
          <p:nvPicPr>
            <p:cNvPr id="51" name="Picture 163" descr="layers_blu_noBorder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4850" y="4835017"/>
              <a:ext cx="514173" cy="543838"/>
            </a:xfrm>
            <a:prstGeom prst="rect">
              <a:avLst/>
            </a:prstGeom>
          </p:spPr>
        </p:pic>
        <p:pic>
          <p:nvPicPr>
            <p:cNvPr id="52" name="Picture 164" descr="datamodel_03_noborders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0525" y="4686972"/>
              <a:ext cx="612239" cy="419208"/>
            </a:xfrm>
            <a:prstGeom prst="rect">
              <a:avLst/>
            </a:prstGeom>
          </p:spPr>
        </p:pic>
        <p:sp>
          <p:nvSpPr>
            <p:cNvPr id="54" name="TextBox 8"/>
            <p:cNvSpPr txBox="1">
              <a:spLocks noChangeArrowheads="1"/>
            </p:cNvSpPr>
            <p:nvPr/>
          </p:nvSpPr>
          <p:spPr bwMode="auto">
            <a:xfrm>
              <a:off x="1455093" y="4211479"/>
              <a:ext cx="1733363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sl-SI" sz="1350" dirty="0"/>
                <a:t>RDBMS</a:t>
              </a:r>
              <a:r>
                <a:rPr lang="sl-SI" altLang="sl-SI" sz="1350" dirty="0"/>
                <a:t>, table</a:t>
              </a:r>
              <a:r>
                <a:rPr lang="en-US" altLang="sl-SI" sz="1350" dirty="0"/>
                <a:t>s</a:t>
              </a:r>
              <a:endParaRPr lang="sl-SI" altLang="sl-SI" sz="1350" dirty="0"/>
            </a:p>
          </p:txBody>
        </p:sp>
        <p:pic>
          <p:nvPicPr>
            <p:cNvPr id="59" name="Picture 108" descr="table_5rows_noborder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638" y="4515774"/>
              <a:ext cx="50720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08" descr="table_5rows_noborder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938" y="4630074"/>
              <a:ext cx="50720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08" descr="table_5rows_noborder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238" y="4744374"/>
              <a:ext cx="50720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3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259" y="2168836"/>
            <a:ext cx="1057198" cy="692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6697591" y="1676694"/>
            <a:ext cx="153928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altLang="sl-SI" sz="1350" dirty="0" smtClean="0"/>
              <a:t>TIFF</a:t>
            </a:r>
            <a:r>
              <a:rPr lang="en-US" altLang="sl-SI" sz="1350" dirty="0" smtClean="0"/>
              <a:t> +Metadata</a:t>
            </a:r>
            <a:endParaRPr lang="sl-SI" altLang="sl-SI" sz="1350" dirty="0"/>
          </a:p>
        </p:txBody>
      </p:sp>
      <p:sp>
        <p:nvSpPr>
          <p:cNvPr id="30" name="Rounded Rectangle 29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0FF1-1FFC-478D-AF98-33C58B6A7EEB}" type="slidenum">
              <a:rPr lang="sl-SI" smtClean="0"/>
              <a:t>13</a:t>
            </a:fld>
            <a:endParaRPr lang="sl-SI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559494" y="865101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0B050"/>
                </a:solidFill>
              </a:rPr>
              <a:t>Multiple representations of data</a:t>
            </a:r>
            <a:endParaRPr lang="sl-SI" sz="33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547" y="1673327"/>
            <a:ext cx="3678734" cy="424828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8563525">
            <a:off x="6197759" y="3150062"/>
            <a:ext cx="330085" cy="63605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6635403" y="3672447"/>
            <a:ext cx="1702494" cy="5683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Golden Copy</a:t>
            </a:r>
            <a:endParaRPr lang="sl-SI" dirty="0"/>
          </a:p>
        </p:txBody>
      </p:sp>
      <p:sp>
        <p:nvSpPr>
          <p:cNvPr id="7" name="Down Arrow 6"/>
          <p:cNvSpPr/>
          <p:nvPr/>
        </p:nvSpPr>
        <p:spPr>
          <a:xfrm rot="2196483">
            <a:off x="2054783" y="3922779"/>
            <a:ext cx="330085" cy="63605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559494" y="4578626"/>
            <a:ext cx="3281082" cy="6075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 term preservation format</a:t>
            </a:r>
            <a:endParaRPr lang="sl-SI" dirty="0"/>
          </a:p>
        </p:txBody>
      </p:sp>
      <p:sp>
        <p:nvSpPr>
          <p:cNvPr id="9" name="Rounded Rectangle 8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53" y="1609536"/>
            <a:ext cx="6923597" cy="4220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91" y="1584416"/>
            <a:ext cx="4307681" cy="4313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70" y="1032273"/>
            <a:ext cx="4746196" cy="82625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smtClean="0"/>
              <a:t>Coordinate system definitions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18-6795-4471-BD6C-F9ABE61F4A84}" type="slidenum">
              <a:rPr lang="sl-SI" smtClean="0"/>
              <a:pPr/>
              <a:t>14</a:t>
            </a:fld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3297946" y="1858524"/>
            <a:ext cx="2779823" cy="162018"/>
          </a:xfrm>
          <a:prstGeom prst="rect">
            <a:avLst/>
          </a:prstGeom>
          <a:solidFill>
            <a:srgbClr val="FF7C8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10" name="Rectangle 9"/>
          <p:cNvSpPr/>
          <p:nvPr/>
        </p:nvSpPr>
        <p:spPr>
          <a:xfrm>
            <a:off x="3296321" y="3667489"/>
            <a:ext cx="2781447" cy="147793"/>
          </a:xfrm>
          <a:prstGeom prst="rect">
            <a:avLst/>
          </a:prstGeom>
          <a:solidFill>
            <a:srgbClr val="FF7C8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pic>
        <p:nvPicPr>
          <p:cNvPr id="2050" name="Picture 2" descr="Image result for coordinate system defin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0" y="2996952"/>
            <a:ext cx="2086540" cy="172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65" y="1724080"/>
            <a:ext cx="8374552" cy="39359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0FF1-1FFC-478D-AF98-33C58B6A7EEB}" type="slidenum">
              <a:rPr lang="sl-SI" smtClean="0"/>
              <a:t>15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0B050"/>
                </a:solidFill>
              </a:rPr>
              <a:t>Geo Archival Information package</a:t>
            </a:r>
            <a:endParaRPr lang="sl-SI" sz="3300" b="1" dirty="0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21850" y="3540417"/>
            <a:ext cx="1782198" cy="2119609"/>
          </a:xfrm>
          <a:prstGeom prst="roundRect">
            <a:avLst>
              <a:gd name="adj" fmla="val 1028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8" name="Rounded Rectangle 7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98" y="1965725"/>
            <a:ext cx="3686397" cy="316295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2.1. </a:t>
            </a:r>
            <a:r>
              <a:rPr lang="sl-SI" b="1" dirty="0" smtClean="0">
                <a:solidFill>
                  <a:srgbClr val="00B050"/>
                </a:solidFill>
              </a:rPr>
              <a:t>Technical </a:t>
            </a:r>
            <a:r>
              <a:rPr lang="sl-SI" b="1" dirty="0">
                <a:solidFill>
                  <a:srgbClr val="00B050"/>
                </a:solidFill>
              </a:rPr>
              <a:t>documentation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682834" y="1965725"/>
            <a:ext cx="3321477" cy="3956627"/>
          </a:xfrm>
        </p:spPr>
        <p:txBody>
          <a:bodyPr>
            <a:normAutofit/>
          </a:bodyPr>
          <a:lstStyle/>
          <a:p>
            <a:r>
              <a:rPr lang="en-US" dirty="0" smtClean="0"/>
              <a:t>Attribute definitions </a:t>
            </a:r>
            <a:endParaRPr lang="sl-SI" dirty="0" smtClean="0"/>
          </a:p>
          <a:p>
            <a:r>
              <a:rPr lang="en-US" dirty="0" smtClean="0"/>
              <a:t>Feature catalogue</a:t>
            </a:r>
          </a:p>
          <a:p>
            <a:r>
              <a:rPr lang="en-US" dirty="0"/>
              <a:t>Logical structure</a:t>
            </a:r>
            <a:endParaRPr lang="sl-SI" dirty="0"/>
          </a:p>
          <a:p>
            <a:r>
              <a:rPr lang="sl-SI" dirty="0" smtClean="0"/>
              <a:t>Vi</a:t>
            </a:r>
            <a:r>
              <a:rPr lang="en-US" dirty="0" smtClean="0"/>
              <a:t>s</a:t>
            </a:r>
            <a:r>
              <a:rPr lang="sl-SI" dirty="0" smtClean="0"/>
              <a:t>uali</a:t>
            </a:r>
            <a:r>
              <a:rPr lang="en-US" dirty="0" smtClean="0"/>
              <a:t>s</a:t>
            </a:r>
            <a:r>
              <a:rPr lang="sl-SI" dirty="0" smtClean="0"/>
              <a:t>a</a:t>
            </a:r>
            <a:r>
              <a:rPr lang="en-US" dirty="0" err="1" smtClean="0"/>
              <a:t>tion</a:t>
            </a:r>
            <a:r>
              <a:rPr lang="sl-SI" dirty="0" smtClean="0"/>
              <a:t> (</a:t>
            </a:r>
            <a:r>
              <a:rPr lang="en-US" dirty="0" smtClean="0"/>
              <a:t>c</a:t>
            </a:r>
            <a:r>
              <a:rPr lang="sl-SI" dirty="0" smtClean="0"/>
              <a:t>artogra</a:t>
            </a:r>
            <a:r>
              <a:rPr lang="en-US" dirty="0" err="1" smtClean="0"/>
              <a:t>phy</a:t>
            </a:r>
            <a:r>
              <a:rPr lang="sl-SI" dirty="0" smtClean="0"/>
              <a:t>)</a:t>
            </a:r>
          </a:p>
          <a:p>
            <a:r>
              <a:rPr lang="en-US" dirty="0" smtClean="0"/>
              <a:t>Common queries </a:t>
            </a:r>
          </a:p>
          <a:p>
            <a:r>
              <a:rPr lang="en-US" dirty="0" err="1" smtClean="0"/>
              <a:t>Geoprocessing</a:t>
            </a:r>
            <a:r>
              <a:rPr lang="en-US" dirty="0" smtClean="0"/>
              <a:t> workflows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58" y="1791030"/>
            <a:ext cx="3397071" cy="382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88" y="2422087"/>
            <a:ext cx="3657600" cy="28360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901" y="2834935"/>
            <a:ext cx="3564815" cy="2295416"/>
          </a:xfrm>
          <a:prstGeom prst="rect">
            <a:avLst/>
          </a:prstGeom>
        </p:spPr>
      </p:pic>
      <p:pic>
        <p:nvPicPr>
          <p:cNvPr id="9" name="Picture 2" descr="http://www4.ncsu.edu/~oseruja/Weighpix/modelp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93" y="3054776"/>
            <a:ext cx="3531185" cy="30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179"/>
            <a:ext cx="8374552" cy="39359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0FF1-1FFC-478D-AF98-33C58B6A7EEB}" type="slidenum">
              <a:rPr lang="sl-SI" smtClean="0"/>
              <a:t>17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0B050"/>
                </a:solidFill>
              </a:rPr>
              <a:t>Geo Archival Information package</a:t>
            </a:r>
            <a:endParaRPr lang="sl-SI" sz="3300" b="1" dirty="0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20072" y="3429000"/>
            <a:ext cx="1628336" cy="1890210"/>
          </a:xfrm>
          <a:prstGeom prst="roundRect">
            <a:avLst>
              <a:gd name="adj" fmla="val 1028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8" name="Rounded Rectangle 7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sl-SI" dirty="0" smtClean="0"/>
              <a:t>Geodata needs context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489" y="1706357"/>
            <a:ext cx="5314042" cy="380114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694923" y="1808820"/>
            <a:ext cx="499035" cy="223659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40402" y="1706356"/>
            <a:ext cx="545545" cy="23390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73779" y="4034162"/>
            <a:ext cx="966623" cy="147889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81790" y="4023067"/>
            <a:ext cx="1026115" cy="148998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36157" y="3993040"/>
            <a:ext cx="390319" cy="3726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41281" y="3969060"/>
            <a:ext cx="194876" cy="239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73778" y="3969060"/>
            <a:ext cx="167503" cy="32403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35052" y="4617132"/>
            <a:ext cx="229992" cy="12125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9772" y="4455114"/>
            <a:ext cx="315280" cy="16846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19772" y="4293096"/>
            <a:ext cx="54006" cy="17123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14488" y="2899006"/>
            <a:ext cx="1133339" cy="10700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26885" y="3483006"/>
            <a:ext cx="824882" cy="2700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651767" y="3190623"/>
            <a:ext cx="676317" cy="5624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28084" y="3193141"/>
            <a:ext cx="1600446" cy="12784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17388" y="2777133"/>
            <a:ext cx="824882" cy="2700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431032" y="2942946"/>
            <a:ext cx="201366" cy="11539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619416" y="2642118"/>
            <a:ext cx="215636" cy="32254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22070" y="2010087"/>
            <a:ext cx="167503" cy="64785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989573" y="1706357"/>
            <a:ext cx="0" cy="3037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601631" y="2010087"/>
            <a:ext cx="390319" cy="23705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978969" y="1700809"/>
            <a:ext cx="129134" cy="54633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24421" y="5110514"/>
            <a:ext cx="274553" cy="4025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179812" y="1703939"/>
            <a:ext cx="54006" cy="17123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8" y="874188"/>
            <a:ext cx="4428492" cy="51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General - </a:t>
            </a:r>
            <a:r>
              <a:rPr lang="sl-SI" b="1" dirty="0">
                <a:solidFill>
                  <a:srgbClr val="00B050"/>
                </a:solidFill>
              </a:rPr>
              <a:t>Contextual documentation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845586" y="2214040"/>
            <a:ext cx="2914650" cy="3263504"/>
          </a:xfrm>
        </p:spPr>
        <p:txBody>
          <a:bodyPr/>
          <a:lstStyle/>
          <a:p>
            <a:r>
              <a:rPr lang="en-US" dirty="0" smtClean="0"/>
              <a:t>Project documentation</a:t>
            </a:r>
          </a:p>
          <a:p>
            <a:r>
              <a:rPr lang="en-US" dirty="0" smtClean="0"/>
              <a:t>Legal background</a:t>
            </a:r>
          </a:p>
          <a:p>
            <a:r>
              <a:rPr lang="en-US" dirty="0" smtClean="0"/>
              <a:t>Lineage (methodology)</a:t>
            </a:r>
          </a:p>
          <a:p>
            <a:r>
              <a:rPr lang="en-US" dirty="0" smtClean="0"/>
              <a:t>Temporal accuracy</a:t>
            </a:r>
            <a:endParaRPr lang="sl-SI" dirty="0" smtClean="0"/>
          </a:p>
          <a:p>
            <a:r>
              <a:rPr lang="en-US" dirty="0" smtClean="0"/>
              <a:t>Interviews</a:t>
            </a:r>
          </a:p>
          <a:p>
            <a:r>
              <a:rPr lang="en-US" dirty="0" smtClean="0"/>
              <a:t>Etc.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1028" name="Picture 4" descr="Image result for interview rec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45793"/>
            <a:ext cx="2599767" cy="1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E-ARK Project</a:t>
            </a:r>
          </a:p>
          <a:p>
            <a:r>
              <a:rPr lang="en-US" sz="2800" dirty="0" smtClean="0"/>
              <a:t>Geo CITS Specifications</a:t>
            </a:r>
          </a:p>
          <a:p>
            <a:r>
              <a:rPr lang="en-US" sz="2800" dirty="0" smtClean="0"/>
              <a:t>Tools for Archiving Geospatial records / Systems</a:t>
            </a:r>
          </a:p>
          <a:p>
            <a:r>
              <a:rPr lang="en-US" sz="2800" dirty="0" smtClean="0"/>
              <a:t>Training and Consulting services</a:t>
            </a:r>
          </a:p>
          <a:p>
            <a:r>
              <a:rPr lang="en-US" sz="2800" dirty="0" smtClean="0"/>
              <a:t>How we can work together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913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60" y="3810211"/>
            <a:ext cx="2526033" cy="190376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Importance of Lineage </a:t>
            </a:r>
            <a:br>
              <a:rPr lang="sl-SI" b="1" dirty="0">
                <a:solidFill>
                  <a:srgbClr val="00B050"/>
                </a:solidFill>
              </a:rPr>
            </a:br>
            <a:r>
              <a:rPr lang="sl-SI" b="1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methodology</a:t>
            </a:r>
            <a:r>
              <a:rPr lang="sl-SI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357858" y="2226469"/>
            <a:ext cx="3720265" cy="3263504"/>
          </a:xfrm>
        </p:spPr>
        <p:txBody>
          <a:bodyPr/>
          <a:lstStyle/>
          <a:p>
            <a:r>
              <a:rPr lang="sl-SI" dirty="0" smtClean="0"/>
              <a:t>Digitising from a scanned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l-SI" dirty="0" smtClean="0"/>
              <a:t>map </a:t>
            </a:r>
            <a:br>
              <a:rPr lang="sl-SI" dirty="0" smtClean="0"/>
            </a:br>
            <a:r>
              <a:rPr lang="sl-SI" dirty="0" smtClean="0"/>
              <a:t>scale = 1:50.000</a:t>
            </a:r>
          </a:p>
          <a:p>
            <a:r>
              <a:rPr lang="sl-SI" dirty="0" smtClean="0"/>
              <a:t>1mm on map = </a:t>
            </a:r>
            <a:r>
              <a:rPr lang="sl-SI" b="1" dirty="0" smtClean="0">
                <a:solidFill>
                  <a:srgbClr val="FF0000"/>
                </a:solidFill>
              </a:rPr>
              <a:t>50m</a:t>
            </a:r>
            <a:r>
              <a:rPr lang="sl-SI" dirty="0" smtClean="0"/>
              <a:t> </a:t>
            </a:r>
            <a:r>
              <a:rPr lang="sl-SI" dirty="0" err="1" smtClean="0"/>
              <a:t>accuracy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671" y="2212067"/>
            <a:ext cx="1766680" cy="29444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415" y="4048234"/>
            <a:ext cx="2608956" cy="1655338"/>
          </a:xfrm>
          <a:prstGeom prst="rect">
            <a:avLst/>
          </a:prstGeom>
        </p:spPr>
      </p:pic>
      <p:sp>
        <p:nvSpPr>
          <p:cNvPr id="11" name="Prostoročno 10"/>
          <p:cNvSpPr/>
          <p:nvPr/>
        </p:nvSpPr>
        <p:spPr>
          <a:xfrm>
            <a:off x="2309041" y="3810211"/>
            <a:ext cx="1081826" cy="1120462"/>
          </a:xfrm>
          <a:custGeom>
            <a:avLst/>
            <a:gdLst>
              <a:gd name="connsiteX0" fmla="*/ 0 w 1442434"/>
              <a:gd name="connsiteY0" fmla="*/ 0 h 1493949"/>
              <a:gd name="connsiteX1" fmla="*/ 64395 w 1442434"/>
              <a:gd name="connsiteY1" fmla="*/ 38636 h 1493949"/>
              <a:gd name="connsiteX2" fmla="*/ 90152 w 1442434"/>
              <a:gd name="connsiteY2" fmla="*/ 77273 h 1493949"/>
              <a:gd name="connsiteX3" fmla="*/ 128789 w 1442434"/>
              <a:gd name="connsiteY3" fmla="*/ 90152 h 1493949"/>
              <a:gd name="connsiteX4" fmla="*/ 206062 w 1442434"/>
              <a:gd name="connsiteY4" fmla="*/ 141667 h 1493949"/>
              <a:gd name="connsiteX5" fmla="*/ 244699 w 1442434"/>
              <a:gd name="connsiteY5" fmla="*/ 167425 h 1493949"/>
              <a:gd name="connsiteX6" fmla="*/ 283336 w 1442434"/>
              <a:gd name="connsiteY6" fmla="*/ 180304 h 1493949"/>
              <a:gd name="connsiteX7" fmla="*/ 360609 w 1442434"/>
              <a:gd name="connsiteY7" fmla="*/ 218940 h 1493949"/>
              <a:gd name="connsiteX8" fmla="*/ 437882 w 1442434"/>
              <a:gd name="connsiteY8" fmla="*/ 257577 h 1493949"/>
              <a:gd name="connsiteX9" fmla="*/ 476519 w 1442434"/>
              <a:gd name="connsiteY9" fmla="*/ 231819 h 1493949"/>
              <a:gd name="connsiteX10" fmla="*/ 528034 w 1442434"/>
              <a:gd name="connsiteY10" fmla="*/ 141667 h 1493949"/>
              <a:gd name="connsiteX11" fmla="*/ 618186 w 1442434"/>
              <a:gd name="connsiteY11" fmla="*/ 154546 h 1493949"/>
              <a:gd name="connsiteX12" fmla="*/ 695460 w 1442434"/>
              <a:gd name="connsiteY12" fmla="*/ 206062 h 1493949"/>
              <a:gd name="connsiteX13" fmla="*/ 734096 w 1442434"/>
              <a:gd name="connsiteY13" fmla="*/ 218940 h 1493949"/>
              <a:gd name="connsiteX14" fmla="*/ 798491 w 1442434"/>
              <a:gd name="connsiteY14" fmla="*/ 283335 h 1493949"/>
              <a:gd name="connsiteX15" fmla="*/ 862885 w 1442434"/>
              <a:gd name="connsiteY15" fmla="*/ 360608 h 1493949"/>
              <a:gd name="connsiteX16" fmla="*/ 888643 w 1442434"/>
              <a:gd name="connsiteY16" fmla="*/ 476518 h 1493949"/>
              <a:gd name="connsiteX17" fmla="*/ 914400 w 1442434"/>
              <a:gd name="connsiteY17" fmla="*/ 515155 h 1493949"/>
              <a:gd name="connsiteX18" fmla="*/ 927279 w 1442434"/>
              <a:gd name="connsiteY18" fmla="*/ 553791 h 1493949"/>
              <a:gd name="connsiteX19" fmla="*/ 953037 w 1442434"/>
              <a:gd name="connsiteY19" fmla="*/ 592428 h 1493949"/>
              <a:gd name="connsiteX20" fmla="*/ 978795 w 1442434"/>
              <a:gd name="connsiteY20" fmla="*/ 669701 h 1493949"/>
              <a:gd name="connsiteX21" fmla="*/ 991674 w 1442434"/>
              <a:gd name="connsiteY21" fmla="*/ 708338 h 1493949"/>
              <a:gd name="connsiteX22" fmla="*/ 1043189 w 1442434"/>
              <a:gd name="connsiteY22" fmla="*/ 785611 h 1493949"/>
              <a:gd name="connsiteX23" fmla="*/ 1068947 w 1442434"/>
              <a:gd name="connsiteY23" fmla="*/ 862884 h 1493949"/>
              <a:gd name="connsiteX24" fmla="*/ 1094705 w 1442434"/>
              <a:gd name="connsiteY24" fmla="*/ 953036 h 1493949"/>
              <a:gd name="connsiteX25" fmla="*/ 1146220 w 1442434"/>
              <a:gd name="connsiteY25" fmla="*/ 1184856 h 1493949"/>
              <a:gd name="connsiteX26" fmla="*/ 1159099 w 1442434"/>
              <a:gd name="connsiteY26" fmla="*/ 1223493 h 1493949"/>
              <a:gd name="connsiteX27" fmla="*/ 1197736 w 1442434"/>
              <a:gd name="connsiteY27" fmla="*/ 1262129 h 1493949"/>
              <a:gd name="connsiteX28" fmla="*/ 1223493 w 1442434"/>
              <a:gd name="connsiteY28" fmla="*/ 1300766 h 1493949"/>
              <a:gd name="connsiteX29" fmla="*/ 1300767 w 1442434"/>
              <a:gd name="connsiteY29" fmla="*/ 1352281 h 1493949"/>
              <a:gd name="connsiteX30" fmla="*/ 1326524 w 1442434"/>
              <a:gd name="connsiteY30" fmla="*/ 1390918 h 1493949"/>
              <a:gd name="connsiteX31" fmla="*/ 1365161 w 1442434"/>
              <a:gd name="connsiteY31" fmla="*/ 1403797 h 1493949"/>
              <a:gd name="connsiteX32" fmla="*/ 1378040 w 1442434"/>
              <a:gd name="connsiteY32" fmla="*/ 1442433 h 1493949"/>
              <a:gd name="connsiteX33" fmla="*/ 1416676 w 1442434"/>
              <a:gd name="connsiteY33" fmla="*/ 1468191 h 1493949"/>
              <a:gd name="connsiteX34" fmla="*/ 1442434 w 1442434"/>
              <a:gd name="connsiteY34" fmla="*/ 1493949 h 149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42434" h="1493949">
                <a:moveTo>
                  <a:pt x="0" y="0"/>
                </a:moveTo>
                <a:cubicBezTo>
                  <a:pt x="21465" y="12879"/>
                  <a:pt x="45389" y="22345"/>
                  <a:pt x="64395" y="38636"/>
                </a:cubicBezTo>
                <a:cubicBezTo>
                  <a:pt x="76147" y="48709"/>
                  <a:pt x="78065" y="67604"/>
                  <a:pt x="90152" y="77273"/>
                </a:cubicBezTo>
                <a:cubicBezTo>
                  <a:pt x="100753" y="85754"/>
                  <a:pt x="116922" y="83559"/>
                  <a:pt x="128789" y="90152"/>
                </a:cubicBezTo>
                <a:cubicBezTo>
                  <a:pt x="155850" y="105186"/>
                  <a:pt x="180304" y="124495"/>
                  <a:pt x="206062" y="141667"/>
                </a:cubicBezTo>
                <a:cubicBezTo>
                  <a:pt x="218941" y="150253"/>
                  <a:pt x="230015" y="162530"/>
                  <a:pt x="244699" y="167425"/>
                </a:cubicBezTo>
                <a:lnTo>
                  <a:pt x="283336" y="180304"/>
                </a:lnTo>
                <a:cubicBezTo>
                  <a:pt x="394061" y="254122"/>
                  <a:pt x="253968" y="165620"/>
                  <a:pt x="360609" y="218940"/>
                </a:cubicBezTo>
                <a:cubicBezTo>
                  <a:pt x="460481" y="268875"/>
                  <a:pt x="340759" y="225203"/>
                  <a:pt x="437882" y="257577"/>
                </a:cubicBezTo>
                <a:cubicBezTo>
                  <a:pt x="450761" y="248991"/>
                  <a:pt x="468839" y="245258"/>
                  <a:pt x="476519" y="231819"/>
                </a:cubicBezTo>
                <a:cubicBezTo>
                  <a:pt x="540178" y="120417"/>
                  <a:pt x="437424" y="202075"/>
                  <a:pt x="528034" y="141667"/>
                </a:cubicBezTo>
                <a:cubicBezTo>
                  <a:pt x="558085" y="145960"/>
                  <a:pt x="589854" y="143649"/>
                  <a:pt x="618186" y="154546"/>
                </a:cubicBezTo>
                <a:cubicBezTo>
                  <a:pt x="647080" y="165659"/>
                  <a:pt x="666091" y="196273"/>
                  <a:pt x="695460" y="206062"/>
                </a:cubicBezTo>
                <a:lnTo>
                  <a:pt x="734096" y="218940"/>
                </a:lnTo>
                <a:cubicBezTo>
                  <a:pt x="804930" y="266163"/>
                  <a:pt x="744829" y="218940"/>
                  <a:pt x="798491" y="283335"/>
                </a:cubicBezTo>
                <a:cubicBezTo>
                  <a:pt x="881127" y="382498"/>
                  <a:pt x="798932" y="264679"/>
                  <a:pt x="862885" y="360608"/>
                </a:cubicBezTo>
                <a:cubicBezTo>
                  <a:pt x="865177" y="372069"/>
                  <a:pt x="881823" y="460603"/>
                  <a:pt x="888643" y="476518"/>
                </a:cubicBezTo>
                <a:cubicBezTo>
                  <a:pt x="894740" y="490745"/>
                  <a:pt x="907478" y="501311"/>
                  <a:pt x="914400" y="515155"/>
                </a:cubicBezTo>
                <a:cubicBezTo>
                  <a:pt x="920471" y="527297"/>
                  <a:pt x="921208" y="541649"/>
                  <a:pt x="927279" y="553791"/>
                </a:cubicBezTo>
                <a:cubicBezTo>
                  <a:pt x="934201" y="567635"/>
                  <a:pt x="946750" y="578283"/>
                  <a:pt x="953037" y="592428"/>
                </a:cubicBezTo>
                <a:cubicBezTo>
                  <a:pt x="964064" y="617239"/>
                  <a:pt x="970209" y="643943"/>
                  <a:pt x="978795" y="669701"/>
                </a:cubicBezTo>
                <a:cubicBezTo>
                  <a:pt x="983088" y="682580"/>
                  <a:pt x="984144" y="697042"/>
                  <a:pt x="991674" y="708338"/>
                </a:cubicBezTo>
                <a:cubicBezTo>
                  <a:pt x="1008846" y="734096"/>
                  <a:pt x="1033399" y="756243"/>
                  <a:pt x="1043189" y="785611"/>
                </a:cubicBezTo>
                <a:cubicBezTo>
                  <a:pt x="1051775" y="811369"/>
                  <a:pt x="1062362" y="836544"/>
                  <a:pt x="1068947" y="862884"/>
                </a:cubicBezTo>
                <a:cubicBezTo>
                  <a:pt x="1085119" y="927570"/>
                  <a:pt x="1076228" y="897608"/>
                  <a:pt x="1094705" y="953036"/>
                </a:cubicBezTo>
                <a:cubicBezTo>
                  <a:pt x="1124926" y="1134367"/>
                  <a:pt x="1103946" y="1058036"/>
                  <a:pt x="1146220" y="1184856"/>
                </a:cubicBezTo>
                <a:cubicBezTo>
                  <a:pt x="1150513" y="1197735"/>
                  <a:pt x="1149499" y="1213894"/>
                  <a:pt x="1159099" y="1223493"/>
                </a:cubicBezTo>
                <a:cubicBezTo>
                  <a:pt x="1171978" y="1236372"/>
                  <a:pt x="1186076" y="1248137"/>
                  <a:pt x="1197736" y="1262129"/>
                </a:cubicBezTo>
                <a:cubicBezTo>
                  <a:pt x="1207645" y="1274020"/>
                  <a:pt x="1211844" y="1290573"/>
                  <a:pt x="1223493" y="1300766"/>
                </a:cubicBezTo>
                <a:cubicBezTo>
                  <a:pt x="1246791" y="1321151"/>
                  <a:pt x="1300767" y="1352281"/>
                  <a:pt x="1300767" y="1352281"/>
                </a:cubicBezTo>
                <a:cubicBezTo>
                  <a:pt x="1309353" y="1365160"/>
                  <a:pt x="1314437" y="1381249"/>
                  <a:pt x="1326524" y="1390918"/>
                </a:cubicBezTo>
                <a:cubicBezTo>
                  <a:pt x="1337125" y="1399399"/>
                  <a:pt x="1355561" y="1394198"/>
                  <a:pt x="1365161" y="1403797"/>
                </a:cubicBezTo>
                <a:cubicBezTo>
                  <a:pt x="1374760" y="1413396"/>
                  <a:pt x="1369560" y="1431832"/>
                  <a:pt x="1378040" y="1442433"/>
                </a:cubicBezTo>
                <a:cubicBezTo>
                  <a:pt x="1387709" y="1454520"/>
                  <a:pt x="1404590" y="1458522"/>
                  <a:pt x="1416676" y="1468191"/>
                </a:cubicBezTo>
                <a:cubicBezTo>
                  <a:pt x="1426158" y="1475776"/>
                  <a:pt x="1433848" y="1485363"/>
                  <a:pt x="1442434" y="149394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>
          <a:xfrm>
            <a:off x="5004048" y="2226469"/>
            <a:ext cx="3511302" cy="3263504"/>
          </a:xfrm>
        </p:spPr>
        <p:txBody>
          <a:bodyPr/>
          <a:lstStyle/>
          <a:p>
            <a:r>
              <a:rPr lang="sl-SI" dirty="0" smtClean="0"/>
              <a:t>GPS </a:t>
            </a:r>
            <a:r>
              <a:rPr lang="sl-SI" dirty="0" err="1" smtClean="0"/>
              <a:t>capture</a:t>
            </a:r>
            <a:r>
              <a:rPr lang="sl-SI" dirty="0" smtClean="0"/>
              <a:t> </a:t>
            </a:r>
          </a:p>
          <a:p>
            <a:r>
              <a:rPr lang="sl-SI" dirty="0" smtClean="0"/>
              <a:t>~ </a:t>
            </a:r>
            <a:r>
              <a:rPr lang="sl-SI" b="1" dirty="0" smtClean="0">
                <a:solidFill>
                  <a:srgbClr val="FF0000"/>
                </a:solidFill>
              </a:rPr>
              <a:t>2-5m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err="1" smtClean="0"/>
              <a:t>acuracy</a:t>
            </a:r>
            <a:endParaRPr lang="sl-SI" dirty="0"/>
          </a:p>
        </p:txBody>
      </p:sp>
      <p:sp>
        <p:nvSpPr>
          <p:cNvPr id="10" name="Rounded Rectangle 9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47" y="1754814"/>
            <a:ext cx="5707856" cy="38576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4483410" cy="1109774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Geodata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sl-SI" b="1" dirty="0" smtClean="0">
                <a:solidFill>
                  <a:srgbClr val="00B050"/>
                </a:solidFill>
              </a:rPr>
              <a:t>Temporal accuracy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2" y="4320238"/>
            <a:ext cx="1551254" cy="15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solidFill>
                  <a:srgbClr val="00B050"/>
                </a:solidFill>
              </a:rPr>
              <a:t>3. Metadata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existing </a:t>
            </a:r>
            <a:r>
              <a:rPr lang="en-US" b="1" dirty="0" smtClean="0">
                <a:solidFill>
                  <a:srgbClr val="00B050"/>
                </a:solidFill>
              </a:rPr>
              <a:t>geo metadata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on: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ISO 19115;ISO 19119</a:t>
            </a:r>
          </a:p>
          <a:p>
            <a:pPr lvl="1"/>
            <a:r>
              <a:rPr lang="en-US" dirty="0" smtClean="0"/>
              <a:t>INSPIRE (if </a:t>
            </a:r>
            <a:r>
              <a:rPr lang="en-US" dirty="0" err="1" smtClean="0"/>
              <a:t>existant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National standard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Store it as documentation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Describe content using </a:t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archival metadata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suggested elements </a:t>
            </a:r>
            <a:br>
              <a:rPr lang="en-US" dirty="0" smtClean="0"/>
            </a:br>
            <a:r>
              <a:rPr lang="en-US" dirty="0" smtClean="0"/>
              <a:t>(based on INSPIRE mandatory 22 elements)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Harvest existing geo metadata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4366-692D-492B-A7A6-119943CB6998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5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Proposed metadata elements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0FF1-1FFC-478D-AF98-33C58B6A7EEB}" type="slidenum">
              <a:rPr lang="sl-SI" smtClean="0"/>
              <a:t>23</a:t>
            </a:fld>
            <a:endParaRPr lang="sl-S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50" y="1825625"/>
            <a:ext cx="7993800" cy="36838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Archiving GIS Systems</a:t>
            </a:r>
          </a:p>
          <a:p>
            <a:endParaRPr lang="en-US" sz="2800" dirty="0" smtClean="0"/>
          </a:p>
          <a:p>
            <a:r>
              <a:rPr lang="en-US" sz="2800" dirty="0" smtClean="0"/>
              <a:t>Archiving Geo workflows / Transformations</a:t>
            </a:r>
          </a:p>
          <a:p>
            <a:endParaRPr lang="en-US" sz="2800" dirty="0" smtClean="0"/>
          </a:p>
          <a:p>
            <a:r>
              <a:rPr lang="en-US" sz="2800" dirty="0" smtClean="0"/>
              <a:t>Archiving Symbology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Here we need your input !!!</a:t>
            </a:r>
            <a:endParaRPr lang="sl-SI" sz="4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176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050"/>
                </a:solidFill>
              </a:rPr>
              <a:t>What is next ?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86399" y="4931614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panda.com/person-thinking-with-question-mark-question_mark_per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2616" r="15493" b="8234"/>
          <a:stretch/>
        </p:blipFill>
        <p:spPr bwMode="auto">
          <a:xfrm>
            <a:off x="1277634" y="2672916"/>
            <a:ext cx="2175159" cy="2808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ni oblaček 4"/>
          <p:cNvSpPr/>
          <p:nvPr/>
        </p:nvSpPr>
        <p:spPr>
          <a:xfrm>
            <a:off x="2735796" y="1592796"/>
            <a:ext cx="4806534" cy="1861739"/>
          </a:xfrm>
          <a:prstGeom prst="wedgeEllipseCallout">
            <a:avLst>
              <a:gd name="adj1" fmla="val -43339"/>
              <a:gd name="adj2" fmla="val 520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</a:t>
            </a:r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Implement the specifications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l-SI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Two main areas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18-6795-4471-BD6C-F9ABE61F4A84}" type="slidenum">
              <a:rPr lang="sl-SI" smtClean="0"/>
              <a:pPr/>
              <a:t>26</a:t>
            </a:fld>
            <a:endParaRPr lang="sl-SI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59" y="2501999"/>
            <a:ext cx="6562963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/>
          <p:cNvSpPr/>
          <p:nvPr/>
        </p:nvSpPr>
        <p:spPr>
          <a:xfrm>
            <a:off x="1448759" y="2672916"/>
            <a:ext cx="6445844" cy="1881312"/>
          </a:xfrm>
          <a:prstGeom prst="rtTriangle">
            <a:avLst/>
          </a:prstGeom>
          <a:solidFill>
            <a:srgbClr val="FF7C8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8" name="TextBox 7"/>
          <p:cNvSpPr txBox="1"/>
          <p:nvPr/>
        </p:nvSpPr>
        <p:spPr>
          <a:xfrm>
            <a:off x="1461050" y="4560690"/>
            <a:ext cx="36184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Archiving e</a:t>
            </a:r>
            <a:r>
              <a:rPr lang="sl-SI" sz="2400" b="1" dirty="0">
                <a:solidFill>
                  <a:srgbClr val="FF0000"/>
                </a:solidFill>
              </a:rPr>
              <a:t>xisting systems</a:t>
            </a:r>
          </a:p>
          <a:p>
            <a:endParaRPr lang="sl-SI" sz="2100" dirty="0">
              <a:solidFill>
                <a:srgbClr val="FF0000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flipH="1">
            <a:off x="1444661" y="2618910"/>
            <a:ext cx="6445845" cy="1941780"/>
          </a:xfrm>
          <a:prstGeom prst="rtTriangle">
            <a:avLst/>
          </a:prstGeom>
          <a:solidFill>
            <a:schemeClr val="accent4">
              <a:alpha val="54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11" name="TextBox 10"/>
          <p:cNvSpPr txBox="1"/>
          <p:nvPr/>
        </p:nvSpPr>
        <p:spPr>
          <a:xfrm>
            <a:off x="4162520" y="1891041"/>
            <a:ext cx="39077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700" b="1" dirty="0">
                <a:solidFill>
                  <a:srgbClr val="00B050"/>
                </a:solidFill>
              </a:rPr>
              <a:t>Proactive preservation</a:t>
            </a:r>
            <a:r>
              <a:rPr lang="en-US" sz="2700" b="1" dirty="0">
                <a:solidFill>
                  <a:srgbClr val="00B050"/>
                </a:solidFill>
              </a:rPr>
              <a:t/>
            </a:r>
            <a:br>
              <a:rPr lang="en-US" sz="2700" b="1" dirty="0">
                <a:solidFill>
                  <a:srgbClr val="00B050"/>
                </a:solidFill>
              </a:rPr>
            </a:br>
            <a:r>
              <a:rPr lang="en-US" sz="2700" b="1" dirty="0">
                <a:solidFill>
                  <a:srgbClr val="00B050"/>
                </a:solidFill>
              </a:rPr>
              <a:t>in new </a:t>
            </a:r>
            <a:r>
              <a:rPr lang="en-US" sz="2700" b="1" dirty="0" smtClean="0">
                <a:solidFill>
                  <a:srgbClr val="00B050"/>
                </a:solidFill>
              </a:rPr>
              <a:t>/ exiting systems</a:t>
            </a:r>
            <a:endParaRPr lang="sl-SI" sz="2700" b="1" dirty="0">
              <a:solidFill>
                <a:srgbClr val="00B050"/>
              </a:solidFill>
            </a:endParaRPr>
          </a:p>
          <a:p>
            <a:endParaRPr lang="sl-SI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lika ni na vol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29" y="3522678"/>
            <a:ext cx="1908052" cy="14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Archiving existing systems</a:t>
            </a:r>
            <a:endParaRPr lang="sl-SI" dirty="0"/>
          </a:p>
        </p:txBody>
      </p:sp>
      <p:pic>
        <p:nvPicPr>
          <p:cNvPr id="1028" name="Picture 4" descr="http://www.e-prostor.gov.si/fileadmin/_migrated/RTE/RTEmagicC_DOF_DKN_KS_m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33" y="2596467"/>
            <a:ext cx="1898125" cy="28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-prostor.gov.si/fileadmin/_migrated/RTE/RTEmagicC_DMV.gi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08" y="3798509"/>
            <a:ext cx="181451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-prostor.gov.si/fileadmin/_migrated/RTE/RTEmagicC_dtk50.gi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15" y="2567002"/>
            <a:ext cx="21431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-prostor.gov.si/fileadmin/_migrated/RTE/RTEmagicC_ttn5.gi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15" y="2193345"/>
            <a:ext cx="1371600" cy="10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5526" y="2125266"/>
            <a:ext cx="7886700" cy="3263504"/>
          </a:xfrm>
        </p:spPr>
        <p:txBody>
          <a:bodyPr/>
          <a:lstStyle/>
          <a:p>
            <a:r>
              <a:rPr lang="en-US" dirty="0" smtClean="0"/>
              <a:t>Identify archival data</a:t>
            </a:r>
          </a:p>
          <a:p>
            <a:endParaRPr lang="en-US" dirty="0"/>
          </a:p>
          <a:p>
            <a:r>
              <a:rPr lang="en-US" dirty="0" smtClean="0"/>
              <a:t>Start with the basemaps</a:t>
            </a:r>
          </a:p>
          <a:p>
            <a:endParaRPr lang="en-US" dirty="0"/>
          </a:p>
          <a:p>
            <a:r>
              <a:rPr lang="en-US" dirty="0" smtClean="0"/>
              <a:t>Conversion to </a:t>
            </a:r>
            <a:r>
              <a:rPr lang="en-US" dirty="0" err="1" smtClean="0"/>
              <a:t>longterm</a:t>
            </a:r>
            <a:r>
              <a:rPr lang="en-US" dirty="0" smtClean="0"/>
              <a:t> preservation</a:t>
            </a:r>
            <a:br>
              <a:rPr lang="en-US" dirty="0" smtClean="0"/>
            </a:br>
            <a:r>
              <a:rPr lang="en-US" dirty="0" smtClean="0"/>
              <a:t>format</a:t>
            </a:r>
          </a:p>
          <a:p>
            <a:endParaRPr lang="en-US" dirty="0"/>
          </a:p>
          <a:p>
            <a:r>
              <a:rPr lang="en-US" dirty="0" smtClean="0"/>
              <a:t>Gather documentation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7335" y="1214757"/>
            <a:ext cx="2971277" cy="702469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New and existing systems</a:t>
            </a:r>
            <a:endParaRPr lang="sl-SI" sz="27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07336" y="2091892"/>
            <a:ext cx="2814970" cy="3335330"/>
          </a:xfrm>
        </p:spPr>
        <p:txBody>
          <a:bodyPr/>
          <a:lstStyle/>
          <a:p>
            <a:r>
              <a:rPr lang="en-US" sz="1500" dirty="0"/>
              <a:t>Conversion to </a:t>
            </a:r>
            <a:br>
              <a:rPr lang="en-US" sz="1500" dirty="0"/>
            </a:br>
            <a:r>
              <a:rPr lang="en-US" sz="1500" b="1" dirty="0"/>
              <a:t>long term preservation format</a:t>
            </a:r>
          </a:p>
          <a:p>
            <a:endParaRPr lang="en-US" sz="1500" dirty="0"/>
          </a:p>
          <a:p>
            <a:r>
              <a:rPr lang="en-US" sz="1500" dirty="0"/>
              <a:t>Copy to a </a:t>
            </a:r>
            <a:r>
              <a:rPr lang="en-US" sz="1500" dirty="0" err="1"/>
              <a:t>longterm</a:t>
            </a:r>
            <a:r>
              <a:rPr lang="en-US" sz="1500" dirty="0"/>
              <a:t> medium</a:t>
            </a:r>
          </a:p>
          <a:p>
            <a:endParaRPr lang="en-US" sz="1500" dirty="0"/>
          </a:p>
          <a:p>
            <a:r>
              <a:rPr lang="en-US" sz="1500" dirty="0"/>
              <a:t>Secure storage</a:t>
            </a:r>
          </a:p>
          <a:p>
            <a:endParaRPr lang="en-US" sz="1500" dirty="0"/>
          </a:p>
          <a:p>
            <a:r>
              <a:rPr lang="en-US" sz="1500" dirty="0"/>
              <a:t>Metadata and documentation </a:t>
            </a:r>
          </a:p>
          <a:p>
            <a:endParaRPr lang="en-US" sz="1500" dirty="0"/>
          </a:p>
          <a:p>
            <a:r>
              <a:rPr lang="en-US" sz="1500" dirty="0"/>
              <a:t>Export to archival repository</a:t>
            </a:r>
            <a:endParaRPr lang="sl-SI" sz="15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Data Life Cycle Management</a:t>
            </a:r>
            <a:endParaRPr lang="sl-S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3FA0FF1-1FFC-478D-AF98-33C58B6A7EEB}" type="slidenum">
              <a:rPr lang="sl-SI" smtClean="0"/>
              <a:t>28</a:t>
            </a:fld>
            <a:endParaRPr lang="sl-SI"/>
          </a:p>
        </p:txBody>
      </p:sp>
      <p:sp>
        <p:nvSpPr>
          <p:cNvPr id="3" name="Curved Left Arrow 2"/>
          <p:cNvSpPr/>
          <p:nvPr/>
        </p:nvSpPr>
        <p:spPr>
          <a:xfrm>
            <a:off x="6180117" y="1295953"/>
            <a:ext cx="1889932" cy="4292843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schemeClr val="tx1"/>
              </a:solidFill>
            </a:endParaRPr>
          </a:p>
        </p:txBody>
      </p:sp>
      <p:sp>
        <p:nvSpPr>
          <p:cNvPr id="5" name="Elipsa 5"/>
          <p:cNvSpPr/>
          <p:nvPr/>
        </p:nvSpPr>
        <p:spPr>
          <a:xfrm>
            <a:off x="5526231" y="1526579"/>
            <a:ext cx="1247400" cy="124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Data capture/ creation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a 6"/>
          <p:cNvSpPr/>
          <p:nvPr/>
        </p:nvSpPr>
        <p:spPr>
          <a:xfrm>
            <a:off x="5533572" y="3952389"/>
            <a:ext cx="1247400" cy="1247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Archival step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1200" dirty="0"/>
          </a:p>
        </p:txBody>
      </p:sp>
      <p:sp>
        <p:nvSpPr>
          <p:cNvPr id="7" name="Elipsa 7"/>
          <p:cNvSpPr/>
          <p:nvPr/>
        </p:nvSpPr>
        <p:spPr>
          <a:xfrm>
            <a:off x="6639616" y="2085872"/>
            <a:ext cx="1247400" cy="124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sl-SI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1350" dirty="0"/>
          </a:p>
        </p:txBody>
      </p:sp>
      <p:sp>
        <p:nvSpPr>
          <p:cNvPr id="8" name="Elipsa 8"/>
          <p:cNvSpPr/>
          <p:nvPr/>
        </p:nvSpPr>
        <p:spPr>
          <a:xfrm>
            <a:off x="6640303" y="3333272"/>
            <a:ext cx="1254054" cy="127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sl-SI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1200" dirty="0"/>
          </a:p>
        </p:txBody>
      </p:sp>
      <p:sp>
        <p:nvSpPr>
          <p:cNvPr id="9" name="Elipsa 9"/>
          <p:cNvSpPr/>
          <p:nvPr/>
        </p:nvSpPr>
        <p:spPr>
          <a:xfrm>
            <a:off x="4354033" y="2115784"/>
            <a:ext cx="1320209" cy="124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Data reuse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1350" dirty="0"/>
          </a:p>
        </p:txBody>
      </p:sp>
      <p:sp>
        <p:nvSpPr>
          <p:cNvPr id="10" name="Elipsa 10"/>
          <p:cNvSpPr/>
          <p:nvPr/>
        </p:nvSpPr>
        <p:spPr>
          <a:xfrm>
            <a:off x="4354033" y="3363184"/>
            <a:ext cx="1320209" cy="124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Distrubute</a:t>
            </a:r>
            <a:endParaRPr lang="sl-SI" sz="1200" b="1" dirty="0"/>
          </a:p>
        </p:txBody>
      </p:sp>
    </p:spTree>
    <p:extLst>
      <p:ext uri="{BB962C8B-B14F-4D97-AF65-F5344CB8AC3E}">
        <p14:creationId xmlns:p14="http://schemas.microsoft.com/office/powerpoint/2010/main" val="19761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E-ARK Sample tools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6423" y="5780049"/>
            <a:ext cx="2057400" cy="365125"/>
          </a:xfrm>
        </p:spPr>
        <p:txBody>
          <a:bodyPr/>
          <a:lstStyle/>
          <a:p>
            <a:fld id="{83FA0FF1-1FFC-478D-AF98-33C58B6A7EEB}" type="slidenum">
              <a:rPr lang="sl-SI" smtClean="0"/>
              <a:t>29</a:t>
            </a:fld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511540" y="1590685"/>
            <a:ext cx="1345410" cy="101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Preingest</a:t>
            </a:r>
            <a:endParaRPr lang="sl-SI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172045" y="1590686"/>
            <a:ext cx="1345410" cy="101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Ingest</a:t>
            </a:r>
            <a:endParaRPr lang="sl-SI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832550" y="1590684"/>
            <a:ext cx="1345410" cy="101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Management</a:t>
            </a:r>
            <a:endParaRPr lang="sl-SI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5472502" y="1582208"/>
            <a:ext cx="1345410" cy="101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Search</a:t>
            </a:r>
            <a:endParaRPr lang="sl-SI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7127845" y="1590683"/>
            <a:ext cx="1345410" cy="101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Access</a:t>
            </a:r>
            <a:endParaRPr lang="sl-SI" sz="1400" dirty="0"/>
          </a:p>
        </p:txBody>
      </p:sp>
      <p:sp>
        <p:nvSpPr>
          <p:cNvPr id="13" name="Right Arrow 12"/>
          <p:cNvSpPr/>
          <p:nvPr/>
        </p:nvSpPr>
        <p:spPr>
          <a:xfrm>
            <a:off x="1856950" y="1789599"/>
            <a:ext cx="294542" cy="53629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/>
          </a:p>
        </p:txBody>
      </p:sp>
      <p:sp>
        <p:nvSpPr>
          <p:cNvPr id="14" name="Right Arrow 13"/>
          <p:cNvSpPr/>
          <p:nvPr/>
        </p:nvSpPr>
        <p:spPr>
          <a:xfrm>
            <a:off x="5177960" y="1830817"/>
            <a:ext cx="294542" cy="53629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/>
          </a:p>
        </p:txBody>
      </p:sp>
      <p:sp>
        <p:nvSpPr>
          <p:cNvPr id="15" name="Right Arrow 14"/>
          <p:cNvSpPr/>
          <p:nvPr/>
        </p:nvSpPr>
        <p:spPr>
          <a:xfrm>
            <a:off x="6825030" y="1876582"/>
            <a:ext cx="294542" cy="53629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/>
          </a:p>
        </p:txBody>
      </p:sp>
      <p:sp>
        <p:nvSpPr>
          <p:cNvPr id="19" name="Rectangle 18"/>
          <p:cNvSpPr/>
          <p:nvPr/>
        </p:nvSpPr>
        <p:spPr>
          <a:xfrm>
            <a:off x="2012479" y="4175336"/>
            <a:ext cx="1515712" cy="5122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QGIS; </a:t>
            </a:r>
            <a:endParaRPr lang="sl-SI" sz="1400" dirty="0"/>
          </a:p>
        </p:txBody>
      </p:sp>
      <p:sp>
        <p:nvSpPr>
          <p:cNvPr id="20" name="Rectangle 19"/>
          <p:cNvSpPr/>
          <p:nvPr/>
        </p:nvSpPr>
        <p:spPr>
          <a:xfrm>
            <a:off x="2024006" y="2817929"/>
            <a:ext cx="4945412" cy="512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Roda</a:t>
            </a:r>
            <a:endParaRPr lang="sl-SI" sz="1400" dirty="0"/>
          </a:p>
        </p:txBody>
      </p:sp>
      <p:sp>
        <p:nvSpPr>
          <p:cNvPr id="21" name="Rectangle 20"/>
          <p:cNvSpPr/>
          <p:nvPr/>
        </p:nvSpPr>
        <p:spPr>
          <a:xfrm>
            <a:off x="5460975" y="4140524"/>
            <a:ext cx="1634959" cy="5122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Geonetwork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24006" y="3414470"/>
            <a:ext cx="4945412" cy="50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ESSArch</a:t>
            </a:r>
            <a:r>
              <a:rPr lang="en-US" sz="1400" dirty="0"/>
              <a:t> Preservation Platform</a:t>
            </a:r>
            <a:endParaRPr lang="sl-SI" sz="1400" dirty="0"/>
          </a:p>
        </p:txBody>
      </p:sp>
      <p:sp>
        <p:nvSpPr>
          <p:cNvPr id="23" name="Rectangle 22"/>
          <p:cNvSpPr/>
          <p:nvPr/>
        </p:nvSpPr>
        <p:spPr>
          <a:xfrm>
            <a:off x="7136988" y="4138132"/>
            <a:ext cx="1449919" cy="5122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Geoserver</a:t>
            </a:r>
            <a:endParaRPr lang="sl-SI" sz="1400" dirty="0"/>
          </a:p>
        </p:txBody>
      </p:sp>
      <p:sp>
        <p:nvSpPr>
          <p:cNvPr id="24" name="Rectangle 23"/>
          <p:cNvSpPr/>
          <p:nvPr/>
        </p:nvSpPr>
        <p:spPr>
          <a:xfrm>
            <a:off x="7136988" y="4702947"/>
            <a:ext cx="1449919" cy="5122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QGIS</a:t>
            </a:r>
            <a:endParaRPr lang="sl-SI" sz="1400" dirty="0"/>
          </a:p>
        </p:txBody>
      </p:sp>
      <p:sp>
        <p:nvSpPr>
          <p:cNvPr id="25" name="Rectangle 24"/>
          <p:cNvSpPr/>
          <p:nvPr/>
        </p:nvSpPr>
        <p:spPr>
          <a:xfrm>
            <a:off x="511540" y="2817930"/>
            <a:ext cx="1353607" cy="5210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Roda</a:t>
            </a:r>
            <a:r>
              <a:rPr lang="en-US" sz="1400" dirty="0" smtClean="0"/>
              <a:t> In</a:t>
            </a:r>
            <a:endParaRPr lang="sl-SI" sz="1400" dirty="0"/>
          </a:p>
        </p:txBody>
      </p:sp>
      <p:sp>
        <p:nvSpPr>
          <p:cNvPr id="26" name="Rectangle 25"/>
          <p:cNvSpPr/>
          <p:nvPr/>
        </p:nvSpPr>
        <p:spPr>
          <a:xfrm>
            <a:off x="511539" y="3423301"/>
            <a:ext cx="1353607" cy="502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DBPTK</a:t>
            </a:r>
            <a:endParaRPr lang="sl-SI" sz="1400" dirty="0"/>
          </a:p>
        </p:txBody>
      </p:sp>
      <p:sp>
        <p:nvSpPr>
          <p:cNvPr id="27" name="Rectangle 26"/>
          <p:cNvSpPr/>
          <p:nvPr/>
        </p:nvSpPr>
        <p:spPr>
          <a:xfrm>
            <a:off x="500012" y="4166529"/>
            <a:ext cx="1353607" cy="5122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ogr2ogr</a:t>
            </a:r>
            <a:endParaRPr lang="sl-SI" sz="1400" dirty="0"/>
          </a:p>
        </p:txBody>
      </p:sp>
      <p:sp>
        <p:nvSpPr>
          <p:cNvPr id="28" name="Right Arrow 27"/>
          <p:cNvSpPr/>
          <p:nvPr/>
        </p:nvSpPr>
        <p:spPr>
          <a:xfrm>
            <a:off x="3528333" y="1814820"/>
            <a:ext cx="294542" cy="53629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/>
          </a:p>
        </p:txBody>
      </p:sp>
      <p:sp>
        <p:nvSpPr>
          <p:cNvPr id="30" name="Rounded Rectangle 29"/>
          <p:cNvSpPr/>
          <p:nvPr/>
        </p:nvSpPr>
        <p:spPr>
          <a:xfrm>
            <a:off x="341939" y="4072538"/>
            <a:ext cx="8460121" cy="195174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OGC Tools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54849" y="4150483"/>
            <a:ext cx="1547134" cy="5122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ogr2ogr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8064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7" grpId="0" animBg="1"/>
      <p:bldP spid="3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E-ARK Project results for Geodata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SIP – Geodata guidelines</a:t>
            </a:r>
          </a:p>
          <a:p>
            <a:pPr lvl="1"/>
            <a:r>
              <a:rPr lang="en-US" dirty="0" smtClean="0"/>
              <a:t>AIP – Geodata guidelines</a:t>
            </a:r>
          </a:p>
          <a:p>
            <a:pPr lvl="1"/>
            <a:r>
              <a:rPr lang="en-US" dirty="0" smtClean="0"/>
              <a:t>DIP – Geodata guidelines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Sample tools test</a:t>
            </a:r>
          </a:p>
          <a:p>
            <a:pPr lvl="1"/>
            <a:r>
              <a:rPr lang="en-US" dirty="0" smtClean="0"/>
              <a:t>Archival tools</a:t>
            </a:r>
          </a:p>
          <a:p>
            <a:pPr lvl="1"/>
            <a:r>
              <a:rPr lang="en-US" dirty="0" smtClean="0"/>
              <a:t>OGC tools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Pilot acquisitions</a:t>
            </a:r>
          </a:p>
          <a:p>
            <a:pPr lvl="1"/>
            <a:r>
              <a:rPr lang="en-US" dirty="0" smtClean="0"/>
              <a:t>Natura 2000 (Slovenian EPA)</a:t>
            </a:r>
          </a:p>
          <a:p>
            <a:pPr lvl="1"/>
            <a:r>
              <a:rPr lang="en-US" dirty="0" smtClean="0"/>
              <a:t>Old borders of Municipalities</a:t>
            </a:r>
            <a:br>
              <a:rPr lang="en-US" dirty="0" smtClean="0"/>
            </a:br>
            <a:r>
              <a:rPr lang="en-US" dirty="0" smtClean="0"/>
              <a:t>(Slovenian Mapping And Surveying Authority)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35" y="1521439"/>
            <a:ext cx="3525377" cy="23055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348" y="3899448"/>
            <a:ext cx="2982162" cy="1986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6790" y="6277855"/>
            <a:ext cx="487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www.e-ark-project.com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335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EARK4ALL </a:t>
            </a:r>
            <a:r>
              <a:rPr lang="sl-SI" dirty="0" smtClean="0"/>
              <a:t>Training</a:t>
            </a:r>
            <a:r>
              <a:rPr lang="en-US" dirty="0" smtClean="0"/>
              <a:t> / Consulting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For Archivists</a:t>
            </a:r>
          </a:p>
          <a:p>
            <a:pPr lvl="1"/>
            <a:r>
              <a:rPr lang="en-US" sz="2400" dirty="0" smtClean="0"/>
              <a:t>Introduction to Geospatial records</a:t>
            </a:r>
          </a:p>
          <a:p>
            <a:pPr lvl="1"/>
            <a:r>
              <a:rPr lang="en-US" sz="2400" dirty="0" smtClean="0"/>
              <a:t>Implementing Geo CITS Specifications</a:t>
            </a:r>
          </a:p>
          <a:p>
            <a:pPr lvl="1"/>
            <a:r>
              <a:rPr lang="en-US" sz="2400" dirty="0" smtClean="0"/>
              <a:t>Coordinate Systems basics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Introduction to OGC Tools for Archiving</a:t>
            </a:r>
          </a:p>
          <a:p>
            <a:pPr lvl="1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Apraising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Geospatial records</a:t>
            </a:r>
          </a:p>
          <a:p>
            <a:pPr marL="342900" lvl="1" indent="0">
              <a:buNone/>
            </a:pPr>
            <a:endParaRPr lang="sl-SI" sz="2400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14850" y="1825625"/>
            <a:ext cx="4000500" cy="3453306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For </a:t>
            </a:r>
            <a:r>
              <a:rPr lang="en-US" sz="2800" b="1" dirty="0" smtClean="0">
                <a:solidFill>
                  <a:srgbClr val="C00000"/>
                </a:solidFill>
              </a:rPr>
              <a:t>Producers</a:t>
            </a:r>
          </a:p>
          <a:p>
            <a:pPr lvl="1"/>
            <a:r>
              <a:rPr lang="en-US" sz="2400" dirty="0" smtClean="0"/>
              <a:t>Introduction to Archiving principles</a:t>
            </a:r>
          </a:p>
          <a:p>
            <a:pPr lvl="1"/>
            <a:r>
              <a:rPr lang="en-US" sz="2400" dirty="0" smtClean="0"/>
              <a:t>Adding archiving data flow practices</a:t>
            </a:r>
          </a:p>
          <a:p>
            <a:pPr lvl="1"/>
            <a:r>
              <a:rPr lang="en-US" sz="2400" dirty="0" smtClean="0"/>
              <a:t>Pilot implementations</a:t>
            </a:r>
            <a:endParaRPr lang="sl-SI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6C18-6795-4471-BD6C-F9ABE61F4A84}" type="slidenum">
              <a:rPr lang="sl-SI" smtClean="0"/>
              <a:pPr/>
              <a:t>30</a:t>
            </a:fld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1836539" y="5946130"/>
            <a:ext cx="616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Consulting services for </a:t>
            </a:r>
            <a:r>
              <a:rPr lang="en-US" sz="2400" b="1" dirty="0">
                <a:solidFill>
                  <a:srgbClr val="C00000"/>
                </a:solidFill>
              </a:rPr>
              <a:t>Solution providers</a:t>
            </a:r>
          </a:p>
        </p:txBody>
      </p:sp>
    </p:spTree>
    <p:extLst>
      <p:ext uri="{BB962C8B-B14F-4D97-AF65-F5344CB8AC3E}">
        <p14:creationId xmlns:p14="http://schemas.microsoft.com/office/powerpoint/2010/main" val="32700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gnity in Dying in Leeds needs you! - Leeds Older People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99" y="3568782"/>
            <a:ext cx="4041802" cy="3093903"/>
          </a:xfrm>
          <a:prstGeom prst="rect">
            <a:avLst/>
          </a:prstGeom>
          <a:solidFill>
            <a:schemeClr val="bg1">
              <a:alpha val="12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contribute ?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DLM Forum </a:t>
            </a:r>
            <a:r>
              <a:rPr lang="en-US" sz="3200" dirty="0" smtClean="0"/>
              <a:t>Geo Sub Group</a:t>
            </a:r>
          </a:p>
          <a:p>
            <a:r>
              <a:rPr lang="en-US" sz="3200" dirty="0" smtClean="0"/>
              <a:t>DILCIS Board Contributor</a:t>
            </a:r>
          </a:p>
          <a:p>
            <a:r>
              <a:rPr lang="en-US" sz="3200" dirty="0" smtClean="0"/>
              <a:t>Present your solutions and experiences</a:t>
            </a:r>
            <a:endParaRPr lang="sl-SI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206116" y="5692333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  <a:endParaRPr lang="sl-SI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Gregor Završnik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Gregor@geoarh.si</a:t>
            </a:r>
            <a:endParaRPr lang="sl-SI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 Content Information Type Specifications (</a:t>
            </a:r>
            <a:r>
              <a:rPr lang="en-US" dirty="0" err="1" smtClean="0"/>
              <a:t>GeoCITS</a:t>
            </a:r>
            <a:r>
              <a:rPr lang="en-US" dirty="0" smtClean="0"/>
              <a:t>)</a:t>
            </a:r>
            <a:endParaRPr lang="sl-S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33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Google Shape;687;p70"/>
          <p:cNvSpPr/>
          <p:nvPr/>
        </p:nvSpPr>
        <p:spPr>
          <a:xfrm>
            <a:off x="2126760" y="365126"/>
            <a:ext cx="5037020" cy="5037020"/>
          </a:xfrm>
          <a:prstGeom prst="ellipse">
            <a:avLst/>
          </a:prstGeom>
          <a:solidFill>
            <a:srgbClr val="488E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>
              <a:solidFill>
                <a:srgbClr val="6465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oogle Shape;688;p70"/>
          <p:cNvPicPr preferRelativeResize="0"/>
          <p:nvPr/>
        </p:nvPicPr>
        <p:blipFill rotWithShape="1">
          <a:blip r:embed="rId2">
            <a:alphaModFix/>
          </a:blip>
          <a:srcRect l="7219" t="4954" r="5389"/>
          <a:stretch/>
        </p:blipFill>
        <p:spPr>
          <a:xfrm>
            <a:off x="2819878" y="1313559"/>
            <a:ext cx="3703054" cy="30141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9778" y="1826069"/>
            <a:ext cx="7886700" cy="435133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36" y="4856045"/>
            <a:ext cx="1455854" cy="14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616238" y="4667018"/>
            <a:ext cx="1501602" cy="58297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GeoCITS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8563525">
            <a:off x="6420596" y="4056572"/>
            <a:ext cx="330085" cy="63605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ounded Rectangle 13"/>
          <p:cNvSpPr/>
          <p:nvPr/>
        </p:nvSpPr>
        <p:spPr>
          <a:xfrm>
            <a:off x="4423420" y="5702416"/>
            <a:ext cx="2782616" cy="66401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URL: Bit.ly/</a:t>
            </a:r>
            <a:r>
              <a:rPr lang="en-US" b="1" u="sng" dirty="0" err="1" smtClean="0">
                <a:solidFill>
                  <a:srgbClr val="00B0F0"/>
                </a:solidFill>
              </a:rPr>
              <a:t>GeoCITS</a:t>
            </a:r>
            <a:endParaRPr lang="sl-SI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695969" y="2831282"/>
            <a:ext cx="5717851" cy="1435403"/>
          </a:xfrm>
          <a:prstGeom prst="roundRect">
            <a:avLst>
              <a:gd name="adj" fmla="val 29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l-SI" sz="2400" b="1" dirty="0">
                <a:latin typeface="Arial Narrow" panose="020B0606020202030204" pitchFamily="34" charset="0"/>
              </a:rPr>
              <a:t>GIS 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Tools</a:t>
            </a:r>
            <a:endParaRPr lang="sl-SI" sz="2400" b="1" dirty="0">
              <a:latin typeface="Arial Narrow" panose="020B060602020203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2521756" y="4347104"/>
            <a:ext cx="4430546" cy="1209159"/>
            <a:chOff x="457200" y="3999006"/>
            <a:chExt cx="5907394" cy="1612212"/>
          </a:xfrm>
        </p:grpSpPr>
        <p:pic>
          <p:nvPicPr>
            <p:cNvPr id="8" name="Picture 43" descr="layers_blu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3999006"/>
              <a:ext cx="838889" cy="880491"/>
            </a:xfrm>
            <a:prstGeom prst="rect">
              <a:avLst/>
            </a:prstGeom>
          </p:spPr>
        </p:pic>
        <p:pic>
          <p:nvPicPr>
            <p:cNvPr id="9" name="Picture 44" descr="database_org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1366" y="4025157"/>
              <a:ext cx="893371" cy="851490"/>
            </a:xfrm>
            <a:prstGeom prst="rect">
              <a:avLst/>
            </a:prstGeom>
          </p:spPr>
        </p:pic>
        <p:pic>
          <p:nvPicPr>
            <p:cNvPr id="13" name="Picture 108" descr="table_5rows_noborder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0791" y="4068457"/>
              <a:ext cx="905791" cy="764890"/>
            </a:xfrm>
            <a:prstGeom prst="rect">
              <a:avLst/>
            </a:prstGeom>
          </p:spPr>
        </p:pic>
        <p:pic>
          <p:nvPicPr>
            <p:cNvPr id="14" name="Picture 109" descr="datamodel_02_noborders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7842" y="4119166"/>
              <a:ext cx="968976" cy="663471"/>
            </a:xfrm>
            <a:prstGeom prst="rect">
              <a:avLst/>
            </a:prstGeom>
          </p:spPr>
        </p:pic>
        <p:pic>
          <p:nvPicPr>
            <p:cNvPr id="15" name="Picture 79" descr="landsat1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509" r="27340"/>
            <a:stretch/>
          </p:blipFill>
          <p:spPr>
            <a:xfrm>
              <a:off x="1482313" y="4131896"/>
              <a:ext cx="980057" cy="61471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5791B7"/>
              </a:solidFill>
            </a:ln>
            <a:effectLst>
              <a:outerShdw blurRad="127000" dist="63500" dir="2700000" algn="tl" rotWithShape="0">
                <a:srgbClr val="000000">
                  <a:alpha val="15000"/>
                </a:srgbClr>
              </a:outerShdw>
            </a:effectLst>
          </p:spPr>
        </p:pic>
        <p:sp>
          <p:nvSpPr>
            <p:cNvPr id="2" name="PoljeZBesedilom 1"/>
            <p:cNvSpPr txBox="1"/>
            <p:nvPr/>
          </p:nvSpPr>
          <p:spPr>
            <a:xfrm>
              <a:off x="481327" y="4864045"/>
              <a:ext cx="85664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Vector</a:t>
              </a:r>
              <a:br>
                <a:rPr lang="en-US" sz="1350" dirty="0"/>
              </a:br>
              <a:r>
                <a:rPr lang="en-US" sz="1350" dirty="0"/>
                <a:t>data</a:t>
              </a:r>
              <a:endParaRPr lang="sl-SI" sz="1350" dirty="0"/>
            </a:p>
          </p:txBody>
        </p:sp>
        <p:sp>
          <p:nvSpPr>
            <p:cNvPr id="16" name="PoljeZBesedilom 15"/>
            <p:cNvSpPr txBox="1"/>
            <p:nvPr/>
          </p:nvSpPr>
          <p:spPr>
            <a:xfrm>
              <a:off x="1506440" y="4844149"/>
              <a:ext cx="8930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Raster </a:t>
              </a:r>
              <a:br>
                <a:rPr lang="en-US" sz="1350" dirty="0"/>
              </a:br>
              <a:r>
                <a:rPr lang="en-US" sz="1350" dirty="0"/>
                <a:t>data</a:t>
              </a:r>
              <a:endParaRPr lang="sl-SI" sz="1350" dirty="0"/>
            </a:p>
          </p:txBody>
        </p:sp>
        <p:sp>
          <p:nvSpPr>
            <p:cNvPr id="17" name="PoljeZBesedilom 16"/>
            <p:cNvSpPr txBox="1"/>
            <p:nvPr/>
          </p:nvSpPr>
          <p:spPr>
            <a:xfrm>
              <a:off x="2656669" y="4936402"/>
              <a:ext cx="111970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Database</a:t>
              </a:r>
              <a:endParaRPr lang="sl-SI" sz="1350" dirty="0"/>
            </a:p>
          </p:txBody>
        </p:sp>
        <p:sp>
          <p:nvSpPr>
            <p:cNvPr id="18" name="PoljeZBesedilom 17"/>
            <p:cNvSpPr txBox="1"/>
            <p:nvPr/>
          </p:nvSpPr>
          <p:spPr>
            <a:xfrm>
              <a:off x="3939889" y="4934110"/>
              <a:ext cx="124700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Lists, </a:t>
              </a:r>
              <a:br>
                <a:rPr lang="en-US" sz="1350" dirty="0"/>
              </a:br>
              <a:r>
                <a:rPr lang="en-US" sz="1350" dirty="0" err="1"/>
                <a:t>codepages</a:t>
              </a:r>
              <a:endParaRPr lang="sl-SI" sz="1350" dirty="0"/>
            </a:p>
          </p:txBody>
        </p:sp>
        <p:sp>
          <p:nvSpPr>
            <p:cNvPr id="19" name="PoljeZBesedilom 18"/>
            <p:cNvSpPr txBox="1"/>
            <p:nvPr/>
          </p:nvSpPr>
          <p:spPr>
            <a:xfrm>
              <a:off x="5419463" y="5033846"/>
              <a:ext cx="94513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Models</a:t>
              </a:r>
              <a:endParaRPr lang="sl-SI" sz="1350" dirty="0"/>
            </a:p>
          </p:txBody>
        </p:sp>
      </p:grpSp>
      <p:sp>
        <p:nvSpPr>
          <p:cNvPr id="20" name="Zaobljeni pravokotnik 19"/>
          <p:cNvSpPr/>
          <p:nvPr/>
        </p:nvSpPr>
        <p:spPr>
          <a:xfrm>
            <a:off x="3178569" y="3714540"/>
            <a:ext cx="4093731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/>
              <a:t>Organisation</a:t>
            </a:r>
            <a:r>
              <a:rPr lang="sl-SI" sz="1350" b="1" dirty="0"/>
              <a:t>, </a:t>
            </a:r>
            <a:r>
              <a:rPr lang="en-US" sz="1350" b="1" dirty="0"/>
              <a:t>Queries</a:t>
            </a:r>
            <a:r>
              <a:rPr lang="sl-SI" sz="1350" b="1" dirty="0"/>
              <a:t>, </a:t>
            </a:r>
            <a:r>
              <a:rPr lang="en-US" sz="1350" b="1" dirty="0"/>
              <a:t>Cartographic</a:t>
            </a:r>
            <a:r>
              <a:rPr lang="sl-SI" sz="1350" b="1" dirty="0"/>
              <a:t> </a:t>
            </a:r>
            <a:r>
              <a:rPr lang="en-US" sz="1350" b="1" dirty="0"/>
              <a:t>p</a:t>
            </a:r>
            <a:r>
              <a:rPr lang="sl-SI" sz="1350" b="1" dirty="0"/>
              <a:t>roje</a:t>
            </a:r>
            <a:r>
              <a:rPr lang="en-US" sz="1350" b="1" dirty="0" err="1"/>
              <a:t>ctions</a:t>
            </a:r>
            <a:r>
              <a:rPr lang="sl-SI" sz="1350" b="1" dirty="0"/>
              <a:t>, </a:t>
            </a:r>
            <a:r>
              <a:rPr lang="en-US" sz="1350" b="1" dirty="0"/>
              <a:t>transformations</a:t>
            </a:r>
            <a:r>
              <a:rPr lang="sl-SI" sz="1350" b="1" dirty="0"/>
              <a:t>…</a:t>
            </a:r>
          </a:p>
        </p:txBody>
      </p:sp>
      <p:sp>
        <p:nvSpPr>
          <p:cNvPr id="21" name="Zaobljeni pravokotnik 20"/>
          <p:cNvSpPr/>
          <p:nvPr/>
        </p:nvSpPr>
        <p:spPr>
          <a:xfrm>
            <a:off x="3178569" y="3188710"/>
            <a:ext cx="4093731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Symbology</a:t>
            </a:r>
            <a:r>
              <a:rPr lang="sl-SI" sz="1350" b="1" dirty="0"/>
              <a:t>, </a:t>
            </a:r>
            <a:r>
              <a:rPr lang="en-US" sz="1350" b="1" dirty="0" err="1"/>
              <a:t>geoprocessing</a:t>
            </a:r>
            <a:r>
              <a:rPr lang="sl-SI" sz="1350" b="1" dirty="0"/>
              <a:t>, </a:t>
            </a:r>
            <a:r>
              <a:rPr lang="en-US" sz="1350" b="1" dirty="0"/>
              <a:t>exports</a:t>
            </a:r>
            <a:endParaRPr lang="sl-SI" sz="135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" t="-25" r="430" b="1032"/>
          <a:stretch/>
        </p:blipFill>
        <p:spPr bwMode="auto">
          <a:xfrm>
            <a:off x="6512480" y="2652518"/>
            <a:ext cx="787309" cy="673643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5791B7"/>
            </a:solidFill>
          </a:ln>
          <a:effectLst>
            <a:outerShdw blurRad="127000" dist="63500" dir="2700000" algn="tl" rotWithShape="0">
              <a:srgbClr val="000000">
                <a:alpha val="15000"/>
              </a:srgbClr>
            </a:outerShdw>
          </a:effectLst>
          <a:extLst/>
        </p:spPr>
      </p:pic>
      <p:pic>
        <p:nvPicPr>
          <p:cNvPr id="23" name="Picture 84" descr="map_layer_org_02_noBorder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602" y="2679805"/>
            <a:ext cx="1093269" cy="628946"/>
          </a:xfrm>
          <a:prstGeom prst="rect">
            <a:avLst/>
          </a:prstGeom>
        </p:spPr>
      </p:pic>
      <p:pic>
        <p:nvPicPr>
          <p:cNvPr id="24" name="Picture 86" descr="map_layer_analysis_01_noBorder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061" y="2671761"/>
            <a:ext cx="1104067" cy="635158"/>
          </a:xfrm>
          <a:prstGeom prst="rect">
            <a:avLst/>
          </a:prstGeom>
        </p:spPr>
      </p:pic>
      <p:pic>
        <p:nvPicPr>
          <p:cNvPr id="6" name="Picture 96" descr="user_mapcomp_grn_noBorder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619" y="1424385"/>
            <a:ext cx="1676061" cy="1387139"/>
          </a:xfrm>
          <a:prstGeom prst="rect">
            <a:avLst/>
          </a:prstGeom>
        </p:spPr>
      </p:pic>
      <p:sp>
        <p:nvSpPr>
          <p:cNvPr id="25" name="Prostoročno 24"/>
          <p:cNvSpPr/>
          <p:nvPr/>
        </p:nvSpPr>
        <p:spPr>
          <a:xfrm>
            <a:off x="5136482" y="1792117"/>
            <a:ext cx="790406" cy="635642"/>
          </a:xfrm>
          <a:custGeom>
            <a:avLst/>
            <a:gdLst>
              <a:gd name="connsiteX0" fmla="*/ 39757 w 763326"/>
              <a:gd name="connsiteY0" fmla="*/ 0 h 652007"/>
              <a:gd name="connsiteX1" fmla="*/ 763326 w 763326"/>
              <a:gd name="connsiteY1" fmla="*/ 79513 h 652007"/>
              <a:gd name="connsiteX2" fmla="*/ 699715 w 763326"/>
              <a:gd name="connsiteY2" fmla="*/ 652007 h 652007"/>
              <a:gd name="connsiteX3" fmla="*/ 0 w 763326"/>
              <a:gd name="connsiteY3" fmla="*/ 556591 h 652007"/>
              <a:gd name="connsiteX4" fmla="*/ 39757 w 763326"/>
              <a:gd name="connsiteY4" fmla="*/ 0 h 65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326" h="652007">
                <a:moveTo>
                  <a:pt x="39757" y="0"/>
                </a:moveTo>
                <a:lnTo>
                  <a:pt x="763326" y="79513"/>
                </a:lnTo>
                <a:lnTo>
                  <a:pt x="699715" y="652007"/>
                </a:lnTo>
                <a:lnTo>
                  <a:pt x="0" y="556591"/>
                </a:lnTo>
                <a:lnTo>
                  <a:pt x="39757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pic>
        <p:nvPicPr>
          <p:cNvPr id="27" name="Picture 88" descr="map_layer_02_noBorder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961" y="2643090"/>
            <a:ext cx="1220912" cy="702377"/>
          </a:xfrm>
          <a:prstGeom prst="rect">
            <a:avLst/>
          </a:prstGeom>
        </p:spPr>
      </p:pic>
      <p:sp>
        <p:nvSpPr>
          <p:cNvPr id="26" name="Naslov 1"/>
          <p:cNvSpPr txBox="1">
            <a:spLocks/>
          </p:cNvSpPr>
          <p:nvPr/>
        </p:nvSpPr>
        <p:spPr>
          <a:xfrm>
            <a:off x="742950" y="1245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0B050"/>
                </a:solidFill>
              </a:rPr>
              <a:t>Geodata lives in</a:t>
            </a:r>
            <a:br>
              <a:rPr lang="en-US" sz="3300" b="1" dirty="0">
                <a:solidFill>
                  <a:srgbClr val="00B050"/>
                </a:solidFill>
              </a:rPr>
            </a:br>
            <a:r>
              <a:rPr lang="en-US" sz="3300" b="1" dirty="0">
                <a:solidFill>
                  <a:srgbClr val="00B050"/>
                </a:solidFill>
              </a:rPr>
              <a:t>a GIS System </a:t>
            </a:r>
          </a:p>
          <a:p>
            <a:endParaRPr lang="sl-SI" sz="3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are often based on </a:t>
            </a:r>
            <a:br>
              <a:rPr lang="en-US" dirty="0" smtClean="0"/>
            </a:br>
            <a:r>
              <a:rPr lang="en-US" dirty="0" smtClean="0"/>
              <a:t>complex formulas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0FF1-1FFC-478D-AF98-33C58B6A7EEB}" type="slidenum">
              <a:rPr lang="sl-SI" smtClean="0"/>
              <a:t>7</a:t>
            </a:fld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60" y="2125266"/>
            <a:ext cx="3632180" cy="3292270"/>
          </a:xfrm>
          <a:prstGeom prst="rect">
            <a:avLst/>
          </a:prstGeom>
        </p:spPr>
      </p:pic>
      <p:pic>
        <p:nvPicPr>
          <p:cNvPr id="3074" name="Picture 2" descr="GIS - Aero-Graphics, Inc | Aerial Mapp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" y="2294874"/>
            <a:ext cx="3662732" cy="265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076269" y="3212976"/>
            <a:ext cx="495731" cy="972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</p:spTree>
    <p:extLst>
      <p:ext uri="{BB962C8B-B14F-4D97-AF65-F5344CB8AC3E}">
        <p14:creationId xmlns:p14="http://schemas.microsoft.com/office/powerpoint/2010/main" val="4605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  <a:r>
              <a:rPr lang="en-US" sz="3000" dirty="0">
                <a:ln w="12700">
                  <a:solidFill>
                    <a:schemeClr val="tx2"/>
                  </a:solidFill>
                </a:ln>
              </a:rPr>
              <a:t> </a:t>
            </a:r>
            <a:r>
              <a:rPr lang="en-US" dirty="0"/>
              <a:t>often come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complex </a:t>
            </a:r>
            <a:r>
              <a:rPr lang="en-US" dirty="0" smtClean="0"/>
              <a:t>systems (of GIS Systems)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1732208" y="2325442"/>
            <a:ext cx="1506828" cy="724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 err="1">
                <a:solidFill>
                  <a:schemeClr val="bg1"/>
                </a:solidFill>
              </a:rPr>
              <a:t>Minstry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of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culture</a:t>
            </a:r>
            <a:r>
              <a:rPr lang="sl-SI" sz="1350" dirty="0">
                <a:solidFill>
                  <a:schemeClr val="bg1"/>
                </a:solidFill>
              </a:rPr>
              <a:t/>
            </a:r>
            <a:br>
              <a:rPr lang="sl-SI" sz="1350" dirty="0">
                <a:solidFill>
                  <a:schemeClr val="bg1"/>
                </a:solidFill>
              </a:rPr>
            </a:br>
            <a:r>
              <a:rPr lang="sl-SI" sz="1350" dirty="0" err="1">
                <a:solidFill>
                  <a:schemeClr val="bg1"/>
                </a:solidFill>
              </a:rPr>
              <a:t>Cultural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heritage</a:t>
            </a:r>
            <a:endParaRPr lang="sl-SI" sz="1350" dirty="0">
              <a:solidFill>
                <a:schemeClr val="bg1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732208" y="3270430"/>
            <a:ext cx="1506828" cy="7244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>
                <a:solidFill>
                  <a:schemeClr val="bg1"/>
                </a:solidFill>
              </a:rPr>
              <a:t>Min</a:t>
            </a:r>
            <a:r>
              <a:rPr lang="en-US" sz="1350" dirty="0" err="1">
                <a:solidFill>
                  <a:schemeClr val="bg1"/>
                </a:solidFill>
              </a:rPr>
              <a:t>i</a:t>
            </a:r>
            <a:r>
              <a:rPr lang="sl-SI" sz="1350" dirty="0">
                <a:solidFill>
                  <a:schemeClr val="bg1"/>
                </a:solidFill>
              </a:rPr>
              <a:t>stry of defense</a:t>
            </a:r>
            <a:br>
              <a:rPr lang="sl-SI" sz="1350" dirty="0">
                <a:solidFill>
                  <a:schemeClr val="bg1"/>
                </a:solidFill>
              </a:rPr>
            </a:br>
            <a:endParaRPr lang="sl-SI" sz="1350" dirty="0">
              <a:solidFill>
                <a:schemeClr val="bg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732208" y="4215415"/>
            <a:ext cx="1506828" cy="856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 err="1">
                <a:solidFill>
                  <a:schemeClr val="bg1"/>
                </a:solidFill>
              </a:rPr>
              <a:t>Environmental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agency</a:t>
            </a:r>
            <a:endParaRPr lang="sl-SI" sz="1350" dirty="0">
              <a:solidFill>
                <a:schemeClr val="bg1"/>
              </a:solidFill>
            </a:endParaRPr>
          </a:p>
          <a:p>
            <a:pPr algn="ctr"/>
            <a:r>
              <a:rPr lang="sl-SI" sz="1350" dirty="0" err="1">
                <a:solidFill>
                  <a:schemeClr val="bg1"/>
                </a:solidFill>
              </a:rPr>
              <a:t>Environmental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restrictions</a:t>
            </a:r>
            <a:endParaRPr lang="sl-SI" sz="1350" dirty="0">
              <a:solidFill>
                <a:schemeClr val="bg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816421" y="4215416"/>
            <a:ext cx="1506828" cy="7244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 err="1">
                <a:solidFill>
                  <a:schemeClr val="bg1"/>
                </a:solidFill>
              </a:rPr>
              <a:t>Ministry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of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Agriculture</a:t>
            </a:r>
            <a:endParaRPr lang="sl-SI" sz="1350" dirty="0">
              <a:solidFill>
                <a:schemeClr val="bg1"/>
              </a:solidFill>
            </a:endParaRPr>
          </a:p>
          <a:p>
            <a:pPr algn="ctr"/>
            <a:r>
              <a:rPr lang="sl-SI" sz="1350" dirty="0" err="1">
                <a:solidFill>
                  <a:schemeClr val="bg1"/>
                </a:solidFill>
              </a:rPr>
              <a:t>Landuse</a:t>
            </a:r>
            <a:endParaRPr lang="sl-SI" sz="1350" dirty="0">
              <a:solidFill>
                <a:schemeClr val="bg1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816421" y="2325442"/>
            <a:ext cx="1506828" cy="724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 err="1">
                <a:solidFill>
                  <a:schemeClr val="bg1"/>
                </a:solidFill>
              </a:rPr>
              <a:t>Ministry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of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environment</a:t>
            </a:r>
            <a:endParaRPr lang="sl-SI" sz="1350" dirty="0">
              <a:solidFill>
                <a:schemeClr val="bg1"/>
              </a:solidFill>
            </a:endParaRPr>
          </a:p>
          <a:p>
            <a:pPr algn="ctr"/>
            <a:r>
              <a:rPr lang="sl-SI" sz="1350" dirty="0">
                <a:solidFill>
                  <a:schemeClr val="bg1"/>
                </a:solidFill>
              </a:rPr>
              <a:t>Urban </a:t>
            </a:r>
            <a:r>
              <a:rPr lang="sl-SI" sz="1350" dirty="0" err="1">
                <a:solidFill>
                  <a:schemeClr val="bg1"/>
                </a:solidFill>
              </a:rPr>
              <a:t>plans</a:t>
            </a:r>
            <a:endParaRPr lang="sl-SI" sz="1350" dirty="0">
              <a:solidFill>
                <a:schemeClr val="bg1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5816421" y="3175992"/>
            <a:ext cx="1506828" cy="7244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 err="1">
                <a:solidFill>
                  <a:schemeClr val="bg1"/>
                </a:solidFill>
              </a:rPr>
              <a:t>Surveying</a:t>
            </a:r>
            <a:r>
              <a:rPr lang="sl-SI" sz="1350" dirty="0">
                <a:solidFill>
                  <a:schemeClr val="bg1"/>
                </a:solidFill>
              </a:rPr>
              <a:t> &amp; </a:t>
            </a:r>
            <a:r>
              <a:rPr lang="sl-SI" sz="1350" dirty="0" err="1">
                <a:solidFill>
                  <a:schemeClr val="bg1"/>
                </a:solidFill>
              </a:rPr>
              <a:t>Mapping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Authority</a:t>
            </a:r>
            <a:endParaRPr lang="sl-SI" sz="1350" dirty="0">
              <a:solidFill>
                <a:schemeClr val="bg1"/>
              </a:solidFill>
            </a:endParaRPr>
          </a:p>
          <a:p>
            <a:pPr algn="ctr"/>
            <a:r>
              <a:rPr lang="sl-SI" sz="1350" dirty="0" err="1">
                <a:solidFill>
                  <a:schemeClr val="bg1"/>
                </a:solidFill>
              </a:rPr>
              <a:t>Cadastre</a:t>
            </a:r>
            <a:r>
              <a:rPr lang="sl-SI" sz="1350" dirty="0">
                <a:solidFill>
                  <a:schemeClr val="bg1"/>
                </a:solidFill>
              </a:rPr>
              <a:t> </a:t>
            </a:r>
            <a:r>
              <a:rPr lang="sl-SI" sz="1350" dirty="0" err="1">
                <a:solidFill>
                  <a:schemeClr val="bg1"/>
                </a:solidFill>
              </a:rPr>
              <a:t>maps</a:t>
            </a:r>
            <a:endParaRPr lang="sl-SI" sz="1350" dirty="0">
              <a:solidFill>
                <a:schemeClr val="bg1"/>
              </a:solidFill>
            </a:endParaRPr>
          </a:p>
        </p:txBody>
      </p:sp>
      <p:pic>
        <p:nvPicPr>
          <p:cNvPr id="11" name="Picture 107" descr="file_chart_noborder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518" y="3423924"/>
            <a:ext cx="918470" cy="1141881"/>
          </a:xfrm>
          <a:prstGeom prst="rect">
            <a:avLst/>
          </a:prstGeom>
        </p:spPr>
      </p:pic>
      <p:pic>
        <p:nvPicPr>
          <p:cNvPr id="13" name="Picture 85" descr="map_layer_04_noBord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441" y="2862940"/>
            <a:ext cx="651191" cy="373877"/>
          </a:xfrm>
          <a:prstGeom prst="rect">
            <a:avLst/>
          </a:prstGeom>
        </p:spPr>
      </p:pic>
      <p:pic>
        <p:nvPicPr>
          <p:cNvPr id="14" name="Picture 88" descr="map_layer_02_noBorde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896" y="3798975"/>
            <a:ext cx="649895" cy="373877"/>
          </a:xfrm>
          <a:prstGeom prst="rect">
            <a:avLst/>
          </a:prstGeom>
        </p:spPr>
      </p:pic>
      <p:pic>
        <p:nvPicPr>
          <p:cNvPr id="15" name="Picture 86" descr="map_layer_analysis_01_noBorde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25" y="3841539"/>
            <a:ext cx="649895" cy="373877"/>
          </a:xfrm>
          <a:prstGeom prst="rect">
            <a:avLst/>
          </a:prstGeom>
        </p:spPr>
      </p:pic>
      <p:pic>
        <p:nvPicPr>
          <p:cNvPr id="16" name="Picture 82" descr="map_06_layers_individual_noBorder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863" y="4851402"/>
            <a:ext cx="649895" cy="373877"/>
          </a:xfrm>
          <a:prstGeom prst="rect">
            <a:avLst/>
          </a:prstGeom>
        </p:spPr>
      </p:pic>
      <p:pic>
        <p:nvPicPr>
          <p:cNvPr id="17" name="Picture 85" descr="map_layer_04_noBord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914" y="2713006"/>
            <a:ext cx="651191" cy="373877"/>
          </a:xfrm>
          <a:prstGeom prst="rect">
            <a:avLst/>
          </a:prstGeom>
        </p:spPr>
      </p:pic>
      <p:sp>
        <p:nvSpPr>
          <p:cNvPr id="19" name="Desna puščica 18"/>
          <p:cNvSpPr/>
          <p:nvPr/>
        </p:nvSpPr>
        <p:spPr>
          <a:xfrm rot="1863599">
            <a:off x="3496729" y="3176830"/>
            <a:ext cx="567134" cy="2699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0" name="Desna puščica 19"/>
          <p:cNvSpPr/>
          <p:nvPr/>
        </p:nvSpPr>
        <p:spPr>
          <a:xfrm rot="21320691">
            <a:off x="3475093" y="3575294"/>
            <a:ext cx="567134" cy="2699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1" name="Desna puščica 20"/>
          <p:cNvSpPr/>
          <p:nvPr/>
        </p:nvSpPr>
        <p:spPr>
          <a:xfrm rot="19209960">
            <a:off x="3475741" y="4166473"/>
            <a:ext cx="567134" cy="2699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2" name="Desna puščica 21"/>
          <p:cNvSpPr/>
          <p:nvPr/>
        </p:nvSpPr>
        <p:spPr>
          <a:xfrm rot="19736401" flipH="1">
            <a:off x="5113147" y="3112382"/>
            <a:ext cx="567134" cy="2699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3" name="Desna puščica 22"/>
          <p:cNvSpPr/>
          <p:nvPr/>
        </p:nvSpPr>
        <p:spPr>
          <a:xfrm rot="21428927" flipH="1">
            <a:off x="5154658" y="3608673"/>
            <a:ext cx="567134" cy="2699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4" name="Desna puščica 23"/>
          <p:cNvSpPr/>
          <p:nvPr/>
        </p:nvSpPr>
        <p:spPr>
          <a:xfrm rot="2390040" flipH="1">
            <a:off x="5186944" y="4233529"/>
            <a:ext cx="567134" cy="2699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pic>
        <p:nvPicPr>
          <p:cNvPr id="25" name="Picture 82" descr="map_06_layers_individual_noBorder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511" y="4778140"/>
            <a:ext cx="649895" cy="373877"/>
          </a:xfrm>
          <a:prstGeom prst="rect">
            <a:avLst/>
          </a:prstGeom>
        </p:spPr>
      </p:pic>
      <p:sp>
        <p:nvSpPr>
          <p:cNvPr id="4" name="Flowchart: Magnetic Disk 3"/>
          <p:cNvSpPr/>
          <p:nvPr/>
        </p:nvSpPr>
        <p:spPr>
          <a:xfrm>
            <a:off x="1277634" y="2780929"/>
            <a:ext cx="594066" cy="4558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6" name="Flowchart: Magnetic Disk 25"/>
          <p:cNvSpPr/>
          <p:nvPr/>
        </p:nvSpPr>
        <p:spPr>
          <a:xfrm>
            <a:off x="1273425" y="3679562"/>
            <a:ext cx="594066" cy="455888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7" name="Flowchart: Magnetic Disk 26"/>
          <p:cNvSpPr/>
          <p:nvPr/>
        </p:nvSpPr>
        <p:spPr>
          <a:xfrm>
            <a:off x="1278870" y="4768570"/>
            <a:ext cx="594066" cy="455888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8" name="Flowchart: Magnetic Disk 27"/>
          <p:cNvSpPr/>
          <p:nvPr/>
        </p:nvSpPr>
        <p:spPr>
          <a:xfrm>
            <a:off x="7133383" y="2699515"/>
            <a:ext cx="594066" cy="45588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9" name="Flowchart: Magnetic Disk 28"/>
          <p:cNvSpPr/>
          <p:nvPr/>
        </p:nvSpPr>
        <p:spPr>
          <a:xfrm>
            <a:off x="7133383" y="3681723"/>
            <a:ext cx="594066" cy="455888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30" name="Flowchart: Magnetic Disk 29"/>
          <p:cNvSpPr/>
          <p:nvPr/>
        </p:nvSpPr>
        <p:spPr>
          <a:xfrm>
            <a:off x="7133383" y="4663931"/>
            <a:ext cx="594066" cy="455888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12" name="TextBox 11"/>
          <p:cNvSpPr txBox="1"/>
          <p:nvPr/>
        </p:nvSpPr>
        <p:spPr>
          <a:xfrm>
            <a:off x="3825672" y="4651291"/>
            <a:ext cx="1458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Building</a:t>
            </a:r>
            <a:br>
              <a:rPr lang="en-US" sz="1500" b="1" dirty="0"/>
            </a:br>
            <a:r>
              <a:rPr lang="en-US" sz="1500" b="1" dirty="0"/>
              <a:t>permit</a:t>
            </a:r>
            <a:endParaRPr lang="sl-SI" sz="1500" b="1" dirty="0"/>
          </a:p>
        </p:txBody>
      </p:sp>
    </p:spTree>
    <p:extLst>
      <p:ext uri="{BB962C8B-B14F-4D97-AF65-F5344CB8AC3E}">
        <p14:creationId xmlns:p14="http://schemas.microsoft.com/office/powerpoint/2010/main" val="28213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clipartpanda.com/person-thinking-with-question-mark-question_mark_per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2616" r="15493" b="8234"/>
          <a:stretch/>
        </p:blipFill>
        <p:spPr bwMode="auto">
          <a:xfrm>
            <a:off x="1159481" y="2672916"/>
            <a:ext cx="2175159" cy="2808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ni oblaček 4"/>
          <p:cNvSpPr/>
          <p:nvPr/>
        </p:nvSpPr>
        <p:spPr>
          <a:xfrm>
            <a:off x="2789803" y="1430779"/>
            <a:ext cx="4099681" cy="2359012"/>
          </a:xfrm>
          <a:prstGeom prst="wedgeEllipseCallout">
            <a:avLst>
              <a:gd name="adj1" fmla="val -43339"/>
              <a:gd name="adj2" fmla="val 520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</a:t>
            </a:r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should an archival package contain?</a:t>
            </a:r>
            <a:endParaRPr lang="sl-SI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9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arh_Natura 200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Geoarh_Natura 2000</Template>
  <TotalTime>1399</TotalTime>
  <Words>525</Words>
  <Application>Microsoft Office PowerPoint</Application>
  <PresentationFormat>On-screen Show (4:3)</PresentationFormat>
  <Paragraphs>217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Verdana</vt:lpstr>
      <vt:lpstr>Geoarh_Natura 2000</vt:lpstr>
      <vt:lpstr>E – ARK4ALL – Solutions for archiving geodata  </vt:lpstr>
      <vt:lpstr>Overview</vt:lpstr>
      <vt:lpstr>The E-ARK Project results for Geodata</vt:lpstr>
      <vt:lpstr>Geo Content Information Type Specifications (GeoCITS)</vt:lpstr>
      <vt:lpstr>PowerPoint Presentation</vt:lpstr>
      <vt:lpstr>PowerPoint Presentation</vt:lpstr>
      <vt:lpstr>Results are often based on  complex formulas</vt:lpstr>
      <vt:lpstr>Results often come  from complex systems (of GIS Systems)</vt:lpstr>
      <vt:lpstr>PowerPoint Presentation</vt:lpstr>
      <vt:lpstr>Rebuilding an old landline phone</vt:lpstr>
      <vt:lpstr>PowerPoint Presentation</vt:lpstr>
      <vt:lpstr>Longterm preservation formats Examples</vt:lpstr>
      <vt:lpstr>PowerPoint Presentation</vt:lpstr>
      <vt:lpstr>Coordinate system definitions</vt:lpstr>
      <vt:lpstr>PowerPoint Presentation</vt:lpstr>
      <vt:lpstr>2.1. Technical documentation</vt:lpstr>
      <vt:lpstr>PowerPoint Presentation</vt:lpstr>
      <vt:lpstr>Geodata needs context</vt:lpstr>
      <vt:lpstr>General - Contextual documentation</vt:lpstr>
      <vt:lpstr>Importance of Lineage  (methodology)</vt:lpstr>
      <vt:lpstr>Geodata  Temporal accuracy</vt:lpstr>
      <vt:lpstr>3. Metadata</vt:lpstr>
      <vt:lpstr>Proposed metadata elements</vt:lpstr>
      <vt:lpstr>PowerPoint Presentation</vt:lpstr>
      <vt:lpstr>PowerPoint Presentation</vt:lpstr>
      <vt:lpstr>Two main areas</vt:lpstr>
      <vt:lpstr>Archiving existing systems</vt:lpstr>
      <vt:lpstr>New and existing systems</vt:lpstr>
      <vt:lpstr>E-ARK Sample tools</vt:lpstr>
      <vt:lpstr>EARK4ALL Training / Consulting</vt:lpstr>
      <vt:lpstr>How can you contribute ?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term preservation formats for Geodata</dc:title>
  <dc:creator>Gregor Završnik</dc:creator>
  <cp:lastModifiedBy>Gregor Završnik</cp:lastModifiedBy>
  <cp:revision>42</cp:revision>
  <dcterms:created xsi:type="dcterms:W3CDTF">2019-05-03T21:50:53Z</dcterms:created>
  <dcterms:modified xsi:type="dcterms:W3CDTF">2019-05-07T06:22:46Z</dcterms:modified>
</cp:coreProperties>
</file>