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3" r:id="rId3"/>
    <p:sldId id="266" r:id="rId4"/>
    <p:sldId id="257" r:id="rId5"/>
    <p:sldId id="275" r:id="rId6"/>
    <p:sldId id="267" r:id="rId7"/>
    <p:sldId id="262" r:id="rId8"/>
    <p:sldId id="258" r:id="rId9"/>
    <p:sldId id="259" r:id="rId10"/>
    <p:sldId id="260" r:id="rId11"/>
    <p:sldId id="261" r:id="rId12"/>
    <p:sldId id="268" r:id="rId13"/>
    <p:sldId id="271" r:id="rId14"/>
    <p:sldId id="270" r:id="rId15"/>
    <p:sldId id="272" r:id="rId16"/>
    <p:sldId id="269" r:id="rId17"/>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4587" autoAdjust="0"/>
    <p:restoredTop sz="77016" autoAdjust="0"/>
  </p:normalViewPr>
  <p:slideViewPr>
    <p:cSldViewPr>
      <p:cViewPr varScale="1">
        <p:scale>
          <a:sx n="89" d="100"/>
          <a:sy n="89" d="100"/>
        </p:scale>
        <p:origin x="-1099"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dirty="0"/>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5E410C-9269-44EB-B688-A1E2268EDEBF}" type="datetimeFigureOut">
              <a:rPr lang="da-DK" smtClean="0"/>
              <a:t>05-05-2019</a:t>
            </a:fld>
            <a:endParaRPr lang="da-DK" dirty="0"/>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dirty="0"/>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dirty="0"/>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1E0266-8C6D-4FC8-B9A8-7FFAEDF3BCFF}" type="slidenum">
              <a:rPr lang="da-DK" smtClean="0"/>
              <a:t>‹nr.›</a:t>
            </a:fld>
            <a:endParaRPr lang="da-DK" dirty="0"/>
          </a:p>
        </p:txBody>
      </p:sp>
    </p:spTree>
    <p:extLst>
      <p:ext uri="{BB962C8B-B14F-4D97-AF65-F5344CB8AC3E}">
        <p14:creationId xmlns:p14="http://schemas.microsoft.com/office/powerpoint/2010/main" val="17953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err="1" smtClean="0"/>
              <a:t>Thank</a:t>
            </a:r>
            <a:r>
              <a:rPr lang="da-DK" dirty="0" smtClean="0"/>
              <a:t> you </a:t>
            </a:r>
            <a:r>
              <a:rPr lang="da-DK" dirty="0" err="1" smtClean="0"/>
              <a:t>very</a:t>
            </a:r>
            <a:r>
              <a:rPr lang="da-DK" dirty="0" smtClean="0"/>
              <a:t> </a:t>
            </a:r>
            <a:r>
              <a:rPr lang="da-DK" dirty="0" err="1" smtClean="0"/>
              <a:t>much</a:t>
            </a:r>
            <a:r>
              <a:rPr lang="da-DK" dirty="0" smtClean="0"/>
              <a:t> for the invitation. </a:t>
            </a:r>
            <a:r>
              <a:rPr lang="da-DK" dirty="0" err="1" smtClean="0"/>
              <a:t>Pleasure</a:t>
            </a:r>
            <a:r>
              <a:rPr lang="da-DK" baseline="0" dirty="0" smtClean="0"/>
              <a:t> to </a:t>
            </a:r>
            <a:r>
              <a:rPr lang="da-DK" baseline="0" dirty="0" err="1" smtClean="0"/>
              <a:t>be</a:t>
            </a:r>
            <a:r>
              <a:rPr lang="da-DK" baseline="0" dirty="0" smtClean="0"/>
              <a:t> </a:t>
            </a:r>
            <a:r>
              <a:rPr lang="da-DK" baseline="0" dirty="0" err="1" smtClean="0"/>
              <a:t>here</a:t>
            </a:r>
            <a:r>
              <a:rPr lang="da-DK" baseline="0" dirty="0" smtClean="0"/>
              <a:t>. And in the </a:t>
            </a:r>
            <a:r>
              <a:rPr lang="da-DK" baseline="0" dirty="0" err="1" smtClean="0"/>
              <a:t>lovely</a:t>
            </a:r>
            <a:r>
              <a:rPr lang="da-DK" baseline="0" dirty="0" smtClean="0"/>
              <a:t> city of Ljubljana. Been </a:t>
            </a:r>
            <a:r>
              <a:rPr lang="da-DK" baseline="0" dirty="0" err="1" smtClean="0"/>
              <a:t>here</a:t>
            </a:r>
            <a:r>
              <a:rPr lang="da-DK" baseline="0" dirty="0" smtClean="0"/>
              <a:t> </a:t>
            </a:r>
            <a:r>
              <a:rPr lang="da-DK" baseline="0" dirty="0" err="1" smtClean="0"/>
              <a:t>some</a:t>
            </a:r>
            <a:r>
              <a:rPr lang="da-DK" baseline="0" dirty="0" smtClean="0"/>
              <a:t> </a:t>
            </a:r>
            <a:r>
              <a:rPr lang="da-DK" baseline="0" dirty="0" err="1" smtClean="0"/>
              <a:t>years</a:t>
            </a:r>
            <a:r>
              <a:rPr lang="da-DK" baseline="0" dirty="0" smtClean="0"/>
              <a:t> </a:t>
            </a:r>
            <a:r>
              <a:rPr lang="da-DK" baseline="0" dirty="0" err="1" smtClean="0"/>
              <a:t>ago</a:t>
            </a:r>
            <a:r>
              <a:rPr lang="da-DK" baseline="0" dirty="0" smtClean="0"/>
              <a:t> </a:t>
            </a:r>
            <a:r>
              <a:rPr lang="da-DK" baseline="0" dirty="0" err="1" smtClean="0"/>
              <a:t>giving</a:t>
            </a:r>
            <a:r>
              <a:rPr lang="da-DK" baseline="0" dirty="0" smtClean="0"/>
              <a:t> a </a:t>
            </a:r>
            <a:r>
              <a:rPr lang="da-DK" baseline="0" dirty="0" err="1" smtClean="0"/>
              <a:t>presentation</a:t>
            </a:r>
            <a:r>
              <a:rPr lang="da-DK" baseline="0" dirty="0" smtClean="0"/>
              <a:t> on how the Danish </a:t>
            </a:r>
            <a:r>
              <a:rPr lang="da-DK" baseline="0" dirty="0" err="1" smtClean="0"/>
              <a:t>parliament</a:t>
            </a:r>
            <a:r>
              <a:rPr lang="da-DK" baseline="0" dirty="0" smtClean="0"/>
              <a:t> is </a:t>
            </a:r>
            <a:r>
              <a:rPr lang="da-DK" baseline="0" dirty="0" err="1" smtClean="0"/>
              <a:t>organised</a:t>
            </a:r>
            <a:r>
              <a:rPr lang="da-DK" baseline="0" dirty="0" smtClean="0"/>
              <a:t> </a:t>
            </a:r>
            <a:r>
              <a:rPr lang="da-DK" baseline="0" dirty="0" err="1" smtClean="0"/>
              <a:t>around</a:t>
            </a:r>
            <a:r>
              <a:rPr lang="da-DK" baseline="0" dirty="0" smtClean="0"/>
              <a:t> the </a:t>
            </a:r>
            <a:r>
              <a:rPr lang="da-DK" baseline="0" dirty="0" err="1" smtClean="0"/>
              <a:t>whole</a:t>
            </a:r>
            <a:r>
              <a:rPr lang="da-DK" baseline="0" dirty="0" smtClean="0"/>
              <a:t> EU policy </a:t>
            </a:r>
            <a:r>
              <a:rPr lang="da-DK" baseline="0" dirty="0" err="1" smtClean="0"/>
              <a:t>area</a:t>
            </a:r>
            <a:r>
              <a:rPr lang="da-DK" baseline="0" dirty="0" smtClean="0"/>
              <a:t> and how the </a:t>
            </a:r>
            <a:r>
              <a:rPr lang="da-DK" baseline="0" dirty="0" err="1" smtClean="0"/>
              <a:t>european</a:t>
            </a:r>
            <a:r>
              <a:rPr lang="da-DK" baseline="0" dirty="0" smtClean="0"/>
              <a:t> </a:t>
            </a:r>
            <a:r>
              <a:rPr lang="da-DK" baseline="0" dirty="0" err="1" smtClean="0"/>
              <a:t>committee</a:t>
            </a:r>
            <a:r>
              <a:rPr lang="da-DK" baseline="0" dirty="0" smtClean="0"/>
              <a:t> of the Danish Parliament </a:t>
            </a:r>
            <a:r>
              <a:rPr lang="da-DK" baseline="0" dirty="0" err="1" smtClean="0"/>
              <a:t>works</a:t>
            </a:r>
            <a:r>
              <a:rPr lang="da-DK" baseline="0" dirty="0" smtClean="0"/>
              <a:t>.</a:t>
            </a:r>
          </a:p>
          <a:p>
            <a:endParaRPr lang="da-DK" baseline="0" dirty="0" smtClean="0"/>
          </a:p>
          <a:p>
            <a:r>
              <a:rPr lang="da-DK" baseline="0" dirty="0" smtClean="0"/>
              <a:t>Not </a:t>
            </a:r>
            <a:r>
              <a:rPr lang="da-DK" baseline="0" dirty="0" err="1" smtClean="0"/>
              <a:t>quiet</a:t>
            </a:r>
            <a:r>
              <a:rPr lang="da-DK" baseline="0" dirty="0" smtClean="0"/>
              <a:t> the same today – but still in an EU </a:t>
            </a:r>
            <a:r>
              <a:rPr lang="da-DK" baseline="0" dirty="0" err="1" smtClean="0"/>
              <a:t>context</a:t>
            </a:r>
            <a:r>
              <a:rPr lang="da-DK" baseline="0" dirty="0" smtClean="0"/>
              <a:t>. And today on a </a:t>
            </a:r>
            <a:r>
              <a:rPr lang="da-DK" baseline="0" dirty="0" err="1" smtClean="0"/>
              <a:t>specific</a:t>
            </a:r>
            <a:r>
              <a:rPr lang="da-DK" baseline="0" dirty="0" smtClean="0"/>
              <a:t> </a:t>
            </a:r>
            <a:r>
              <a:rPr lang="da-DK" baseline="0" dirty="0" err="1" smtClean="0"/>
              <a:t>area</a:t>
            </a:r>
            <a:r>
              <a:rPr lang="da-DK" baseline="0" dirty="0" smtClean="0"/>
              <a:t> of </a:t>
            </a:r>
            <a:r>
              <a:rPr lang="da-DK" baseline="0" dirty="0" err="1" smtClean="0"/>
              <a:t>european</a:t>
            </a:r>
            <a:r>
              <a:rPr lang="da-DK" baseline="0" dirty="0" smtClean="0"/>
              <a:t> </a:t>
            </a:r>
            <a:r>
              <a:rPr lang="da-DK" baseline="0" dirty="0" err="1" smtClean="0"/>
              <a:t>cooperation</a:t>
            </a:r>
            <a:r>
              <a:rPr lang="da-DK" baseline="0" dirty="0" smtClean="0"/>
              <a:t> – the </a:t>
            </a:r>
            <a:r>
              <a:rPr lang="da-DK" baseline="0" dirty="0" err="1" smtClean="0"/>
              <a:t>archiving</a:t>
            </a:r>
            <a:r>
              <a:rPr lang="da-DK" baseline="0" dirty="0" smtClean="0"/>
              <a:t> business. A </a:t>
            </a:r>
            <a:r>
              <a:rPr lang="da-DK" baseline="0" dirty="0" err="1" smtClean="0"/>
              <a:t>pleasure</a:t>
            </a:r>
            <a:r>
              <a:rPr lang="da-DK" baseline="0" dirty="0" smtClean="0"/>
              <a:t> to </a:t>
            </a:r>
          </a:p>
          <a:p>
            <a:endParaRPr lang="da-DK" baseline="0" dirty="0" smtClean="0"/>
          </a:p>
          <a:p>
            <a:r>
              <a:rPr lang="da-DK" baseline="0" dirty="0" smtClean="0"/>
              <a:t>I am </a:t>
            </a:r>
            <a:r>
              <a:rPr lang="da-DK" baseline="0" dirty="0" err="1" smtClean="0"/>
              <a:t>fairly</a:t>
            </a:r>
            <a:r>
              <a:rPr lang="da-DK" baseline="0" dirty="0" smtClean="0"/>
              <a:t> new in the business. </a:t>
            </a:r>
            <a:r>
              <a:rPr lang="da-DK" baseline="0" dirty="0" err="1" smtClean="0"/>
              <a:t>Only</a:t>
            </a:r>
            <a:r>
              <a:rPr lang="da-DK" baseline="0" dirty="0" smtClean="0"/>
              <a:t> </a:t>
            </a:r>
            <a:r>
              <a:rPr lang="da-DK" baseline="0" dirty="0" err="1" smtClean="0"/>
              <a:t>been</a:t>
            </a:r>
            <a:r>
              <a:rPr lang="da-DK" baseline="0" dirty="0" smtClean="0"/>
              <a:t> on </a:t>
            </a:r>
            <a:r>
              <a:rPr lang="da-DK" baseline="0" dirty="0" err="1" smtClean="0"/>
              <a:t>my</a:t>
            </a:r>
            <a:r>
              <a:rPr lang="da-DK" baseline="0" dirty="0" smtClean="0"/>
              <a:t> present post for 4 </a:t>
            </a:r>
            <a:r>
              <a:rPr lang="da-DK" baseline="0" dirty="0" err="1" smtClean="0"/>
              <a:t>months</a:t>
            </a:r>
            <a:r>
              <a:rPr lang="da-DK" baseline="0" dirty="0" smtClean="0"/>
              <a:t>. But have </a:t>
            </a:r>
            <a:r>
              <a:rPr lang="da-DK" baseline="0" dirty="0" err="1" smtClean="0"/>
              <a:t>been</a:t>
            </a:r>
            <a:r>
              <a:rPr lang="da-DK" baseline="0" dirty="0" smtClean="0"/>
              <a:t> </a:t>
            </a:r>
            <a:r>
              <a:rPr lang="da-DK" baseline="0" dirty="0" err="1" smtClean="0"/>
              <a:t>working</a:t>
            </a:r>
            <a:r>
              <a:rPr lang="da-DK" baseline="0" dirty="0" smtClean="0"/>
              <a:t> with data and </a:t>
            </a:r>
            <a:r>
              <a:rPr lang="da-DK" baseline="0" dirty="0" err="1" smtClean="0"/>
              <a:t>digitization</a:t>
            </a:r>
            <a:r>
              <a:rPr lang="da-DK" baseline="0" dirty="0" smtClean="0"/>
              <a:t> for </a:t>
            </a:r>
            <a:r>
              <a:rPr lang="da-DK" baseline="0" dirty="0" err="1" smtClean="0"/>
              <a:t>some</a:t>
            </a:r>
            <a:r>
              <a:rPr lang="da-DK" baseline="0" dirty="0" smtClean="0"/>
              <a:t> </a:t>
            </a:r>
            <a:r>
              <a:rPr lang="da-DK" baseline="0" dirty="0" err="1" smtClean="0"/>
              <a:t>years</a:t>
            </a:r>
            <a:r>
              <a:rPr lang="da-DK" baseline="0" dirty="0" smtClean="0"/>
              <a:t> </a:t>
            </a:r>
            <a:r>
              <a:rPr lang="da-DK" baseline="0" dirty="0" err="1" smtClean="0"/>
              <a:t>now</a:t>
            </a:r>
            <a:r>
              <a:rPr lang="da-DK" baseline="0" dirty="0" smtClean="0"/>
              <a:t> – and it is </a:t>
            </a:r>
            <a:r>
              <a:rPr lang="da-DK" baseline="0" dirty="0" err="1" smtClean="0"/>
              <a:t>precisely</a:t>
            </a:r>
            <a:r>
              <a:rPr lang="da-DK" baseline="0" dirty="0" smtClean="0"/>
              <a:t> the data and </a:t>
            </a:r>
            <a:r>
              <a:rPr lang="da-DK" baseline="0" dirty="0" err="1" smtClean="0"/>
              <a:t>digitization</a:t>
            </a:r>
            <a:r>
              <a:rPr lang="da-DK" baseline="0" dirty="0" smtClean="0"/>
              <a:t> </a:t>
            </a:r>
            <a:r>
              <a:rPr lang="da-DK" baseline="0" dirty="0" err="1" smtClean="0"/>
              <a:t>mindset</a:t>
            </a:r>
            <a:r>
              <a:rPr lang="da-DK" baseline="0" dirty="0" smtClean="0"/>
              <a:t> that I </a:t>
            </a:r>
            <a:r>
              <a:rPr lang="da-DK" baseline="0" dirty="0" err="1" smtClean="0"/>
              <a:t>hope</a:t>
            </a:r>
            <a:r>
              <a:rPr lang="da-DK" baseline="0" dirty="0" smtClean="0"/>
              <a:t> to bring </a:t>
            </a:r>
            <a:r>
              <a:rPr lang="da-DK" baseline="0" dirty="0" err="1" smtClean="0"/>
              <a:t>into</a:t>
            </a:r>
            <a:r>
              <a:rPr lang="da-DK" baseline="0" dirty="0" smtClean="0"/>
              <a:t> </a:t>
            </a:r>
            <a:r>
              <a:rPr lang="da-DK" baseline="0" dirty="0" err="1" smtClean="0"/>
              <a:t>my</a:t>
            </a:r>
            <a:r>
              <a:rPr lang="da-DK" baseline="0" dirty="0" smtClean="0"/>
              <a:t> present job. </a:t>
            </a:r>
          </a:p>
          <a:p>
            <a:endParaRPr lang="da-DK" baseline="0" dirty="0" smtClean="0"/>
          </a:p>
          <a:p>
            <a:r>
              <a:rPr lang="da-DK" baseline="0" dirty="0" smtClean="0"/>
              <a:t>As all other national </a:t>
            </a:r>
            <a:r>
              <a:rPr lang="da-DK" baseline="0" dirty="0" err="1" smtClean="0"/>
              <a:t>archives</a:t>
            </a:r>
            <a:r>
              <a:rPr lang="da-DK" baseline="0" dirty="0" smtClean="0"/>
              <a:t> we have a </a:t>
            </a:r>
            <a:r>
              <a:rPr lang="da-DK" baseline="0" dirty="0" err="1" smtClean="0"/>
              <a:t>lot</a:t>
            </a:r>
            <a:r>
              <a:rPr lang="da-DK" baseline="0" dirty="0" smtClean="0"/>
              <a:t> to offer when it </a:t>
            </a:r>
            <a:r>
              <a:rPr lang="da-DK" baseline="0" dirty="0" err="1" smtClean="0"/>
              <a:t>comes</a:t>
            </a:r>
            <a:r>
              <a:rPr lang="da-DK" baseline="0" dirty="0" smtClean="0"/>
              <a:t> to data and </a:t>
            </a:r>
            <a:r>
              <a:rPr lang="da-DK" baseline="0" dirty="0" err="1" smtClean="0"/>
              <a:t>digitisation</a:t>
            </a:r>
            <a:r>
              <a:rPr lang="da-DK" baseline="0" dirty="0" smtClean="0"/>
              <a:t> and as a </a:t>
            </a:r>
            <a:r>
              <a:rPr lang="da-DK" baseline="0" dirty="0" err="1" smtClean="0"/>
              <a:t>contributor</a:t>
            </a:r>
            <a:r>
              <a:rPr lang="da-DK" baseline="0" dirty="0" smtClean="0"/>
              <a:t> to a datadriven and </a:t>
            </a:r>
            <a:r>
              <a:rPr lang="da-DK" baseline="0" dirty="0" err="1" smtClean="0"/>
              <a:t>efficient</a:t>
            </a:r>
            <a:r>
              <a:rPr lang="da-DK" baseline="0" dirty="0" smtClean="0"/>
              <a:t> public </a:t>
            </a:r>
            <a:r>
              <a:rPr lang="da-DK" baseline="0" dirty="0" err="1" smtClean="0"/>
              <a:t>sector</a:t>
            </a:r>
            <a:r>
              <a:rPr lang="da-DK" baseline="0" dirty="0" smtClean="0"/>
              <a:t>. </a:t>
            </a:r>
            <a:r>
              <a:rPr lang="da-DK" baseline="0" dirty="0" err="1" smtClean="0"/>
              <a:t>Since</a:t>
            </a:r>
            <a:r>
              <a:rPr lang="da-DK" baseline="0" dirty="0" smtClean="0"/>
              <a:t> it is our job to </a:t>
            </a:r>
            <a:r>
              <a:rPr lang="da-DK" baseline="0" dirty="0" err="1" smtClean="0"/>
              <a:t>continuoudly</a:t>
            </a:r>
            <a:r>
              <a:rPr lang="da-DK" baseline="0" dirty="0" smtClean="0"/>
              <a:t> </a:t>
            </a:r>
            <a:r>
              <a:rPr lang="da-DK" baseline="0" dirty="0" err="1" smtClean="0"/>
              <a:t>document</a:t>
            </a:r>
            <a:r>
              <a:rPr lang="da-DK" baseline="0" dirty="0" smtClean="0"/>
              <a:t> and </a:t>
            </a:r>
            <a:r>
              <a:rPr lang="da-DK" baseline="0" dirty="0" err="1" smtClean="0"/>
              <a:t>collect</a:t>
            </a:r>
            <a:r>
              <a:rPr lang="da-DK" baseline="0" dirty="0" smtClean="0"/>
              <a:t> data on the development of society, we have </a:t>
            </a:r>
            <a:r>
              <a:rPr lang="da-DK" baseline="0" dirty="0" err="1" smtClean="0"/>
              <a:t>huge</a:t>
            </a:r>
            <a:r>
              <a:rPr lang="da-DK" baseline="0" dirty="0" smtClean="0"/>
              <a:t> </a:t>
            </a:r>
            <a:r>
              <a:rPr lang="da-DK" baseline="0" dirty="0" err="1" smtClean="0"/>
              <a:t>amounts</a:t>
            </a:r>
            <a:r>
              <a:rPr lang="da-DK" baseline="0" dirty="0" smtClean="0"/>
              <a:t> of data that are </a:t>
            </a:r>
            <a:r>
              <a:rPr lang="da-DK" baseline="0" dirty="0" err="1" smtClean="0"/>
              <a:t>highly</a:t>
            </a:r>
            <a:r>
              <a:rPr lang="da-DK" baseline="0" dirty="0" smtClean="0"/>
              <a:t> relevant to society as a </a:t>
            </a:r>
            <a:r>
              <a:rPr lang="da-DK" baseline="0" dirty="0" err="1" smtClean="0"/>
              <a:t>whole</a:t>
            </a:r>
            <a:r>
              <a:rPr lang="da-DK" baseline="0" dirty="0" smtClean="0"/>
              <a:t> of </a:t>
            </a:r>
            <a:r>
              <a:rPr lang="da-DK" baseline="0" dirty="0" err="1" smtClean="0"/>
              <a:t>course</a:t>
            </a:r>
            <a:r>
              <a:rPr lang="da-DK" baseline="0" dirty="0" smtClean="0"/>
              <a:t> but </a:t>
            </a:r>
            <a:r>
              <a:rPr lang="da-DK" baseline="0" dirty="0" err="1" smtClean="0"/>
              <a:t>increasingly</a:t>
            </a:r>
            <a:r>
              <a:rPr lang="da-DK" baseline="0" dirty="0" smtClean="0"/>
              <a:t> </a:t>
            </a:r>
            <a:r>
              <a:rPr lang="da-DK" baseline="0" dirty="0" err="1" smtClean="0"/>
              <a:t>also</a:t>
            </a:r>
            <a:r>
              <a:rPr lang="da-DK" baseline="0" dirty="0" smtClean="0"/>
              <a:t> when it </a:t>
            </a:r>
            <a:r>
              <a:rPr lang="da-DK" baseline="0" dirty="0" err="1" smtClean="0"/>
              <a:t>comes</a:t>
            </a:r>
            <a:r>
              <a:rPr lang="da-DK" baseline="0" dirty="0" smtClean="0"/>
              <a:t> to a </a:t>
            </a:r>
            <a:r>
              <a:rPr lang="da-DK" baseline="0" dirty="0" err="1" smtClean="0"/>
              <a:t>modern</a:t>
            </a:r>
            <a:r>
              <a:rPr lang="da-DK" baseline="0" dirty="0" smtClean="0"/>
              <a:t> and datadriven public </a:t>
            </a:r>
            <a:r>
              <a:rPr lang="da-DK" baseline="0" dirty="0" err="1" smtClean="0"/>
              <a:t>sector</a:t>
            </a:r>
            <a:r>
              <a:rPr lang="da-DK" baseline="0" dirty="0" smtClean="0"/>
              <a:t>. Our data is relevant for public administration and </a:t>
            </a:r>
            <a:r>
              <a:rPr lang="da-DK" baseline="0" dirty="0" err="1" smtClean="0"/>
              <a:t>regulation</a:t>
            </a:r>
            <a:r>
              <a:rPr lang="da-DK" baseline="0" dirty="0" smtClean="0"/>
              <a:t>, for policy development and policy </a:t>
            </a:r>
            <a:r>
              <a:rPr lang="da-DK" baseline="0" dirty="0" err="1" smtClean="0"/>
              <a:t>making</a:t>
            </a:r>
            <a:r>
              <a:rPr lang="da-DK" baseline="0" dirty="0" smtClean="0"/>
              <a:t>. And  as part of more digital public </a:t>
            </a:r>
            <a:r>
              <a:rPr lang="da-DK" baseline="0" dirty="0" err="1" smtClean="0"/>
              <a:t>sector</a:t>
            </a:r>
            <a:r>
              <a:rPr lang="da-DK" baseline="0" dirty="0" smtClean="0"/>
              <a:t>. As we all know data is the new </a:t>
            </a:r>
            <a:r>
              <a:rPr lang="da-DK" baseline="0" dirty="0" err="1" smtClean="0"/>
              <a:t>oil</a:t>
            </a:r>
            <a:r>
              <a:rPr lang="da-DK" baseline="0" dirty="0" smtClean="0"/>
              <a:t> and the </a:t>
            </a:r>
            <a:r>
              <a:rPr lang="da-DK" baseline="0" dirty="0" err="1" smtClean="0"/>
              <a:t>fuel</a:t>
            </a:r>
            <a:r>
              <a:rPr lang="da-DK" baseline="0" dirty="0" smtClean="0"/>
              <a:t> for </a:t>
            </a:r>
            <a:r>
              <a:rPr lang="da-DK" baseline="0" dirty="0" err="1" smtClean="0"/>
              <a:t>further</a:t>
            </a:r>
            <a:r>
              <a:rPr lang="da-DK" baseline="0" dirty="0" smtClean="0"/>
              <a:t> </a:t>
            </a:r>
            <a:r>
              <a:rPr lang="da-DK" baseline="0" dirty="0" err="1" smtClean="0"/>
              <a:t>digitisation</a:t>
            </a:r>
            <a:r>
              <a:rPr lang="da-DK" baseline="0" dirty="0" smtClean="0"/>
              <a:t> of the public </a:t>
            </a:r>
            <a:r>
              <a:rPr lang="da-DK" baseline="0" dirty="0" err="1" smtClean="0"/>
              <a:t>sector</a:t>
            </a:r>
            <a:r>
              <a:rPr lang="da-DK" baseline="0" dirty="0" smtClean="0"/>
              <a:t>.</a:t>
            </a:r>
            <a:endParaRPr lang="da-DK" dirty="0"/>
          </a:p>
        </p:txBody>
      </p:sp>
      <p:sp>
        <p:nvSpPr>
          <p:cNvPr id="4" name="Pladsholder til diasnummer 3"/>
          <p:cNvSpPr>
            <a:spLocks noGrp="1"/>
          </p:cNvSpPr>
          <p:nvPr>
            <p:ph type="sldNum" sz="quarter" idx="10"/>
          </p:nvPr>
        </p:nvSpPr>
        <p:spPr/>
        <p:txBody>
          <a:bodyPr/>
          <a:lstStyle/>
          <a:p>
            <a:fld id="{A61E0266-8C6D-4FC8-B9A8-7FFAEDF3BCFF}" type="slidenum">
              <a:rPr lang="da-DK" smtClean="0"/>
              <a:t>1</a:t>
            </a:fld>
            <a:endParaRPr lang="da-DK" dirty="0"/>
          </a:p>
        </p:txBody>
      </p:sp>
    </p:spTree>
    <p:extLst>
      <p:ext uri="{BB962C8B-B14F-4D97-AF65-F5344CB8AC3E}">
        <p14:creationId xmlns:p14="http://schemas.microsoft.com/office/powerpoint/2010/main" val="30670478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As</a:t>
            </a:r>
            <a:r>
              <a:rPr lang="da-DK" baseline="0" dirty="0" smtClean="0"/>
              <a:t> you </a:t>
            </a:r>
            <a:r>
              <a:rPr lang="da-DK" baseline="0" dirty="0" err="1" smtClean="0"/>
              <a:t>can</a:t>
            </a:r>
            <a:r>
              <a:rPr lang="da-DK" baseline="0" dirty="0" smtClean="0"/>
              <a:t> </a:t>
            </a:r>
            <a:r>
              <a:rPr lang="da-DK" baseline="0" dirty="0" err="1" smtClean="0"/>
              <a:t>see</a:t>
            </a:r>
            <a:r>
              <a:rPr lang="da-DK" baseline="0" dirty="0" smtClean="0"/>
              <a:t> when </a:t>
            </a:r>
            <a:r>
              <a:rPr lang="da-DK" baseline="0" dirty="0" err="1" smtClean="0"/>
              <a:t>fully</a:t>
            </a:r>
            <a:r>
              <a:rPr lang="da-DK" baseline="0" dirty="0" smtClean="0"/>
              <a:t> </a:t>
            </a:r>
            <a:r>
              <a:rPr lang="da-DK" baseline="0" dirty="0" err="1" smtClean="0"/>
              <a:t>operational</a:t>
            </a:r>
            <a:r>
              <a:rPr lang="da-DK" baseline="0" dirty="0" smtClean="0"/>
              <a:t> the basic data programme has a net </a:t>
            </a:r>
            <a:r>
              <a:rPr lang="da-DK" baseline="0" dirty="0" err="1" smtClean="0"/>
              <a:t>surplus</a:t>
            </a:r>
            <a:r>
              <a:rPr lang="da-DK" baseline="0" dirty="0" smtClean="0"/>
              <a:t> of 750 million DKK (100 million euros) </a:t>
            </a:r>
            <a:r>
              <a:rPr lang="da-DK" baseline="0" dirty="0" err="1" smtClean="0"/>
              <a:t>each</a:t>
            </a:r>
            <a:r>
              <a:rPr lang="da-DK" baseline="0" dirty="0" smtClean="0"/>
              <a:t> </a:t>
            </a:r>
            <a:r>
              <a:rPr lang="da-DK" baseline="0" dirty="0" err="1" smtClean="0"/>
              <a:t>year</a:t>
            </a:r>
            <a:r>
              <a:rPr lang="da-DK" baseline="0" dirty="0" smtClean="0"/>
              <a:t> 250 million of that </a:t>
            </a:r>
            <a:r>
              <a:rPr lang="da-DK" baseline="0" dirty="0" err="1" smtClean="0"/>
              <a:t>being</a:t>
            </a:r>
            <a:r>
              <a:rPr lang="da-DK" baseline="0" dirty="0" smtClean="0"/>
              <a:t> in the public </a:t>
            </a:r>
            <a:r>
              <a:rPr lang="da-DK" baseline="0" dirty="0" err="1" smtClean="0"/>
              <a:t>sector</a:t>
            </a:r>
            <a:r>
              <a:rPr lang="da-DK" baseline="0" dirty="0" smtClean="0"/>
              <a:t>. Now the basic data </a:t>
            </a:r>
            <a:r>
              <a:rPr lang="da-DK" baseline="0" dirty="0" err="1" smtClean="0"/>
              <a:t>progamme</a:t>
            </a:r>
            <a:r>
              <a:rPr lang="da-DK" baseline="0" dirty="0" smtClean="0"/>
              <a:t> is </a:t>
            </a:r>
            <a:r>
              <a:rPr lang="da-DK" baseline="0" dirty="0" err="1" smtClean="0"/>
              <a:t>being</a:t>
            </a:r>
            <a:r>
              <a:rPr lang="da-DK" baseline="0" dirty="0" smtClean="0"/>
              <a:t> </a:t>
            </a:r>
            <a:r>
              <a:rPr lang="da-DK" baseline="0" dirty="0" err="1" smtClean="0"/>
              <a:t>finalised</a:t>
            </a:r>
            <a:r>
              <a:rPr lang="da-DK" baseline="0" dirty="0" smtClean="0"/>
              <a:t> </a:t>
            </a:r>
            <a:r>
              <a:rPr lang="da-DK" baseline="0" dirty="0" err="1" smtClean="0"/>
              <a:t>this</a:t>
            </a:r>
            <a:r>
              <a:rPr lang="da-DK" baseline="0" dirty="0" smtClean="0"/>
              <a:t> </a:t>
            </a:r>
            <a:r>
              <a:rPr lang="da-DK" baseline="0" dirty="0" err="1" smtClean="0"/>
              <a:t>year</a:t>
            </a:r>
            <a:r>
              <a:rPr lang="da-DK" baseline="0" dirty="0" smtClean="0"/>
              <a:t> – the last data is on </a:t>
            </a:r>
            <a:r>
              <a:rPr lang="da-DK" baseline="0" dirty="0" err="1" smtClean="0"/>
              <a:t>its</a:t>
            </a:r>
            <a:r>
              <a:rPr lang="da-DK" baseline="0" dirty="0" smtClean="0"/>
              <a:t> </a:t>
            </a:r>
            <a:r>
              <a:rPr lang="da-DK" baseline="0" dirty="0" err="1" smtClean="0"/>
              <a:t>way</a:t>
            </a:r>
            <a:r>
              <a:rPr lang="da-DK" baseline="0" dirty="0" smtClean="0"/>
              <a:t> to the </a:t>
            </a:r>
            <a:r>
              <a:rPr lang="da-DK" baseline="0" dirty="0" err="1" smtClean="0"/>
              <a:t>common</a:t>
            </a:r>
            <a:r>
              <a:rPr lang="da-DK" baseline="0" dirty="0" smtClean="0"/>
              <a:t> data </a:t>
            </a:r>
            <a:r>
              <a:rPr lang="da-DK" baseline="0" dirty="0" err="1" smtClean="0"/>
              <a:t>distributor</a:t>
            </a:r>
            <a:r>
              <a:rPr lang="da-DK" baseline="0" dirty="0" smtClean="0"/>
              <a:t>. And it </a:t>
            </a:r>
            <a:r>
              <a:rPr lang="da-DK" baseline="0" dirty="0" err="1" smtClean="0"/>
              <a:t>will</a:t>
            </a:r>
            <a:r>
              <a:rPr lang="da-DK" baseline="0" dirty="0" smtClean="0"/>
              <a:t> </a:t>
            </a:r>
            <a:r>
              <a:rPr lang="da-DK" baseline="0" dirty="0" err="1" smtClean="0"/>
              <a:t>indeed</a:t>
            </a:r>
            <a:r>
              <a:rPr lang="da-DK" baseline="0" dirty="0" smtClean="0"/>
              <a:t> </a:t>
            </a:r>
            <a:r>
              <a:rPr lang="da-DK" baseline="0" dirty="0" err="1" smtClean="0"/>
              <a:t>be</a:t>
            </a:r>
            <a:r>
              <a:rPr lang="da-DK" baseline="0" dirty="0" smtClean="0"/>
              <a:t> </a:t>
            </a:r>
            <a:r>
              <a:rPr lang="da-DK" baseline="0" dirty="0" err="1" smtClean="0"/>
              <a:t>interesting</a:t>
            </a:r>
            <a:r>
              <a:rPr lang="da-DK" baseline="0" dirty="0" smtClean="0"/>
              <a:t> to </a:t>
            </a:r>
            <a:r>
              <a:rPr lang="da-DK" baseline="0" dirty="0" err="1" smtClean="0"/>
              <a:t>see</a:t>
            </a:r>
            <a:r>
              <a:rPr lang="da-DK" baseline="0" dirty="0" smtClean="0"/>
              <a:t> if the </a:t>
            </a:r>
            <a:r>
              <a:rPr lang="da-DK" baseline="0" dirty="0" err="1" smtClean="0"/>
              <a:t>expected</a:t>
            </a:r>
            <a:r>
              <a:rPr lang="da-DK" baseline="0" dirty="0" smtClean="0"/>
              <a:t> value </a:t>
            </a:r>
            <a:r>
              <a:rPr lang="da-DK" baseline="0" dirty="0" err="1" smtClean="0"/>
              <a:t>will</a:t>
            </a:r>
            <a:r>
              <a:rPr lang="da-DK" baseline="0" dirty="0" smtClean="0"/>
              <a:t> </a:t>
            </a:r>
            <a:r>
              <a:rPr lang="da-DK" baseline="0" dirty="0" err="1" smtClean="0"/>
              <a:t>be</a:t>
            </a:r>
            <a:r>
              <a:rPr lang="da-DK" baseline="0" dirty="0" smtClean="0"/>
              <a:t> </a:t>
            </a:r>
            <a:r>
              <a:rPr lang="da-DK" baseline="0" dirty="0" err="1" smtClean="0"/>
              <a:t>released</a:t>
            </a:r>
            <a:r>
              <a:rPr lang="da-DK" baseline="0" dirty="0" smtClean="0"/>
              <a:t>.</a:t>
            </a:r>
          </a:p>
          <a:p>
            <a:endParaRPr lang="da-DK" baseline="0" dirty="0" smtClean="0"/>
          </a:p>
          <a:p>
            <a:r>
              <a:rPr lang="da-DK" baseline="0" dirty="0" smtClean="0"/>
              <a:t>So just to sum up – geodata is </a:t>
            </a:r>
            <a:r>
              <a:rPr lang="da-DK" baseline="0" dirty="0" err="1" smtClean="0"/>
              <a:t>increasingly</a:t>
            </a:r>
            <a:r>
              <a:rPr lang="da-DK" baseline="0" dirty="0" smtClean="0"/>
              <a:t> important in Denmark and </a:t>
            </a:r>
            <a:r>
              <a:rPr lang="da-DK" baseline="0" dirty="0" err="1" smtClean="0"/>
              <a:t>plays</a:t>
            </a:r>
            <a:r>
              <a:rPr lang="da-DK" baseline="0" dirty="0" smtClean="0"/>
              <a:t> an important </a:t>
            </a:r>
            <a:r>
              <a:rPr lang="da-DK" baseline="0" dirty="0" err="1" smtClean="0"/>
              <a:t>role</a:t>
            </a:r>
            <a:r>
              <a:rPr lang="da-DK" baseline="0" dirty="0" smtClean="0"/>
              <a:t> in a datadriven and </a:t>
            </a:r>
            <a:r>
              <a:rPr lang="da-DK" baseline="0" dirty="0" err="1" smtClean="0"/>
              <a:t>digitalised</a:t>
            </a:r>
            <a:r>
              <a:rPr lang="da-DK" baseline="0" dirty="0" smtClean="0"/>
              <a:t> public </a:t>
            </a:r>
            <a:r>
              <a:rPr lang="da-DK" baseline="0" dirty="0" err="1" smtClean="0"/>
              <a:t>sector</a:t>
            </a:r>
            <a:r>
              <a:rPr lang="da-DK" baseline="0" dirty="0" smtClean="0"/>
              <a:t>. </a:t>
            </a:r>
            <a:r>
              <a:rPr lang="da-DK" baseline="0" dirty="0" err="1" smtClean="0"/>
              <a:t>Taking</a:t>
            </a:r>
            <a:r>
              <a:rPr lang="da-DK" baseline="0" dirty="0" smtClean="0"/>
              <a:t> that </a:t>
            </a:r>
            <a:r>
              <a:rPr lang="da-DK" baseline="0" dirty="0" err="1" smtClean="0"/>
              <a:t>into</a:t>
            </a:r>
            <a:r>
              <a:rPr lang="da-DK" baseline="0" dirty="0" smtClean="0"/>
              <a:t> </a:t>
            </a:r>
            <a:r>
              <a:rPr lang="da-DK" baseline="0" dirty="0" err="1" smtClean="0"/>
              <a:t>consideration</a:t>
            </a:r>
            <a:r>
              <a:rPr lang="da-DK" baseline="0" dirty="0" smtClean="0"/>
              <a:t> – geodata is </a:t>
            </a:r>
            <a:r>
              <a:rPr lang="da-DK" baseline="0" dirty="0" err="1" smtClean="0"/>
              <a:t>also</a:t>
            </a:r>
            <a:r>
              <a:rPr lang="da-DK" baseline="0" dirty="0" smtClean="0"/>
              <a:t> </a:t>
            </a:r>
            <a:r>
              <a:rPr lang="da-DK" baseline="0" dirty="0" err="1" smtClean="0"/>
              <a:t>increasingly</a:t>
            </a:r>
            <a:r>
              <a:rPr lang="da-DK" baseline="0" dirty="0" smtClean="0"/>
              <a:t> important to us as a national </a:t>
            </a:r>
            <a:r>
              <a:rPr lang="da-DK" baseline="0" dirty="0" err="1" smtClean="0"/>
              <a:t>achive</a:t>
            </a:r>
            <a:r>
              <a:rPr lang="da-DK" baseline="0" dirty="0" smtClean="0"/>
              <a:t>.</a:t>
            </a:r>
            <a:endParaRPr lang="da-DK" dirty="0"/>
          </a:p>
        </p:txBody>
      </p:sp>
      <p:sp>
        <p:nvSpPr>
          <p:cNvPr id="4" name="Pladsholder til diasnummer 3"/>
          <p:cNvSpPr>
            <a:spLocks noGrp="1"/>
          </p:cNvSpPr>
          <p:nvPr>
            <p:ph type="sldNum" sz="quarter" idx="10"/>
          </p:nvPr>
        </p:nvSpPr>
        <p:spPr/>
        <p:txBody>
          <a:bodyPr/>
          <a:lstStyle/>
          <a:p>
            <a:fld id="{A61E0266-8C6D-4FC8-B9A8-7FFAEDF3BCFF}" type="slidenum">
              <a:rPr lang="da-DK" smtClean="0"/>
              <a:t>11</a:t>
            </a:fld>
            <a:endParaRPr lang="da-DK" dirty="0"/>
          </a:p>
        </p:txBody>
      </p:sp>
    </p:spTree>
    <p:extLst>
      <p:ext uri="{BB962C8B-B14F-4D97-AF65-F5344CB8AC3E}">
        <p14:creationId xmlns:p14="http://schemas.microsoft.com/office/powerpoint/2010/main" val="16548463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But let me just repeat</a:t>
            </a:r>
          </a:p>
          <a:p>
            <a:endParaRPr lang="da-DK" dirty="0" smtClean="0"/>
          </a:p>
          <a:p>
            <a:r>
              <a:rPr lang="da-DK" dirty="0" smtClean="0"/>
              <a:t>1. Increasing</a:t>
            </a:r>
            <a:r>
              <a:rPr lang="da-DK" baseline="0" dirty="0" smtClean="0"/>
              <a:t> value to society in general</a:t>
            </a:r>
          </a:p>
          <a:p>
            <a:r>
              <a:rPr lang="da-DK" baseline="0" dirty="0" smtClean="0"/>
              <a:t>2. Important for our core business as national archive – it becomes an incresingly important source when documenting the development of society.</a:t>
            </a:r>
            <a:endParaRPr lang="da-DK" dirty="0"/>
          </a:p>
        </p:txBody>
      </p:sp>
      <p:sp>
        <p:nvSpPr>
          <p:cNvPr id="4" name="Pladsholder til diasnummer 3"/>
          <p:cNvSpPr>
            <a:spLocks noGrp="1"/>
          </p:cNvSpPr>
          <p:nvPr>
            <p:ph type="sldNum" sz="quarter" idx="10"/>
          </p:nvPr>
        </p:nvSpPr>
        <p:spPr/>
        <p:txBody>
          <a:bodyPr/>
          <a:lstStyle/>
          <a:p>
            <a:fld id="{A61E0266-8C6D-4FC8-B9A8-7FFAEDF3BCFF}" type="slidenum">
              <a:rPr lang="da-DK" smtClean="0"/>
              <a:t>13</a:t>
            </a:fld>
            <a:endParaRPr lang="da-DK" dirty="0"/>
          </a:p>
        </p:txBody>
      </p:sp>
    </p:spTree>
    <p:extLst>
      <p:ext uri="{BB962C8B-B14F-4D97-AF65-F5344CB8AC3E}">
        <p14:creationId xmlns:p14="http://schemas.microsoft.com/office/powerpoint/2010/main" val="20931305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smtClean="0"/>
          </a:p>
          <a:p>
            <a:r>
              <a:rPr lang="da-DK" dirty="0" smtClean="0"/>
              <a:t>Unfortunately</a:t>
            </a:r>
            <a:r>
              <a:rPr lang="da-DK" baseline="0" dirty="0" smtClean="0"/>
              <a:t> – preserving geodata is not that easy.</a:t>
            </a:r>
          </a:p>
          <a:p>
            <a:endParaRPr lang="da-DK" baseline="0" dirty="0" smtClean="0"/>
          </a:p>
          <a:p>
            <a:r>
              <a:rPr lang="da-DK" baseline="0" dirty="0" smtClean="0"/>
              <a:t>And I am certainly or unfortunately  not able to </a:t>
            </a:r>
            <a:r>
              <a:rPr lang="da-DK" dirty="0" smtClean="0"/>
              <a:t>tell you excatly how to</a:t>
            </a:r>
            <a:r>
              <a:rPr lang="da-DK" baseline="0" dirty="0" smtClean="0"/>
              <a:t> do it. </a:t>
            </a:r>
          </a:p>
          <a:p>
            <a:endParaRPr lang="da-DK" baseline="0" dirty="0" smtClean="0"/>
          </a:p>
          <a:p>
            <a:r>
              <a:rPr lang="da-DK" baseline="0" dirty="0" smtClean="0"/>
              <a:t>geodata are difficult and somewhat different from normal achiving business. Other kind of data, other formats etc. Simply a new domain for all of us. And when something is difficult it often a good idea to call your freinds and do it together.  Thats what we are doing today and tomorrow in lubljana. </a:t>
            </a:r>
            <a:endParaRPr lang="da-DK" dirty="0"/>
          </a:p>
        </p:txBody>
      </p:sp>
      <p:sp>
        <p:nvSpPr>
          <p:cNvPr id="4" name="Pladsholder til diasnummer 3"/>
          <p:cNvSpPr>
            <a:spLocks noGrp="1"/>
          </p:cNvSpPr>
          <p:nvPr>
            <p:ph type="sldNum" sz="quarter" idx="10"/>
          </p:nvPr>
        </p:nvSpPr>
        <p:spPr/>
        <p:txBody>
          <a:bodyPr/>
          <a:lstStyle/>
          <a:p>
            <a:fld id="{A61E0266-8C6D-4FC8-B9A8-7FFAEDF3BCFF}" type="slidenum">
              <a:rPr lang="da-DK" smtClean="0"/>
              <a:t>14</a:t>
            </a:fld>
            <a:endParaRPr lang="da-DK" dirty="0"/>
          </a:p>
        </p:txBody>
      </p:sp>
    </p:spTree>
    <p:extLst>
      <p:ext uri="{BB962C8B-B14F-4D97-AF65-F5344CB8AC3E}">
        <p14:creationId xmlns:p14="http://schemas.microsoft.com/office/powerpoint/2010/main" val="28311233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So – do it together.</a:t>
            </a:r>
            <a:r>
              <a:rPr lang="da-DK" baseline="0" dirty="0" smtClean="0"/>
              <a:t> Not just </a:t>
            </a:r>
            <a:r>
              <a:rPr lang="da-DK" baseline="0" dirty="0" err="1" smtClean="0"/>
              <a:t>because</a:t>
            </a:r>
            <a:r>
              <a:rPr lang="da-DK" baseline="0" dirty="0" smtClean="0"/>
              <a:t> it is difficult – but </a:t>
            </a:r>
            <a:r>
              <a:rPr lang="da-DK" baseline="0" dirty="0" err="1" smtClean="0"/>
              <a:t>also</a:t>
            </a:r>
            <a:r>
              <a:rPr lang="da-DK" baseline="0" dirty="0" smtClean="0"/>
              <a:t> so that we do not do in 10 different </a:t>
            </a:r>
            <a:r>
              <a:rPr lang="da-DK" baseline="0" dirty="0" err="1" smtClean="0"/>
              <a:t>ways</a:t>
            </a:r>
            <a:r>
              <a:rPr lang="da-DK" baseline="0" dirty="0" smtClean="0"/>
              <a:t>. It is </a:t>
            </a:r>
            <a:r>
              <a:rPr lang="da-DK" baseline="0" dirty="0" err="1" smtClean="0"/>
              <a:t>simply</a:t>
            </a:r>
            <a:r>
              <a:rPr lang="da-DK" baseline="0" dirty="0" smtClean="0"/>
              <a:t> </a:t>
            </a:r>
            <a:r>
              <a:rPr lang="da-DK" baseline="0" dirty="0" err="1" smtClean="0"/>
              <a:t>much</a:t>
            </a:r>
            <a:r>
              <a:rPr lang="da-DK" baseline="0" dirty="0" smtClean="0"/>
              <a:t> </a:t>
            </a:r>
            <a:r>
              <a:rPr lang="da-DK" baseline="0" dirty="0" err="1" smtClean="0"/>
              <a:t>wiser</a:t>
            </a:r>
            <a:r>
              <a:rPr lang="da-DK" baseline="0" dirty="0" smtClean="0"/>
              <a:t> to </a:t>
            </a:r>
            <a:r>
              <a:rPr lang="da-DK" baseline="0" dirty="0" err="1" smtClean="0"/>
              <a:t>develop</a:t>
            </a:r>
            <a:r>
              <a:rPr lang="da-DK" baseline="0" dirty="0" smtClean="0"/>
              <a:t> </a:t>
            </a:r>
            <a:r>
              <a:rPr lang="da-DK" baseline="0" dirty="0" err="1" smtClean="0"/>
              <a:t>common</a:t>
            </a:r>
            <a:r>
              <a:rPr lang="da-DK" baseline="0" dirty="0" smtClean="0"/>
              <a:t> standards, </a:t>
            </a:r>
            <a:r>
              <a:rPr lang="da-DK" baseline="0" dirty="0" err="1" smtClean="0"/>
              <a:t>common</a:t>
            </a:r>
            <a:r>
              <a:rPr lang="da-DK" baseline="0" dirty="0" smtClean="0"/>
              <a:t> </a:t>
            </a:r>
            <a:r>
              <a:rPr lang="da-DK" baseline="0" dirty="0" err="1" smtClean="0"/>
              <a:t>tools</a:t>
            </a:r>
            <a:r>
              <a:rPr lang="da-DK" baseline="0" dirty="0" smtClean="0"/>
              <a:t> and </a:t>
            </a:r>
            <a:r>
              <a:rPr lang="da-DK" baseline="0" dirty="0" err="1" smtClean="0"/>
              <a:t>share</a:t>
            </a:r>
            <a:r>
              <a:rPr lang="da-DK" baseline="0" dirty="0" smtClean="0"/>
              <a:t> our </a:t>
            </a:r>
            <a:r>
              <a:rPr lang="da-DK" baseline="0" dirty="0" err="1" smtClean="0"/>
              <a:t>knowledge</a:t>
            </a:r>
            <a:r>
              <a:rPr lang="da-DK" baseline="0" dirty="0" smtClean="0"/>
              <a:t> and pool our </a:t>
            </a:r>
            <a:r>
              <a:rPr lang="da-DK" baseline="0" dirty="0" err="1" smtClean="0"/>
              <a:t>competencies</a:t>
            </a:r>
            <a:r>
              <a:rPr lang="da-DK" baseline="0" dirty="0" smtClean="0"/>
              <a:t>.</a:t>
            </a:r>
            <a:endParaRPr lang="da-DK" dirty="0"/>
          </a:p>
        </p:txBody>
      </p:sp>
      <p:sp>
        <p:nvSpPr>
          <p:cNvPr id="4" name="Pladsholder til diasnummer 3"/>
          <p:cNvSpPr>
            <a:spLocks noGrp="1"/>
          </p:cNvSpPr>
          <p:nvPr>
            <p:ph type="sldNum" sz="quarter" idx="10"/>
          </p:nvPr>
        </p:nvSpPr>
        <p:spPr/>
        <p:txBody>
          <a:bodyPr/>
          <a:lstStyle/>
          <a:p>
            <a:fld id="{A61E0266-8C6D-4FC8-B9A8-7FFAEDF3BCFF}" type="slidenum">
              <a:rPr lang="da-DK" smtClean="0"/>
              <a:t>15</a:t>
            </a:fld>
            <a:endParaRPr lang="da-DK" dirty="0"/>
          </a:p>
        </p:txBody>
      </p:sp>
    </p:spTree>
    <p:extLst>
      <p:ext uri="{BB962C8B-B14F-4D97-AF65-F5344CB8AC3E}">
        <p14:creationId xmlns:p14="http://schemas.microsoft.com/office/powerpoint/2010/main" val="1556282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I am</a:t>
            </a:r>
            <a:r>
              <a:rPr lang="da-DK" baseline="0" dirty="0" smtClean="0"/>
              <a:t> sure you are all </a:t>
            </a:r>
            <a:r>
              <a:rPr lang="da-DK" baseline="0" dirty="0" err="1" smtClean="0"/>
              <a:t>familiar</a:t>
            </a:r>
            <a:r>
              <a:rPr lang="da-DK" baseline="0" dirty="0" smtClean="0"/>
              <a:t> with </a:t>
            </a:r>
            <a:r>
              <a:rPr lang="da-DK" baseline="0" dirty="0" err="1" smtClean="0"/>
              <a:t>this</a:t>
            </a:r>
            <a:r>
              <a:rPr lang="da-DK" baseline="0" dirty="0" smtClean="0"/>
              <a:t>. The </a:t>
            </a:r>
            <a:r>
              <a:rPr lang="da-DK" baseline="0" dirty="0" err="1" smtClean="0"/>
              <a:t>famous</a:t>
            </a:r>
            <a:r>
              <a:rPr lang="da-DK" baseline="0" dirty="0" smtClean="0"/>
              <a:t> front page of the Economist. Data – not </a:t>
            </a:r>
            <a:r>
              <a:rPr lang="da-DK" baseline="0" dirty="0" err="1" smtClean="0"/>
              <a:t>oil</a:t>
            </a:r>
            <a:r>
              <a:rPr lang="da-DK" baseline="0" dirty="0" smtClean="0"/>
              <a:t>  - is the </a:t>
            </a:r>
            <a:r>
              <a:rPr lang="da-DK" baseline="0" dirty="0" err="1" smtClean="0"/>
              <a:t>worlds</a:t>
            </a:r>
            <a:r>
              <a:rPr lang="da-DK" baseline="0" dirty="0" smtClean="0"/>
              <a:t> most </a:t>
            </a:r>
            <a:r>
              <a:rPr lang="da-DK" baseline="0" dirty="0" err="1" smtClean="0"/>
              <a:t>valuable</a:t>
            </a:r>
            <a:r>
              <a:rPr lang="da-DK" baseline="0" dirty="0" smtClean="0"/>
              <a:t> ressource. As National Archives that </a:t>
            </a:r>
            <a:r>
              <a:rPr lang="da-DK" baseline="0" dirty="0" err="1" smtClean="0"/>
              <a:t>should</a:t>
            </a:r>
            <a:r>
              <a:rPr lang="da-DK" baseline="0" dirty="0" smtClean="0"/>
              <a:t>  </a:t>
            </a:r>
            <a:r>
              <a:rPr lang="da-DK" baseline="0" dirty="0" err="1" smtClean="0"/>
              <a:t>make</a:t>
            </a:r>
            <a:r>
              <a:rPr lang="da-DK" baseline="0" dirty="0" smtClean="0"/>
              <a:t> you </a:t>
            </a:r>
            <a:r>
              <a:rPr lang="da-DK" baseline="0" dirty="0" err="1" smtClean="0"/>
              <a:t>quiet</a:t>
            </a:r>
            <a:r>
              <a:rPr lang="da-DK" baseline="0" dirty="0" smtClean="0"/>
              <a:t> </a:t>
            </a:r>
            <a:r>
              <a:rPr lang="da-DK" baseline="0" dirty="0" err="1" smtClean="0"/>
              <a:t>happy</a:t>
            </a:r>
            <a:r>
              <a:rPr lang="da-DK" baseline="0" dirty="0" smtClean="0"/>
              <a:t>. If the Economist </a:t>
            </a:r>
            <a:r>
              <a:rPr lang="da-DK" baseline="0" dirty="0" err="1" smtClean="0"/>
              <a:t>guys</a:t>
            </a:r>
            <a:r>
              <a:rPr lang="da-DK" baseline="0" dirty="0" smtClean="0"/>
              <a:t> are right we are </a:t>
            </a:r>
            <a:r>
              <a:rPr lang="da-DK" baseline="0" dirty="0" err="1" smtClean="0"/>
              <a:t>literally</a:t>
            </a:r>
            <a:r>
              <a:rPr lang="da-DK" baseline="0" dirty="0" smtClean="0"/>
              <a:t> </a:t>
            </a:r>
            <a:r>
              <a:rPr lang="da-DK" baseline="0" dirty="0" err="1" smtClean="0"/>
              <a:t>sitting</a:t>
            </a:r>
            <a:r>
              <a:rPr lang="da-DK" baseline="0" dirty="0" smtClean="0"/>
              <a:t> on gold – and a </a:t>
            </a:r>
            <a:r>
              <a:rPr lang="da-DK" baseline="0" dirty="0" err="1" smtClean="0"/>
              <a:t>lot</a:t>
            </a:r>
            <a:r>
              <a:rPr lang="da-DK" baseline="0" dirty="0" smtClean="0"/>
              <a:t> of it. But in </a:t>
            </a:r>
            <a:r>
              <a:rPr lang="da-DK" baseline="0" dirty="0" err="1" smtClean="0"/>
              <a:t>my</a:t>
            </a:r>
            <a:r>
              <a:rPr lang="da-DK" baseline="0" dirty="0" smtClean="0"/>
              <a:t> </a:t>
            </a:r>
            <a:r>
              <a:rPr lang="da-DK" baseline="0" dirty="0" err="1" smtClean="0"/>
              <a:t>perspecitive</a:t>
            </a:r>
            <a:r>
              <a:rPr lang="da-DK" baseline="0" dirty="0" smtClean="0"/>
              <a:t> it </a:t>
            </a:r>
            <a:r>
              <a:rPr lang="da-DK" baseline="0" dirty="0" err="1" smtClean="0"/>
              <a:t>also</a:t>
            </a:r>
            <a:r>
              <a:rPr lang="da-DK" baseline="0" dirty="0" smtClean="0"/>
              <a:t> puts a </a:t>
            </a:r>
            <a:r>
              <a:rPr lang="da-DK" baseline="0" dirty="0" err="1" smtClean="0"/>
              <a:t>huge</a:t>
            </a:r>
            <a:r>
              <a:rPr lang="da-DK" baseline="0" dirty="0" smtClean="0"/>
              <a:t> </a:t>
            </a:r>
            <a:r>
              <a:rPr lang="da-DK" baseline="0" dirty="0" err="1" smtClean="0"/>
              <a:t>task</a:t>
            </a:r>
            <a:r>
              <a:rPr lang="da-DK" baseline="0" dirty="0" smtClean="0"/>
              <a:t> and a </a:t>
            </a:r>
            <a:r>
              <a:rPr lang="da-DK" baseline="0" dirty="0" err="1" smtClean="0"/>
              <a:t>huge</a:t>
            </a:r>
            <a:r>
              <a:rPr lang="da-DK" baseline="0" dirty="0" smtClean="0"/>
              <a:t> obligation on our </a:t>
            </a:r>
            <a:r>
              <a:rPr lang="da-DK" baseline="0" dirty="0" err="1" smtClean="0"/>
              <a:t>shoulders</a:t>
            </a:r>
            <a:r>
              <a:rPr lang="da-DK" baseline="0" dirty="0" smtClean="0"/>
              <a:t>. </a:t>
            </a:r>
            <a:r>
              <a:rPr lang="da-DK" baseline="0" dirty="0" err="1" smtClean="0"/>
              <a:t>Beacause</a:t>
            </a:r>
            <a:r>
              <a:rPr lang="da-DK" baseline="0" dirty="0" smtClean="0"/>
              <a:t> our </a:t>
            </a:r>
            <a:r>
              <a:rPr lang="da-DK" baseline="0" dirty="0" err="1" smtClean="0"/>
              <a:t>task</a:t>
            </a:r>
            <a:r>
              <a:rPr lang="da-DK" baseline="0" dirty="0" smtClean="0"/>
              <a:t> is </a:t>
            </a:r>
            <a:r>
              <a:rPr lang="da-DK" baseline="0" dirty="0" err="1" smtClean="0"/>
              <a:t>increasingly</a:t>
            </a:r>
            <a:r>
              <a:rPr lang="da-DK" baseline="0" dirty="0" smtClean="0"/>
              <a:t> to put that gold to </a:t>
            </a:r>
            <a:r>
              <a:rPr lang="da-DK" baseline="0" dirty="0" err="1" smtClean="0"/>
              <a:t>use</a:t>
            </a:r>
            <a:r>
              <a:rPr lang="da-DK" baseline="0" dirty="0" smtClean="0"/>
              <a:t>. To </a:t>
            </a:r>
            <a:r>
              <a:rPr lang="da-DK" baseline="0" dirty="0" err="1" smtClean="0"/>
              <a:t>make</a:t>
            </a:r>
            <a:r>
              <a:rPr lang="da-DK" baseline="0" dirty="0" smtClean="0"/>
              <a:t> it </a:t>
            </a:r>
            <a:r>
              <a:rPr lang="da-DK" baseline="0" dirty="0" err="1" smtClean="0"/>
              <a:t>easily</a:t>
            </a:r>
            <a:r>
              <a:rPr lang="da-DK" baseline="0" dirty="0" smtClean="0"/>
              <a:t> </a:t>
            </a:r>
            <a:r>
              <a:rPr lang="da-DK" baseline="0" dirty="0" err="1" smtClean="0"/>
              <a:t>available</a:t>
            </a:r>
            <a:r>
              <a:rPr lang="da-DK" baseline="0" dirty="0" smtClean="0"/>
              <a:t> to society.</a:t>
            </a:r>
          </a:p>
          <a:p>
            <a:endParaRPr lang="da-DK" baseline="0" dirty="0" smtClean="0"/>
          </a:p>
          <a:p>
            <a:r>
              <a:rPr lang="da-DK" baseline="0" dirty="0" smtClean="0"/>
              <a:t>Most </a:t>
            </a:r>
            <a:r>
              <a:rPr lang="da-DK" baseline="0" dirty="0" err="1" smtClean="0"/>
              <a:t>people</a:t>
            </a:r>
            <a:r>
              <a:rPr lang="da-DK" baseline="0" dirty="0" smtClean="0"/>
              <a:t> </a:t>
            </a:r>
            <a:r>
              <a:rPr lang="da-DK" baseline="0" dirty="0" err="1" smtClean="0"/>
              <a:t>might</a:t>
            </a:r>
            <a:r>
              <a:rPr lang="da-DK" baseline="0" dirty="0" smtClean="0"/>
              <a:t> </a:t>
            </a:r>
            <a:r>
              <a:rPr lang="da-DK" baseline="0" dirty="0" err="1" smtClean="0"/>
              <a:t>think</a:t>
            </a:r>
            <a:r>
              <a:rPr lang="da-DK" baseline="0" dirty="0" smtClean="0"/>
              <a:t>, that national </a:t>
            </a:r>
            <a:r>
              <a:rPr lang="da-DK" baseline="0" dirty="0" err="1" smtClean="0"/>
              <a:t>archives</a:t>
            </a:r>
            <a:r>
              <a:rPr lang="da-DK" baseline="0" dirty="0" smtClean="0"/>
              <a:t> are all </a:t>
            </a:r>
            <a:r>
              <a:rPr lang="da-DK" baseline="0" dirty="0" err="1" smtClean="0"/>
              <a:t>about</a:t>
            </a:r>
            <a:r>
              <a:rPr lang="da-DK" baseline="0" dirty="0" smtClean="0"/>
              <a:t> old </a:t>
            </a:r>
            <a:r>
              <a:rPr lang="da-DK" baseline="0" dirty="0" err="1" smtClean="0"/>
              <a:t>papers</a:t>
            </a:r>
            <a:r>
              <a:rPr lang="da-DK" baseline="0" dirty="0" smtClean="0"/>
              <a:t> </a:t>
            </a:r>
            <a:r>
              <a:rPr lang="da-DK" baseline="0" dirty="0" err="1" smtClean="0"/>
              <a:t>contained</a:t>
            </a:r>
            <a:r>
              <a:rPr lang="da-DK" baseline="0" dirty="0" smtClean="0"/>
              <a:t> in </a:t>
            </a:r>
            <a:r>
              <a:rPr lang="da-DK" baseline="0" dirty="0" err="1" smtClean="0"/>
              <a:t>boxes</a:t>
            </a:r>
            <a:r>
              <a:rPr lang="da-DK" baseline="0" dirty="0" smtClean="0"/>
              <a:t> and put on </a:t>
            </a:r>
            <a:r>
              <a:rPr lang="da-DK" baseline="0" dirty="0" err="1" smtClean="0"/>
              <a:t>shelves</a:t>
            </a:r>
            <a:r>
              <a:rPr lang="da-DK" baseline="0" dirty="0" smtClean="0"/>
              <a:t> in </a:t>
            </a:r>
            <a:r>
              <a:rPr lang="da-DK" baseline="0" dirty="0" err="1" smtClean="0"/>
              <a:t>basements</a:t>
            </a:r>
            <a:r>
              <a:rPr lang="da-DK" baseline="0" dirty="0" smtClean="0"/>
              <a:t>. We know that </a:t>
            </a:r>
            <a:r>
              <a:rPr lang="da-DK" baseline="0" dirty="0" err="1" smtClean="0"/>
              <a:t>this</a:t>
            </a:r>
            <a:r>
              <a:rPr lang="da-DK" baseline="0" dirty="0" smtClean="0"/>
              <a:t> is not the </a:t>
            </a:r>
            <a:r>
              <a:rPr lang="da-DK" baseline="0" dirty="0" err="1" smtClean="0"/>
              <a:t>truth</a:t>
            </a:r>
            <a:r>
              <a:rPr lang="da-DK" baseline="0" dirty="0" smtClean="0"/>
              <a:t> – and it is our job to tell </a:t>
            </a:r>
            <a:r>
              <a:rPr lang="da-DK" baseline="0" dirty="0" err="1" smtClean="0"/>
              <a:t>them</a:t>
            </a:r>
            <a:r>
              <a:rPr lang="da-DK" baseline="0" dirty="0" smtClean="0"/>
              <a:t> </a:t>
            </a:r>
            <a:r>
              <a:rPr lang="da-DK" baseline="0" dirty="0" err="1" smtClean="0"/>
              <a:t>otherwise</a:t>
            </a:r>
            <a:r>
              <a:rPr lang="da-DK" baseline="0" dirty="0" smtClean="0"/>
              <a:t> and to </a:t>
            </a:r>
            <a:r>
              <a:rPr lang="da-DK" baseline="0" dirty="0" err="1" smtClean="0"/>
              <a:t>continously</a:t>
            </a:r>
            <a:r>
              <a:rPr lang="da-DK" baseline="0" dirty="0" smtClean="0"/>
              <a:t> </a:t>
            </a:r>
            <a:r>
              <a:rPr lang="da-DK" baseline="0" dirty="0" err="1" smtClean="0"/>
              <a:t>strive</a:t>
            </a:r>
            <a:r>
              <a:rPr lang="da-DK" baseline="0" dirty="0" smtClean="0"/>
              <a:t> to </a:t>
            </a:r>
            <a:r>
              <a:rPr lang="da-DK" baseline="0" dirty="0" err="1" smtClean="0"/>
              <a:t>make</a:t>
            </a:r>
            <a:r>
              <a:rPr lang="da-DK" baseline="0" dirty="0" smtClean="0"/>
              <a:t> our data easy to find and easy to </a:t>
            </a:r>
            <a:r>
              <a:rPr lang="da-DK" baseline="0" dirty="0" err="1" smtClean="0"/>
              <a:t>use</a:t>
            </a:r>
            <a:r>
              <a:rPr lang="da-DK" baseline="0" dirty="0" smtClean="0"/>
              <a:t> – and </a:t>
            </a:r>
            <a:r>
              <a:rPr lang="da-DK" baseline="0" dirty="0" err="1" smtClean="0"/>
              <a:t>keep</a:t>
            </a:r>
            <a:r>
              <a:rPr lang="da-DK" baseline="0" dirty="0" smtClean="0"/>
              <a:t> </a:t>
            </a:r>
            <a:r>
              <a:rPr lang="da-DK" baseline="0" dirty="0" err="1" smtClean="0"/>
              <a:t>communicating</a:t>
            </a:r>
            <a:r>
              <a:rPr lang="da-DK" baseline="0" dirty="0" smtClean="0"/>
              <a:t> good </a:t>
            </a:r>
            <a:r>
              <a:rPr lang="da-DK" baseline="0" dirty="0" err="1" smtClean="0"/>
              <a:t>examples</a:t>
            </a:r>
            <a:r>
              <a:rPr lang="da-DK" baseline="0" dirty="0" smtClean="0"/>
              <a:t> on how our data </a:t>
            </a:r>
            <a:r>
              <a:rPr lang="da-DK" baseline="0" dirty="0" err="1" smtClean="0"/>
              <a:t>can</a:t>
            </a:r>
            <a:r>
              <a:rPr lang="da-DK" baseline="0" dirty="0" smtClean="0"/>
              <a:t> </a:t>
            </a:r>
            <a:r>
              <a:rPr lang="da-DK" baseline="0" dirty="0" err="1" smtClean="0"/>
              <a:t>be</a:t>
            </a:r>
            <a:r>
              <a:rPr lang="da-DK" baseline="0" dirty="0" smtClean="0"/>
              <a:t> </a:t>
            </a:r>
            <a:r>
              <a:rPr lang="da-DK" baseline="0" dirty="0" err="1" smtClean="0"/>
              <a:t>used</a:t>
            </a:r>
            <a:r>
              <a:rPr lang="da-DK" baseline="0" dirty="0" smtClean="0"/>
              <a:t> and for what purposes.</a:t>
            </a:r>
          </a:p>
          <a:p>
            <a:endParaRPr lang="da-DK" baseline="0" dirty="0" smtClean="0"/>
          </a:p>
          <a:p>
            <a:endParaRPr lang="da-DK" dirty="0"/>
          </a:p>
        </p:txBody>
      </p:sp>
      <p:sp>
        <p:nvSpPr>
          <p:cNvPr id="4" name="Pladsholder til diasnummer 3"/>
          <p:cNvSpPr>
            <a:spLocks noGrp="1"/>
          </p:cNvSpPr>
          <p:nvPr>
            <p:ph type="sldNum" sz="quarter" idx="10"/>
          </p:nvPr>
        </p:nvSpPr>
        <p:spPr/>
        <p:txBody>
          <a:bodyPr/>
          <a:lstStyle/>
          <a:p>
            <a:fld id="{A61E0266-8C6D-4FC8-B9A8-7FFAEDF3BCFF}" type="slidenum">
              <a:rPr lang="da-DK" smtClean="0"/>
              <a:t>2</a:t>
            </a:fld>
            <a:endParaRPr lang="da-DK" dirty="0"/>
          </a:p>
        </p:txBody>
      </p:sp>
    </p:spTree>
    <p:extLst>
      <p:ext uri="{BB962C8B-B14F-4D97-AF65-F5344CB8AC3E}">
        <p14:creationId xmlns:p14="http://schemas.microsoft.com/office/powerpoint/2010/main" val="4159154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But </a:t>
            </a:r>
            <a:r>
              <a:rPr lang="da-DK" dirty="0" err="1" smtClean="0"/>
              <a:t>before</a:t>
            </a:r>
            <a:r>
              <a:rPr lang="da-DK" baseline="0" dirty="0" smtClean="0"/>
              <a:t> I go to </a:t>
            </a:r>
            <a:r>
              <a:rPr lang="da-DK" baseline="0" dirty="0" err="1" smtClean="0"/>
              <a:t>deep</a:t>
            </a:r>
            <a:r>
              <a:rPr lang="da-DK" baseline="0" dirty="0" smtClean="0"/>
              <a:t> </a:t>
            </a:r>
            <a:r>
              <a:rPr lang="da-DK" baseline="0" dirty="0" err="1" smtClean="0"/>
              <a:t>into</a:t>
            </a:r>
            <a:r>
              <a:rPr lang="da-DK" baseline="0" dirty="0" smtClean="0"/>
              <a:t> that – let me just put on the agenda for the </a:t>
            </a:r>
            <a:r>
              <a:rPr lang="da-DK" baseline="0" dirty="0" err="1" smtClean="0"/>
              <a:t>next</a:t>
            </a:r>
            <a:r>
              <a:rPr lang="da-DK" baseline="0" dirty="0" smtClean="0"/>
              <a:t> 30 </a:t>
            </a:r>
            <a:r>
              <a:rPr lang="da-DK" baseline="0" dirty="0" err="1" smtClean="0"/>
              <a:t>minutes</a:t>
            </a:r>
            <a:r>
              <a:rPr lang="da-DK" baseline="0" dirty="0" smtClean="0"/>
              <a:t> or so:</a:t>
            </a:r>
            <a:endParaRPr lang="da-DK" dirty="0" smtClean="0"/>
          </a:p>
          <a:p>
            <a:endParaRPr lang="da-DK" dirty="0" smtClean="0"/>
          </a:p>
          <a:p>
            <a:pPr marL="171450" indent="-171450">
              <a:buFont typeface="Arial" panose="020B0604020202020204" pitchFamily="34" charset="0"/>
              <a:buChar char="•"/>
            </a:pPr>
            <a:r>
              <a:rPr lang="da-DK" dirty="0" smtClean="0"/>
              <a:t>I </a:t>
            </a:r>
            <a:r>
              <a:rPr lang="da-DK" dirty="0" err="1" smtClean="0"/>
              <a:t>will</a:t>
            </a:r>
            <a:r>
              <a:rPr lang="da-DK" dirty="0" smtClean="0"/>
              <a:t> start by </a:t>
            </a:r>
            <a:r>
              <a:rPr lang="da-DK" dirty="0" err="1" smtClean="0"/>
              <a:t>saying</a:t>
            </a:r>
            <a:r>
              <a:rPr lang="da-DK" dirty="0" smtClean="0"/>
              <a:t> a </a:t>
            </a:r>
            <a:r>
              <a:rPr lang="da-DK" dirty="0" err="1" smtClean="0"/>
              <a:t>little</a:t>
            </a:r>
            <a:r>
              <a:rPr lang="da-DK" dirty="0" smtClean="0"/>
              <a:t> bit </a:t>
            </a:r>
            <a:r>
              <a:rPr lang="da-DK" dirty="0" err="1" smtClean="0"/>
              <a:t>about</a:t>
            </a:r>
            <a:r>
              <a:rPr lang="da-DK" dirty="0" smtClean="0"/>
              <a:t> the</a:t>
            </a:r>
            <a:r>
              <a:rPr lang="da-DK" baseline="0" dirty="0" smtClean="0"/>
              <a:t> </a:t>
            </a:r>
            <a:r>
              <a:rPr lang="da-DK" baseline="0" dirty="0" err="1" smtClean="0"/>
              <a:t>role</a:t>
            </a:r>
            <a:r>
              <a:rPr lang="da-DK" baseline="0" dirty="0" smtClean="0"/>
              <a:t> I </a:t>
            </a:r>
            <a:r>
              <a:rPr lang="da-DK" baseline="0" dirty="0" err="1" smtClean="0"/>
              <a:t>envision</a:t>
            </a:r>
            <a:r>
              <a:rPr lang="da-DK" baseline="0" dirty="0" smtClean="0"/>
              <a:t> for the </a:t>
            </a:r>
            <a:r>
              <a:rPr lang="da-DK" baseline="0" dirty="0" err="1" smtClean="0"/>
              <a:t>danish</a:t>
            </a:r>
            <a:r>
              <a:rPr lang="da-DK" baseline="0" dirty="0" smtClean="0"/>
              <a:t> national </a:t>
            </a:r>
            <a:r>
              <a:rPr lang="da-DK" baseline="0" dirty="0" err="1" smtClean="0"/>
              <a:t>archives</a:t>
            </a:r>
            <a:r>
              <a:rPr lang="da-DK" baseline="0" dirty="0" smtClean="0"/>
              <a:t> as part of the public </a:t>
            </a:r>
            <a:r>
              <a:rPr lang="da-DK" baseline="0" dirty="0" err="1" smtClean="0"/>
              <a:t>sector</a:t>
            </a:r>
            <a:r>
              <a:rPr lang="da-DK" baseline="0" dirty="0" smtClean="0"/>
              <a:t> digital </a:t>
            </a:r>
            <a:r>
              <a:rPr lang="da-DK" baseline="0" dirty="0" err="1" smtClean="0"/>
              <a:t>infrastructure</a:t>
            </a:r>
            <a:r>
              <a:rPr lang="da-DK" baseline="0" dirty="0" smtClean="0"/>
              <a:t> as </a:t>
            </a:r>
            <a:r>
              <a:rPr lang="da-DK" baseline="0" dirty="0" err="1" smtClean="0"/>
              <a:t>this</a:t>
            </a:r>
            <a:r>
              <a:rPr lang="da-DK" baseline="0" dirty="0" smtClean="0"/>
              <a:t> is part of the </a:t>
            </a:r>
            <a:r>
              <a:rPr lang="da-DK" baseline="0" dirty="0" err="1" smtClean="0"/>
              <a:t>reason</a:t>
            </a:r>
            <a:r>
              <a:rPr lang="da-DK" baseline="0" dirty="0" smtClean="0"/>
              <a:t> why geodata is an </a:t>
            </a:r>
            <a:r>
              <a:rPr lang="da-DK" baseline="0" dirty="0" err="1" smtClean="0"/>
              <a:t>increasingly</a:t>
            </a:r>
            <a:r>
              <a:rPr lang="da-DK" baseline="0" dirty="0" smtClean="0"/>
              <a:t> important type of data – </a:t>
            </a:r>
            <a:r>
              <a:rPr lang="da-DK" baseline="0" dirty="0" err="1" smtClean="0"/>
              <a:t>also</a:t>
            </a:r>
            <a:r>
              <a:rPr lang="da-DK" baseline="0" dirty="0" smtClean="0"/>
              <a:t> when it </a:t>
            </a:r>
            <a:r>
              <a:rPr lang="da-DK" baseline="0" dirty="0" err="1" smtClean="0"/>
              <a:t>comes</a:t>
            </a:r>
            <a:r>
              <a:rPr lang="da-DK" baseline="0" dirty="0" smtClean="0"/>
              <a:t> to preserving it.</a:t>
            </a:r>
          </a:p>
          <a:p>
            <a:endParaRPr lang="da-DK" baseline="0" dirty="0" smtClean="0"/>
          </a:p>
          <a:p>
            <a:pPr marL="171450" indent="-171450">
              <a:buFont typeface="Arial" panose="020B0604020202020204" pitchFamily="34" charset="0"/>
              <a:buChar char="•"/>
            </a:pPr>
            <a:r>
              <a:rPr lang="da-DK" baseline="0" dirty="0" err="1" smtClean="0"/>
              <a:t>Then</a:t>
            </a:r>
            <a:r>
              <a:rPr lang="da-DK" baseline="0" dirty="0" smtClean="0"/>
              <a:t> I </a:t>
            </a:r>
            <a:r>
              <a:rPr lang="da-DK" baseline="0" dirty="0" err="1" smtClean="0"/>
              <a:t>will</a:t>
            </a:r>
            <a:r>
              <a:rPr lang="da-DK" baseline="0" dirty="0" smtClean="0"/>
              <a:t> </a:t>
            </a:r>
            <a:r>
              <a:rPr lang="da-DK" baseline="0" dirty="0" err="1" smtClean="0"/>
              <a:t>adress</a:t>
            </a:r>
            <a:r>
              <a:rPr lang="da-DK" baseline="0" dirty="0" smtClean="0"/>
              <a:t> the </a:t>
            </a:r>
            <a:r>
              <a:rPr lang="da-DK" baseline="0" dirty="0" err="1" smtClean="0"/>
              <a:t>increased</a:t>
            </a:r>
            <a:r>
              <a:rPr lang="da-DK" baseline="0" dirty="0" smtClean="0"/>
              <a:t> </a:t>
            </a:r>
            <a:r>
              <a:rPr lang="da-DK" baseline="0" dirty="0" err="1" smtClean="0"/>
              <a:t>importance</a:t>
            </a:r>
            <a:r>
              <a:rPr lang="da-DK" baseline="0" dirty="0" smtClean="0"/>
              <a:t> of geodata in Denmark – not </a:t>
            </a:r>
            <a:r>
              <a:rPr lang="da-DK" baseline="0" dirty="0" err="1" smtClean="0"/>
              <a:t>least</a:t>
            </a:r>
            <a:r>
              <a:rPr lang="da-DK" baseline="0" dirty="0" smtClean="0"/>
              <a:t> due the to </a:t>
            </a:r>
            <a:r>
              <a:rPr lang="da-DK" baseline="0" dirty="0" err="1" smtClean="0"/>
              <a:t>fact</a:t>
            </a:r>
            <a:r>
              <a:rPr lang="da-DK" baseline="0" dirty="0" smtClean="0"/>
              <a:t> that geodata </a:t>
            </a:r>
            <a:r>
              <a:rPr lang="da-DK" baseline="0" dirty="0" err="1" smtClean="0"/>
              <a:t>was</a:t>
            </a:r>
            <a:r>
              <a:rPr lang="da-DK" baseline="0" dirty="0" smtClean="0"/>
              <a:t> made </a:t>
            </a:r>
            <a:r>
              <a:rPr lang="da-DK" baseline="0" dirty="0" err="1" smtClean="0"/>
              <a:t>free</a:t>
            </a:r>
            <a:r>
              <a:rPr lang="da-DK" baseline="0" dirty="0" smtClean="0"/>
              <a:t> and open back in 2012. That has </a:t>
            </a:r>
            <a:r>
              <a:rPr lang="da-DK" baseline="0" dirty="0" err="1" smtClean="0"/>
              <a:t>spurred</a:t>
            </a:r>
            <a:r>
              <a:rPr lang="da-DK" baseline="0" dirty="0" smtClean="0"/>
              <a:t> a growing </a:t>
            </a:r>
            <a:r>
              <a:rPr lang="da-DK" baseline="0" dirty="0" err="1" smtClean="0"/>
              <a:t>use</a:t>
            </a:r>
            <a:r>
              <a:rPr lang="da-DK" baseline="0" dirty="0" smtClean="0"/>
              <a:t> of geodata in </a:t>
            </a:r>
            <a:r>
              <a:rPr lang="da-DK" baseline="0" dirty="0" err="1" smtClean="0"/>
              <a:t>both</a:t>
            </a:r>
            <a:r>
              <a:rPr lang="da-DK" baseline="0" dirty="0" smtClean="0"/>
              <a:t> private and public </a:t>
            </a:r>
            <a:r>
              <a:rPr lang="da-DK" baseline="0" dirty="0" err="1" smtClean="0"/>
              <a:t>sector</a:t>
            </a:r>
            <a:r>
              <a:rPr lang="da-DK" baseline="0" dirty="0" smtClean="0"/>
              <a:t>.</a:t>
            </a:r>
          </a:p>
          <a:p>
            <a:endParaRPr lang="da-DK" baseline="0" dirty="0" smtClean="0"/>
          </a:p>
          <a:p>
            <a:pPr marL="171450" indent="-171450">
              <a:buFont typeface="Arial" panose="020B0604020202020204" pitchFamily="34" charset="0"/>
              <a:buChar char="•"/>
            </a:pPr>
            <a:r>
              <a:rPr lang="da-DK" baseline="0" dirty="0" smtClean="0"/>
              <a:t>That </a:t>
            </a:r>
            <a:r>
              <a:rPr lang="da-DK" baseline="0" dirty="0" err="1" smtClean="0"/>
              <a:t>will</a:t>
            </a:r>
            <a:r>
              <a:rPr lang="da-DK" baseline="0" dirty="0" smtClean="0"/>
              <a:t> </a:t>
            </a:r>
            <a:r>
              <a:rPr lang="da-DK" baseline="0" dirty="0" err="1" smtClean="0"/>
              <a:t>lead</a:t>
            </a:r>
            <a:r>
              <a:rPr lang="da-DK" baseline="0" dirty="0" smtClean="0"/>
              <a:t> to the 3rd point on </a:t>
            </a:r>
            <a:r>
              <a:rPr lang="da-DK" baseline="0" dirty="0" err="1" smtClean="0"/>
              <a:t>my</a:t>
            </a:r>
            <a:r>
              <a:rPr lang="da-DK" baseline="0" dirty="0" smtClean="0"/>
              <a:t> agenda – the </a:t>
            </a:r>
            <a:r>
              <a:rPr lang="da-DK" baseline="0" dirty="0" err="1" smtClean="0"/>
              <a:t>preservation</a:t>
            </a:r>
            <a:r>
              <a:rPr lang="da-DK" baseline="0" dirty="0" smtClean="0"/>
              <a:t> of geodata</a:t>
            </a:r>
          </a:p>
          <a:p>
            <a:endParaRPr lang="da-DK" baseline="0" dirty="0" smtClean="0"/>
          </a:p>
          <a:p>
            <a:pPr marL="171450" indent="-171450">
              <a:buFont typeface="Arial" panose="020B0604020202020204" pitchFamily="34" charset="0"/>
              <a:buChar char="•"/>
            </a:pPr>
            <a:r>
              <a:rPr lang="da-DK" baseline="0" dirty="0" smtClean="0"/>
              <a:t>And </a:t>
            </a:r>
            <a:r>
              <a:rPr lang="da-DK" baseline="0" dirty="0" err="1" smtClean="0"/>
              <a:t>finally</a:t>
            </a:r>
            <a:r>
              <a:rPr lang="da-DK" baseline="0" dirty="0" smtClean="0"/>
              <a:t> we </a:t>
            </a:r>
            <a:r>
              <a:rPr lang="da-DK" baseline="0" dirty="0" err="1" smtClean="0"/>
              <a:t>should</a:t>
            </a:r>
            <a:r>
              <a:rPr lang="da-DK" baseline="0" dirty="0" smtClean="0"/>
              <a:t> have time for a </a:t>
            </a:r>
            <a:r>
              <a:rPr lang="da-DK" baseline="0" dirty="0" err="1" smtClean="0"/>
              <a:t>few</a:t>
            </a:r>
            <a:r>
              <a:rPr lang="da-DK" baseline="0" dirty="0" smtClean="0"/>
              <a:t> </a:t>
            </a:r>
            <a:r>
              <a:rPr lang="da-DK" baseline="0" dirty="0" err="1" smtClean="0"/>
              <a:t>questions</a:t>
            </a:r>
            <a:r>
              <a:rPr lang="da-DK" baseline="0" dirty="0" smtClean="0"/>
              <a:t>.</a:t>
            </a:r>
          </a:p>
          <a:p>
            <a:endParaRPr lang="da-DK" baseline="0" dirty="0" smtClean="0"/>
          </a:p>
        </p:txBody>
      </p:sp>
      <p:sp>
        <p:nvSpPr>
          <p:cNvPr id="4" name="Pladsholder til diasnummer 3"/>
          <p:cNvSpPr>
            <a:spLocks noGrp="1"/>
          </p:cNvSpPr>
          <p:nvPr>
            <p:ph type="sldNum" sz="quarter" idx="10"/>
          </p:nvPr>
        </p:nvSpPr>
        <p:spPr/>
        <p:txBody>
          <a:bodyPr/>
          <a:lstStyle/>
          <a:p>
            <a:fld id="{A61E0266-8C6D-4FC8-B9A8-7FFAEDF3BCFF}" type="slidenum">
              <a:rPr lang="da-DK" smtClean="0"/>
              <a:t>3</a:t>
            </a:fld>
            <a:endParaRPr lang="da-DK" dirty="0"/>
          </a:p>
        </p:txBody>
      </p:sp>
    </p:spTree>
    <p:extLst>
      <p:ext uri="{BB962C8B-B14F-4D97-AF65-F5344CB8AC3E}">
        <p14:creationId xmlns:p14="http://schemas.microsoft.com/office/powerpoint/2010/main" val="823647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But</a:t>
            </a:r>
            <a:r>
              <a:rPr lang="da-DK" baseline="0" dirty="0" smtClean="0"/>
              <a:t> let me just start by </a:t>
            </a:r>
            <a:r>
              <a:rPr lang="da-DK" baseline="0" dirty="0" err="1" smtClean="0"/>
              <a:t>saying</a:t>
            </a:r>
            <a:r>
              <a:rPr lang="da-DK" baseline="0" dirty="0" smtClean="0"/>
              <a:t> a bit </a:t>
            </a:r>
            <a:r>
              <a:rPr lang="da-DK" baseline="0" dirty="0" err="1" smtClean="0"/>
              <a:t>about</a:t>
            </a:r>
            <a:r>
              <a:rPr lang="da-DK" baseline="0" dirty="0" smtClean="0"/>
              <a:t> the </a:t>
            </a:r>
            <a:r>
              <a:rPr lang="da-DK" baseline="0" dirty="0" err="1" smtClean="0"/>
              <a:t>role</a:t>
            </a:r>
            <a:r>
              <a:rPr lang="da-DK" baseline="0" dirty="0" smtClean="0"/>
              <a:t> I </a:t>
            </a:r>
            <a:r>
              <a:rPr lang="da-DK" baseline="0" dirty="0" err="1" smtClean="0"/>
              <a:t>envision</a:t>
            </a:r>
            <a:r>
              <a:rPr lang="da-DK" baseline="0" dirty="0" smtClean="0"/>
              <a:t> for the Danish national Archive – </a:t>
            </a:r>
            <a:r>
              <a:rPr lang="da-DK" baseline="0" dirty="0" err="1" smtClean="0"/>
              <a:t>bearing</a:t>
            </a:r>
            <a:r>
              <a:rPr lang="da-DK" baseline="0" dirty="0" smtClean="0"/>
              <a:t> in mind the </a:t>
            </a:r>
            <a:r>
              <a:rPr lang="da-DK" baseline="0" dirty="0" err="1" smtClean="0"/>
              <a:t>frontpage</a:t>
            </a:r>
            <a:r>
              <a:rPr lang="da-DK" baseline="0" dirty="0" smtClean="0"/>
              <a:t> of the Economist.</a:t>
            </a:r>
            <a:endParaRPr lang="da-DK" dirty="0" smtClean="0"/>
          </a:p>
          <a:p>
            <a:endParaRPr lang="da-DK" dirty="0" smtClean="0"/>
          </a:p>
          <a:p>
            <a:r>
              <a:rPr lang="da-DK" dirty="0" smtClean="0"/>
              <a:t>We have just </a:t>
            </a:r>
            <a:r>
              <a:rPr lang="da-DK" dirty="0" err="1" smtClean="0"/>
              <a:t>finalised</a:t>
            </a:r>
            <a:r>
              <a:rPr lang="da-DK" baseline="0" dirty="0" smtClean="0"/>
              <a:t> our new strategi – with data at the center of it. And </a:t>
            </a:r>
            <a:r>
              <a:rPr lang="da-DK" baseline="0" dirty="0" err="1" smtClean="0"/>
              <a:t>fousing</a:t>
            </a:r>
            <a:r>
              <a:rPr lang="da-DK" baseline="0" dirty="0" smtClean="0"/>
              <a:t> on </a:t>
            </a:r>
            <a:r>
              <a:rPr lang="da-DK" baseline="0" dirty="0" err="1" smtClean="0"/>
              <a:t>collecting</a:t>
            </a:r>
            <a:r>
              <a:rPr lang="da-DK" baseline="0" dirty="0" smtClean="0"/>
              <a:t> data, </a:t>
            </a:r>
            <a:r>
              <a:rPr lang="da-DK" baseline="0" dirty="0" err="1" smtClean="0"/>
              <a:t>making</a:t>
            </a:r>
            <a:r>
              <a:rPr lang="da-DK" baseline="0" dirty="0" smtClean="0"/>
              <a:t> </a:t>
            </a:r>
            <a:r>
              <a:rPr lang="da-DK" baseline="0" dirty="0" err="1" smtClean="0"/>
              <a:t>use</a:t>
            </a:r>
            <a:r>
              <a:rPr lang="da-DK" baseline="0" dirty="0" smtClean="0"/>
              <a:t> of it </a:t>
            </a:r>
            <a:r>
              <a:rPr lang="da-DK" baseline="0" dirty="0" err="1" smtClean="0"/>
              <a:t>again</a:t>
            </a:r>
            <a:r>
              <a:rPr lang="da-DK" baseline="0" dirty="0" smtClean="0"/>
              <a:t> and helping to </a:t>
            </a:r>
            <a:r>
              <a:rPr lang="da-DK" baseline="0" dirty="0" err="1" smtClean="0"/>
              <a:t>make</a:t>
            </a:r>
            <a:r>
              <a:rPr lang="da-DK" baseline="0" dirty="0" smtClean="0"/>
              <a:t> the public </a:t>
            </a:r>
            <a:r>
              <a:rPr lang="da-DK" baseline="0" dirty="0" err="1" smtClean="0"/>
              <a:t>sector</a:t>
            </a:r>
            <a:r>
              <a:rPr lang="da-DK" baseline="0" dirty="0" smtClean="0"/>
              <a:t> more </a:t>
            </a:r>
            <a:r>
              <a:rPr lang="da-DK" baseline="0" dirty="0" err="1" smtClean="0"/>
              <a:t>efficient</a:t>
            </a:r>
            <a:r>
              <a:rPr lang="da-DK" baseline="0" dirty="0" smtClean="0"/>
              <a:t>. More </a:t>
            </a:r>
            <a:r>
              <a:rPr lang="da-DK" baseline="0" dirty="0" err="1" smtClean="0"/>
              <a:t>specifically</a:t>
            </a:r>
            <a:r>
              <a:rPr lang="da-DK" baseline="0" dirty="0" smtClean="0"/>
              <a:t> </a:t>
            </a:r>
            <a:r>
              <a:rPr lang="da-DK" baseline="0" dirty="0" err="1" smtClean="0"/>
              <a:t>its</a:t>
            </a:r>
            <a:r>
              <a:rPr lang="da-DK" baseline="0" dirty="0" smtClean="0"/>
              <a:t> </a:t>
            </a:r>
            <a:r>
              <a:rPr lang="da-DK" baseline="0" dirty="0" err="1" smtClean="0"/>
              <a:t>about</a:t>
            </a:r>
            <a:r>
              <a:rPr lang="da-DK" baseline="0" dirty="0" smtClean="0"/>
              <a:t> </a:t>
            </a:r>
            <a:r>
              <a:rPr lang="da-DK" baseline="0" dirty="0" err="1" smtClean="0"/>
              <a:t>securing</a:t>
            </a:r>
            <a:r>
              <a:rPr lang="da-DK" baseline="0" dirty="0" smtClean="0"/>
              <a:t> an </a:t>
            </a:r>
            <a:r>
              <a:rPr lang="da-DK" baseline="0" dirty="0" err="1" smtClean="0"/>
              <a:t>adequate</a:t>
            </a:r>
            <a:r>
              <a:rPr lang="da-DK" baseline="0" dirty="0" smtClean="0"/>
              <a:t> </a:t>
            </a:r>
            <a:r>
              <a:rPr lang="da-DK" baseline="0" dirty="0" err="1" smtClean="0"/>
              <a:t>documentation</a:t>
            </a:r>
            <a:r>
              <a:rPr lang="da-DK" baseline="0" dirty="0" smtClean="0"/>
              <a:t> and </a:t>
            </a:r>
            <a:r>
              <a:rPr lang="da-DK" baseline="0" dirty="0" err="1" smtClean="0"/>
              <a:t>making</a:t>
            </a:r>
            <a:r>
              <a:rPr lang="da-DK" baseline="0" dirty="0" smtClean="0"/>
              <a:t> sure that we </a:t>
            </a:r>
            <a:r>
              <a:rPr lang="da-DK" baseline="0" dirty="0" err="1" smtClean="0"/>
              <a:t>take</a:t>
            </a:r>
            <a:r>
              <a:rPr lang="da-DK" baseline="0" dirty="0" smtClean="0"/>
              <a:t> good </a:t>
            </a:r>
            <a:r>
              <a:rPr lang="da-DK" baseline="0" dirty="0" err="1" smtClean="0"/>
              <a:t>care</a:t>
            </a:r>
            <a:r>
              <a:rPr lang="da-DK" baseline="0" dirty="0" smtClean="0"/>
              <a:t> of the data we </a:t>
            </a:r>
            <a:r>
              <a:rPr lang="da-DK" baseline="0" dirty="0" err="1" smtClean="0"/>
              <a:t>collect</a:t>
            </a:r>
            <a:r>
              <a:rPr lang="da-DK" baseline="0" dirty="0" smtClean="0"/>
              <a:t> </a:t>
            </a:r>
            <a:r>
              <a:rPr lang="da-DK" baseline="0" dirty="0" err="1" smtClean="0"/>
              <a:t>bearing</a:t>
            </a:r>
            <a:r>
              <a:rPr lang="da-DK" baseline="0" dirty="0" smtClean="0"/>
              <a:t> in mind an </a:t>
            </a:r>
            <a:r>
              <a:rPr lang="da-DK" baseline="0" dirty="0" err="1" smtClean="0"/>
              <a:t>increasing</a:t>
            </a:r>
            <a:r>
              <a:rPr lang="da-DK" baseline="0" dirty="0" smtClean="0"/>
              <a:t> </a:t>
            </a:r>
            <a:r>
              <a:rPr lang="da-DK" baseline="0" dirty="0" err="1" smtClean="0"/>
              <a:t>focus</a:t>
            </a:r>
            <a:r>
              <a:rPr lang="da-DK" baseline="0" dirty="0" smtClean="0"/>
              <a:t> on </a:t>
            </a:r>
            <a:r>
              <a:rPr lang="da-DK" baseline="0" dirty="0" err="1" smtClean="0"/>
              <a:t>privacy</a:t>
            </a:r>
            <a:r>
              <a:rPr lang="da-DK" baseline="0" dirty="0" smtClean="0"/>
              <a:t> and the </a:t>
            </a:r>
            <a:r>
              <a:rPr lang="da-DK" baseline="0" dirty="0" err="1" smtClean="0"/>
              <a:t>whole</a:t>
            </a:r>
            <a:r>
              <a:rPr lang="da-DK" baseline="0" dirty="0" smtClean="0"/>
              <a:t> GDPR </a:t>
            </a:r>
            <a:r>
              <a:rPr lang="da-DK" baseline="0" dirty="0" err="1" smtClean="0"/>
              <a:t>legislation</a:t>
            </a:r>
            <a:r>
              <a:rPr lang="da-DK" baseline="0" dirty="0" smtClean="0"/>
              <a:t>. </a:t>
            </a:r>
            <a:r>
              <a:rPr lang="da-DK" baseline="0" dirty="0" err="1" smtClean="0"/>
              <a:t>Focusing</a:t>
            </a:r>
            <a:r>
              <a:rPr lang="da-DK" baseline="0" dirty="0" smtClean="0"/>
              <a:t> on </a:t>
            </a:r>
            <a:r>
              <a:rPr lang="da-DK" baseline="0" dirty="0" err="1" smtClean="0"/>
              <a:t>making</a:t>
            </a:r>
            <a:r>
              <a:rPr lang="da-DK" baseline="0" dirty="0" smtClean="0"/>
              <a:t> data </a:t>
            </a:r>
            <a:r>
              <a:rPr lang="da-DK" baseline="0" dirty="0" err="1" smtClean="0"/>
              <a:t>available</a:t>
            </a:r>
            <a:r>
              <a:rPr lang="da-DK" baseline="0" dirty="0" smtClean="0"/>
              <a:t> </a:t>
            </a:r>
            <a:r>
              <a:rPr lang="da-DK" baseline="0" dirty="0" err="1" smtClean="0"/>
              <a:t>again</a:t>
            </a:r>
            <a:r>
              <a:rPr lang="da-DK" baseline="0" dirty="0" smtClean="0"/>
              <a:t> in an easy and </a:t>
            </a:r>
            <a:r>
              <a:rPr lang="da-DK" baseline="0" dirty="0" err="1" smtClean="0"/>
              <a:t>straightforward</a:t>
            </a:r>
            <a:r>
              <a:rPr lang="da-DK" baseline="0" dirty="0" smtClean="0"/>
              <a:t> </a:t>
            </a:r>
            <a:r>
              <a:rPr lang="da-DK" baseline="0" dirty="0" err="1" smtClean="0"/>
              <a:t>manner</a:t>
            </a:r>
            <a:r>
              <a:rPr lang="da-DK" baseline="0" dirty="0" smtClean="0"/>
              <a:t> – not just </a:t>
            </a:r>
            <a:r>
              <a:rPr lang="da-DK" baseline="0" dirty="0" err="1" smtClean="0"/>
              <a:t>opening</a:t>
            </a:r>
            <a:r>
              <a:rPr lang="da-DK" baseline="0" dirty="0" smtClean="0"/>
              <a:t> the </a:t>
            </a:r>
            <a:r>
              <a:rPr lang="da-DK" baseline="0" dirty="0" err="1" smtClean="0"/>
              <a:t>doors</a:t>
            </a:r>
            <a:r>
              <a:rPr lang="da-DK" baseline="0" dirty="0" smtClean="0"/>
              <a:t> to our data but </a:t>
            </a:r>
            <a:r>
              <a:rPr lang="da-DK" baseline="0" dirty="0" err="1" smtClean="0"/>
              <a:t>also</a:t>
            </a:r>
            <a:r>
              <a:rPr lang="da-DK" baseline="0" dirty="0" smtClean="0"/>
              <a:t> </a:t>
            </a:r>
            <a:r>
              <a:rPr lang="da-DK" baseline="0" dirty="0" err="1" smtClean="0"/>
              <a:t>actively</a:t>
            </a:r>
            <a:r>
              <a:rPr lang="da-DK" baseline="0" dirty="0" smtClean="0"/>
              <a:t> </a:t>
            </a:r>
            <a:r>
              <a:rPr lang="da-DK" baseline="0" dirty="0" err="1" smtClean="0"/>
              <a:t>pushing</a:t>
            </a:r>
            <a:r>
              <a:rPr lang="da-DK" baseline="0" dirty="0" smtClean="0"/>
              <a:t> data out. And </a:t>
            </a:r>
            <a:r>
              <a:rPr lang="da-DK" baseline="0" dirty="0" err="1" smtClean="0"/>
              <a:t>focusing</a:t>
            </a:r>
            <a:r>
              <a:rPr lang="da-DK" baseline="0" dirty="0" smtClean="0"/>
              <a:t> on </a:t>
            </a:r>
            <a:r>
              <a:rPr lang="da-DK" baseline="0" dirty="0" err="1" smtClean="0"/>
              <a:t>being</a:t>
            </a:r>
            <a:r>
              <a:rPr lang="da-DK" baseline="0" dirty="0" smtClean="0"/>
              <a:t> part of the digital </a:t>
            </a:r>
            <a:r>
              <a:rPr lang="da-DK" baseline="0" dirty="0" err="1" smtClean="0"/>
              <a:t>infrastructure</a:t>
            </a:r>
            <a:r>
              <a:rPr lang="da-DK" baseline="0" dirty="0" smtClean="0"/>
              <a:t> and </a:t>
            </a:r>
            <a:r>
              <a:rPr lang="da-DK" baseline="0" dirty="0" err="1" smtClean="0"/>
              <a:t>making</a:t>
            </a:r>
            <a:r>
              <a:rPr lang="da-DK" baseline="0" dirty="0" smtClean="0"/>
              <a:t> it easy for public </a:t>
            </a:r>
            <a:r>
              <a:rPr lang="da-DK" baseline="0" dirty="0" err="1" smtClean="0"/>
              <a:t>sector</a:t>
            </a:r>
            <a:r>
              <a:rPr lang="da-DK" baseline="0" dirty="0" smtClean="0"/>
              <a:t> institutions to </a:t>
            </a:r>
            <a:r>
              <a:rPr lang="da-DK" baseline="0" dirty="0" err="1" smtClean="0"/>
              <a:t>reuse</a:t>
            </a:r>
            <a:r>
              <a:rPr lang="da-DK" baseline="0" dirty="0" smtClean="0"/>
              <a:t> </a:t>
            </a:r>
            <a:r>
              <a:rPr lang="da-DK" baseline="0" dirty="0" err="1" smtClean="0"/>
              <a:t>their</a:t>
            </a:r>
            <a:r>
              <a:rPr lang="da-DK" baseline="0" dirty="0" smtClean="0"/>
              <a:t> data. </a:t>
            </a:r>
          </a:p>
        </p:txBody>
      </p:sp>
      <p:sp>
        <p:nvSpPr>
          <p:cNvPr id="4" name="Pladsholder til diasnummer 3"/>
          <p:cNvSpPr>
            <a:spLocks noGrp="1"/>
          </p:cNvSpPr>
          <p:nvPr>
            <p:ph type="sldNum" sz="quarter" idx="10"/>
          </p:nvPr>
        </p:nvSpPr>
        <p:spPr/>
        <p:txBody>
          <a:bodyPr/>
          <a:lstStyle/>
          <a:p>
            <a:fld id="{A61E0266-8C6D-4FC8-B9A8-7FFAEDF3BCFF}" type="slidenum">
              <a:rPr lang="da-DK" smtClean="0">
                <a:solidFill>
                  <a:prstClr val="black"/>
                </a:solidFill>
              </a:rPr>
              <a:pPr/>
              <a:t>5</a:t>
            </a:fld>
            <a:endParaRPr lang="da-DK">
              <a:solidFill>
                <a:prstClr val="black"/>
              </a:solidFill>
            </a:endParaRPr>
          </a:p>
        </p:txBody>
      </p:sp>
    </p:spTree>
    <p:extLst>
      <p:ext uri="{BB962C8B-B14F-4D97-AF65-F5344CB8AC3E}">
        <p14:creationId xmlns:p14="http://schemas.microsoft.com/office/powerpoint/2010/main" val="1009722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Let me </a:t>
            </a:r>
            <a:r>
              <a:rPr lang="da-DK" dirty="0" err="1" smtClean="0"/>
              <a:t>turn</a:t>
            </a:r>
            <a:r>
              <a:rPr lang="da-DK" dirty="0" smtClean="0"/>
              <a:t> to geodata and the</a:t>
            </a:r>
            <a:r>
              <a:rPr lang="da-DK" baseline="0" dirty="0" smtClean="0"/>
              <a:t> development it has </a:t>
            </a:r>
            <a:r>
              <a:rPr lang="da-DK" baseline="0" dirty="0" err="1" smtClean="0"/>
              <a:t>undergone</a:t>
            </a:r>
            <a:r>
              <a:rPr lang="da-DK" baseline="0" dirty="0" smtClean="0"/>
              <a:t> in the recent </a:t>
            </a:r>
            <a:r>
              <a:rPr lang="da-DK" baseline="0" dirty="0" err="1" smtClean="0"/>
              <a:t>years</a:t>
            </a:r>
            <a:r>
              <a:rPr lang="da-DK" baseline="0" dirty="0" smtClean="0"/>
              <a:t> in Denmark. From </a:t>
            </a:r>
            <a:r>
              <a:rPr lang="da-DK" baseline="0" dirty="0" err="1" smtClean="0"/>
              <a:t>being</a:t>
            </a:r>
            <a:r>
              <a:rPr lang="da-DK" baseline="0" dirty="0" smtClean="0"/>
              <a:t> data </a:t>
            </a:r>
            <a:r>
              <a:rPr lang="da-DK" baseline="0" dirty="0" err="1" smtClean="0"/>
              <a:t>used</a:t>
            </a:r>
            <a:r>
              <a:rPr lang="da-DK" baseline="0" dirty="0" smtClean="0"/>
              <a:t> by </a:t>
            </a:r>
            <a:r>
              <a:rPr lang="da-DK" baseline="0" dirty="0" err="1" smtClean="0"/>
              <a:t>usual</a:t>
            </a:r>
            <a:r>
              <a:rPr lang="da-DK" baseline="0" dirty="0" smtClean="0"/>
              <a:t> </a:t>
            </a:r>
            <a:r>
              <a:rPr lang="da-DK" baseline="0" dirty="0" err="1" smtClean="0"/>
              <a:t>suspects</a:t>
            </a:r>
            <a:r>
              <a:rPr lang="da-DK" baseline="0" dirty="0" smtClean="0"/>
              <a:t> and </a:t>
            </a:r>
            <a:r>
              <a:rPr lang="da-DK" baseline="0" dirty="0" err="1" smtClean="0"/>
              <a:t>usual</a:t>
            </a:r>
            <a:r>
              <a:rPr lang="da-DK" baseline="0" dirty="0" smtClean="0"/>
              <a:t> </a:t>
            </a:r>
            <a:r>
              <a:rPr lang="da-DK" baseline="0" dirty="0" err="1" smtClean="0"/>
              <a:t>sectors</a:t>
            </a:r>
            <a:r>
              <a:rPr lang="da-DK" baseline="0" dirty="0" smtClean="0"/>
              <a:t> and </a:t>
            </a:r>
            <a:r>
              <a:rPr lang="da-DK" baseline="0" dirty="0" err="1" smtClean="0"/>
              <a:t>their</a:t>
            </a:r>
            <a:r>
              <a:rPr lang="da-DK" baseline="0" dirty="0" smtClean="0"/>
              <a:t> dataspecialist to </a:t>
            </a:r>
            <a:r>
              <a:rPr lang="da-DK" baseline="0" dirty="0" err="1" smtClean="0"/>
              <a:t>being</a:t>
            </a:r>
            <a:r>
              <a:rPr lang="da-DK" baseline="0" dirty="0" smtClean="0"/>
              <a:t> data </a:t>
            </a:r>
            <a:r>
              <a:rPr lang="da-DK" baseline="0" dirty="0" err="1" smtClean="0"/>
              <a:t>used</a:t>
            </a:r>
            <a:r>
              <a:rPr lang="da-DK" baseline="0" dirty="0" smtClean="0"/>
              <a:t> </a:t>
            </a:r>
            <a:r>
              <a:rPr lang="da-DK" baseline="0" dirty="0" err="1" smtClean="0"/>
              <a:t>widely</a:t>
            </a:r>
            <a:r>
              <a:rPr lang="da-DK" baseline="0" dirty="0" smtClean="0"/>
              <a:t> </a:t>
            </a:r>
            <a:r>
              <a:rPr lang="da-DK" baseline="0" dirty="0" err="1" smtClean="0"/>
              <a:t>across</a:t>
            </a:r>
            <a:r>
              <a:rPr lang="da-DK" baseline="0" dirty="0" smtClean="0"/>
              <a:t> </a:t>
            </a:r>
            <a:r>
              <a:rPr lang="da-DK" baseline="0" dirty="0" err="1" smtClean="0"/>
              <a:t>sectors</a:t>
            </a:r>
            <a:r>
              <a:rPr lang="da-DK" baseline="0" dirty="0" smtClean="0"/>
              <a:t> for a </a:t>
            </a:r>
            <a:r>
              <a:rPr lang="da-DK" baseline="0" dirty="0" err="1" smtClean="0"/>
              <a:t>number</a:t>
            </a:r>
            <a:r>
              <a:rPr lang="da-DK" baseline="0" dirty="0" smtClean="0"/>
              <a:t> of purposes and not </a:t>
            </a:r>
            <a:r>
              <a:rPr lang="da-DK" baseline="0" dirty="0" err="1" smtClean="0"/>
              <a:t>only</a:t>
            </a:r>
            <a:r>
              <a:rPr lang="da-DK" baseline="0" dirty="0" smtClean="0"/>
              <a:t> by GIS specialists. </a:t>
            </a:r>
            <a:endParaRPr lang="da-DK" dirty="0"/>
          </a:p>
        </p:txBody>
      </p:sp>
      <p:sp>
        <p:nvSpPr>
          <p:cNvPr id="4" name="Pladsholder til diasnummer 3"/>
          <p:cNvSpPr>
            <a:spLocks noGrp="1"/>
          </p:cNvSpPr>
          <p:nvPr>
            <p:ph type="sldNum" sz="quarter" idx="10"/>
          </p:nvPr>
        </p:nvSpPr>
        <p:spPr/>
        <p:txBody>
          <a:bodyPr/>
          <a:lstStyle/>
          <a:p>
            <a:fld id="{A61E0266-8C6D-4FC8-B9A8-7FFAEDF3BCFF}" type="slidenum">
              <a:rPr lang="da-DK" smtClean="0"/>
              <a:t>6</a:t>
            </a:fld>
            <a:endParaRPr lang="da-DK" dirty="0"/>
          </a:p>
        </p:txBody>
      </p:sp>
    </p:spTree>
    <p:extLst>
      <p:ext uri="{BB962C8B-B14F-4D97-AF65-F5344CB8AC3E}">
        <p14:creationId xmlns:p14="http://schemas.microsoft.com/office/powerpoint/2010/main" val="1712617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As</a:t>
            </a:r>
            <a:r>
              <a:rPr lang="da-DK" baseline="0" dirty="0" smtClean="0"/>
              <a:t> I have </a:t>
            </a:r>
            <a:r>
              <a:rPr lang="da-DK" baseline="0" dirty="0" err="1" smtClean="0"/>
              <a:t>indicated</a:t>
            </a:r>
            <a:r>
              <a:rPr lang="da-DK" baseline="0" dirty="0" smtClean="0"/>
              <a:t> a </a:t>
            </a:r>
            <a:r>
              <a:rPr lang="da-DK" baseline="0" dirty="0" err="1" smtClean="0"/>
              <a:t>couple</a:t>
            </a:r>
            <a:r>
              <a:rPr lang="da-DK" baseline="0" dirty="0" smtClean="0"/>
              <a:t> of times </a:t>
            </a:r>
            <a:r>
              <a:rPr lang="da-DK" baseline="0" dirty="0" err="1" smtClean="0"/>
              <a:t>already</a:t>
            </a:r>
            <a:r>
              <a:rPr lang="da-DK" baseline="0" dirty="0" smtClean="0"/>
              <a:t> – the </a:t>
            </a:r>
            <a:r>
              <a:rPr lang="da-DK" baseline="0" dirty="0" err="1" smtClean="0"/>
              <a:t>importance</a:t>
            </a:r>
            <a:r>
              <a:rPr lang="da-DK" baseline="0" dirty="0" smtClean="0"/>
              <a:t> of geodata is growing. </a:t>
            </a:r>
          </a:p>
          <a:p>
            <a:endParaRPr lang="da-DK" baseline="0" dirty="0" smtClean="0"/>
          </a:p>
          <a:p>
            <a:r>
              <a:rPr lang="da-DK" baseline="0" dirty="0" smtClean="0"/>
              <a:t>Public geodata </a:t>
            </a:r>
            <a:r>
              <a:rPr lang="da-DK" baseline="0" dirty="0" err="1" smtClean="0"/>
              <a:t>was</a:t>
            </a:r>
            <a:r>
              <a:rPr lang="da-DK" baseline="0" dirty="0" smtClean="0"/>
              <a:t> made open in 2012 – </a:t>
            </a:r>
            <a:r>
              <a:rPr lang="da-DK" baseline="0" dirty="0" err="1" smtClean="0"/>
              <a:t>meaning</a:t>
            </a:r>
            <a:r>
              <a:rPr lang="da-DK" baseline="0" dirty="0" smtClean="0"/>
              <a:t> that you </a:t>
            </a:r>
            <a:r>
              <a:rPr lang="da-DK" baseline="0" dirty="0" err="1" smtClean="0"/>
              <a:t>can</a:t>
            </a:r>
            <a:r>
              <a:rPr lang="da-DK" baseline="0" dirty="0" smtClean="0"/>
              <a:t> </a:t>
            </a:r>
            <a:r>
              <a:rPr lang="da-DK" baseline="0" dirty="0" err="1" smtClean="0"/>
              <a:t>get</a:t>
            </a:r>
            <a:r>
              <a:rPr lang="da-DK" baseline="0" dirty="0" smtClean="0"/>
              <a:t> it and </a:t>
            </a:r>
            <a:r>
              <a:rPr lang="da-DK" baseline="0" dirty="0" err="1" smtClean="0"/>
              <a:t>use</a:t>
            </a:r>
            <a:r>
              <a:rPr lang="da-DK" baseline="0" dirty="0" smtClean="0"/>
              <a:t> it </a:t>
            </a:r>
            <a:r>
              <a:rPr lang="da-DK" baseline="0" dirty="0" err="1" smtClean="0"/>
              <a:t>without</a:t>
            </a:r>
            <a:r>
              <a:rPr lang="da-DK" baseline="0" dirty="0" smtClean="0"/>
              <a:t> </a:t>
            </a:r>
            <a:r>
              <a:rPr lang="da-DK" baseline="0" dirty="0" err="1" smtClean="0"/>
              <a:t>having</a:t>
            </a:r>
            <a:r>
              <a:rPr lang="da-DK" baseline="0" dirty="0" smtClean="0"/>
              <a:t> to </a:t>
            </a:r>
            <a:r>
              <a:rPr lang="da-DK" baseline="0" dirty="0" err="1" smtClean="0"/>
              <a:t>pay</a:t>
            </a:r>
            <a:r>
              <a:rPr lang="da-DK" baseline="0" dirty="0" smtClean="0"/>
              <a:t> for it. That is </a:t>
            </a:r>
            <a:r>
              <a:rPr lang="da-DK" baseline="0" dirty="0" err="1" smtClean="0"/>
              <a:t>one</a:t>
            </a:r>
            <a:r>
              <a:rPr lang="da-DK" baseline="0" dirty="0" smtClean="0"/>
              <a:t> </a:t>
            </a:r>
            <a:r>
              <a:rPr lang="da-DK" baseline="0" dirty="0" err="1" smtClean="0"/>
              <a:t>thing</a:t>
            </a:r>
            <a:r>
              <a:rPr lang="da-DK" baseline="0" dirty="0" smtClean="0"/>
              <a:t>. </a:t>
            </a:r>
          </a:p>
          <a:p>
            <a:endParaRPr lang="da-DK"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baseline="0" dirty="0" smtClean="0"/>
              <a:t>And of </a:t>
            </a:r>
            <a:r>
              <a:rPr lang="da-DK" baseline="0" dirty="0" err="1" smtClean="0"/>
              <a:t>course</a:t>
            </a:r>
            <a:r>
              <a:rPr lang="da-DK" baseline="0" dirty="0" smtClean="0"/>
              <a:t> you </a:t>
            </a:r>
            <a:r>
              <a:rPr lang="da-DK" baseline="0" dirty="0" err="1" smtClean="0"/>
              <a:t>also</a:t>
            </a:r>
            <a:r>
              <a:rPr lang="da-DK" baseline="0" dirty="0" smtClean="0"/>
              <a:t> have to </a:t>
            </a:r>
            <a:r>
              <a:rPr lang="da-DK" baseline="0" dirty="0" err="1" smtClean="0"/>
              <a:t>take</a:t>
            </a:r>
            <a:r>
              <a:rPr lang="da-DK" baseline="0" dirty="0" smtClean="0"/>
              <a:t> the development of new </a:t>
            </a:r>
            <a:r>
              <a:rPr lang="da-DK" baseline="0" dirty="0" err="1" smtClean="0"/>
              <a:t>technology</a:t>
            </a:r>
            <a:r>
              <a:rPr lang="da-DK" baseline="0" dirty="0" smtClean="0"/>
              <a:t> </a:t>
            </a:r>
            <a:r>
              <a:rPr lang="da-DK" baseline="0" dirty="0" err="1" smtClean="0"/>
              <a:t>into</a:t>
            </a:r>
            <a:r>
              <a:rPr lang="da-DK" baseline="0" dirty="0" smtClean="0"/>
              <a:t> </a:t>
            </a:r>
            <a:r>
              <a:rPr lang="da-DK" baseline="0" dirty="0" err="1" smtClean="0"/>
              <a:t>consideration</a:t>
            </a:r>
            <a:r>
              <a:rPr lang="da-DK" baseline="0" dirty="0" smtClean="0"/>
              <a:t>. The </a:t>
            </a:r>
            <a:r>
              <a:rPr lang="da-DK" baseline="0" dirty="0" err="1" smtClean="0"/>
              <a:t>technology</a:t>
            </a:r>
            <a:r>
              <a:rPr lang="da-DK" baseline="0" dirty="0" smtClean="0"/>
              <a:t> revolution has had a </a:t>
            </a:r>
            <a:r>
              <a:rPr lang="da-DK" baseline="0" dirty="0" err="1" smtClean="0"/>
              <a:t>huge</a:t>
            </a:r>
            <a:r>
              <a:rPr lang="da-DK" baseline="0" dirty="0" smtClean="0"/>
              <a:t> </a:t>
            </a:r>
            <a:r>
              <a:rPr lang="da-DK" baseline="0" dirty="0" err="1" smtClean="0"/>
              <a:t>impact</a:t>
            </a:r>
            <a:r>
              <a:rPr lang="da-DK" baseline="0" dirty="0" smtClean="0"/>
              <a:t> as </a:t>
            </a:r>
            <a:r>
              <a:rPr lang="da-DK" baseline="0" dirty="0" err="1" smtClean="0"/>
              <a:t>e.g</a:t>
            </a:r>
            <a:r>
              <a:rPr lang="da-DK" baseline="0" dirty="0" smtClean="0"/>
              <a:t>. the </a:t>
            </a:r>
            <a:r>
              <a:rPr lang="da-DK" baseline="0" dirty="0" err="1" smtClean="0"/>
              <a:t>computing</a:t>
            </a:r>
            <a:r>
              <a:rPr lang="da-DK" baseline="0" dirty="0" smtClean="0"/>
              <a:t> power and new </a:t>
            </a:r>
            <a:r>
              <a:rPr lang="da-DK" baseline="0" dirty="0" err="1" smtClean="0"/>
              <a:t>algorithms</a:t>
            </a:r>
            <a:r>
              <a:rPr lang="da-DK" baseline="0" dirty="0" smtClean="0"/>
              <a:t> has made it </a:t>
            </a:r>
            <a:r>
              <a:rPr lang="da-DK" baseline="0" dirty="0" err="1" smtClean="0"/>
              <a:t>possible</a:t>
            </a:r>
            <a:r>
              <a:rPr lang="da-DK" baseline="0" dirty="0" smtClean="0"/>
              <a:t> to </a:t>
            </a:r>
            <a:r>
              <a:rPr lang="da-DK" baseline="0" dirty="0" err="1" smtClean="0"/>
              <a:t>process</a:t>
            </a:r>
            <a:r>
              <a:rPr lang="da-DK" baseline="0" dirty="0" smtClean="0"/>
              <a:t> </a:t>
            </a:r>
            <a:r>
              <a:rPr lang="da-DK" baseline="0" dirty="0" err="1" smtClean="0"/>
              <a:t>huge</a:t>
            </a:r>
            <a:r>
              <a:rPr lang="da-DK" baseline="0" dirty="0" smtClean="0"/>
              <a:t> </a:t>
            </a:r>
            <a:r>
              <a:rPr lang="da-DK" baseline="0" dirty="0" err="1" smtClean="0"/>
              <a:t>amounts</a:t>
            </a:r>
            <a:r>
              <a:rPr lang="da-DK" baseline="0" dirty="0" smtClean="0"/>
              <a:t> of data, has made it a </a:t>
            </a:r>
            <a:r>
              <a:rPr lang="da-DK" baseline="0" dirty="0" err="1" smtClean="0"/>
              <a:t>lot</a:t>
            </a:r>
            <a:r>
              <a:rPr lang="da-DK" baseline="0" dirty="0" smtClean="0"/>
              <a:t> more easy to </a:t>
            </a:r>
            <a:r>
              <a:rPr lang="da-DK" baseline="0" dirty="0" err="1" smtClean="0"/>
              <a:t>access</a:t>
            </a:r>
            <a:r>
              <a:rPr lang="da-DK" baseline="0" dirty="0" smtClean="0"/>
              <a:t>, </a:t>
            </a:r>
            <a:r>
              <a:rPr lang="da-DK" baseline="0" dirty="0" err="1" smtClean="0"/>
              <a:t>use</a:t>
            </a:r>
            <a:r>
              <a:rPr lang="da-DK" baseline="0" dirty="0" smtClean="0"/>
              <a:t> and </a:t>
            </a:r>
            <a:r>
              <a:rPr lang="da-DK" baseline="0" dirty="0" err="1" smtClean="0"/>
              <a:t>combine</a:t>
            </a:r>
            <a:r>
              <a:rPr lang="da-DK" baseline="0" dirty="0" smtClean="0"/>
              <a:t> data </a:t>
            </a:r>
            <a:r>
              <a:rPr lang="da-DK" baseline="0" dirty="0" err="1" smtClean="0"/>
              <a:t>giving</a:t>
            </a:r>
            <a:r>
              <a:rPr lang="da-DK" baseline="0" dirty="0" smtClean="0"/>
              <a:t> </a:t>
            </a:r>
            <a:r>
              <a:rPr lang="da-DK" baseline="0" dirty="0" err="1" smtClean="0"/>
              <a:t>whole</a:t>
            </a:r>
            <a:r>
              <a:rPr lang="da-DK" baseline="0" dirty="0" smtClean="0"/>
              <a:t> new </a:t>
            </a:r>
            <a:r>
              <a:rPr lang="da-DK" baseline="0" dirty="0" err="1" smtClean="0"/>
              <a:t>insights</a:t>
            </a:r>
            <a:r>
              <a:rPr lang="da-DK" baseline="0" dirty="0" smtClean="0"/>
              <a:t> and </a:t>
            </a:r>
            <a:r>
              <a:rPr lang="da-DK" baseline="0" dirty="0" err="1" smtClean="0"/>
              <a:t>ways</a:t>
            </a:r>
            <a:r>
              <a:rPr lang="da-DK" baseline="0" dirty="0" smtClean="0"/>
              <a:t> of </a:t>
            </a:r>
            <a:r>
              <a:rPr lang="da-DK" baseline="0" dirty="0" err="1" smtClean="0"/>
              <a:t>utilising</a:t>
            </a:r>
            <a:r>
              <a:rPr lang="da-DK" baseline="0" dirty="0" smtClean="0"/>
              <a:t> data in </a:t>
            </a:r>
            <a:r>
              <a:rPr lang="da-DK" baseline="0" dirty="0" err="1" smtClean="0"/>
              <a:t>both</a:t>
            </a:r>
            <a:r>
              <a:rPr lang="da-DK" baseline="0" dirty="0" smtClean="0"/>
              <a:t> public and private </a:t>
            </a:r>
            <a:r>
              <a:rPr lang="da-DK" baseline="0" dirty="0" err="1" smtClean="0"/>
              <a:t>sector</a:t>
            </a:r>
            <a:r>
              <a:rPr lang="da-DK"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da-DK" baseline="0" dirty="0" smtClean="0"/>
          </a:p>
          <a:p>
            <a:r>
              <a:rPr lang="da-DK" baseline="0" dirty="0" smtClean="0"/>
              <a:t>But it is </a:t>
            </a:r>
            <a:r>
              <a:rPr lang="da-DK" baseline="0" dirty="0" err="1" smtClean="0"/>
              <a:t>also</a:t>
            </a:r>
            <a:r>
              <a:rPr lang="da-DK" baseline="0" dirty="0" smtClean="0"/>
              <a:t> due to the nature of geodata. We have </a:t>
            </a:r>
            <a:r>
              <a:rPr lang="da-DK" baseline="0" dirty="0" err="1" smtClean="0"/>
              <a:t>this</a:t>
            </a:r>
            <a:r>
              <a:rPr lang="da-DK" baseline="0" dirty="0" smtClean="0"/>
              <a:t> </a:t>
            </a:r>
            <a:r>
              <a:rPr lang="da-DK" baseline="0" dirty="0" err="1" smtClean="0"/>
              <a:t>saying</a:t>
            </a:r>
            <a:r>
              <a:rPr lang="da-DK" baseline="0" dirty="0" smtClean="0"/>
              <a:t> that </a:t>
            </a:r>
            <a:r>
              <a:rPr lang="da-DK" baseline="0" dirty="0" err="1" smtClean="0"/>
              <a:t>everyting</a:t>
            </a:r>
            <a:r>
              <a:rPr lang="da-DK" baseline="0" dirty="0" smtClean="0"/>
              <a:t> that </a:t>
            </a:r>
            <a:r>
              <a:rPr lang="da-DK" baseline="0" dirty="0" err="1" smtClean="0"/>
              <a:t>happens</a:t>
            </a:r>
            <a:r>
              <a:rPr lang="da-DK" baseline="0" dirty="0" smtClean="0"/>
              <a:t> </a:t>
            </a:r>
            <a:r>
              <a:rPr lang="da-DK" baseline="0" dirty="0" err="1" smtClean="0"/>
              <a:t>happens</a:t>
            </a:r>
            <a:r>
              <a:rPr lang="da-DK" baseline="0" dirty="0" smtClean="0"/>
              <a:t> </a:t>
            </a:r>
            <a:r>
              <a:rPr lang="da-DK" baseline="0" dirty="0" err="1" smtClean="0"/>
              <a:t>somewhere</a:t>
            </a:r>
            <a:r>
              <a:rPr lang="da-DK" baseline="0" dirty="0" smtClean="0"/>
              <a:t> – at a </a:t>
            </a:r>
            <a:r>
              <a:rPr lang="da-DK" baseline="0" dirty="0" err="1" smtClean="0"/>
              <a:t>spceific</a:t>
            </a:r>
            <a:r>
              <a:rPr lang="da-DK" baseline="0" dirty="0" smtClean="0"/>
              <a:t> </a:t>
            </a:r>
            <a:r>
              <a:rPr lang="da-DK" baseline="0" dirty="0" err="1" smtClean="0"/>
              <a:t>place</a:t>
            </a:r>
            <a:r>
              <a:rPr lang="da-DK" baseline="0" dirty="0" smtClean="0"/>
              <a:t> or spot. And that is why geodata is important – it has the </a:t>
            </a:r>
            <a:r>
              <a:rPr lang="da-DK" baseline="0" dirty="0" err="1" smtClean="0"/>
              <a:t>ability</a:t>
            </a:r>
            <a:r>
              <a:rPr lang="da-DK" baseline="0" dirty="0" smtClean="0"/>
              <a:t> to </a:t>
            </a:r>
            <a:r>
              <a:rPr lang="da-DK" baseline="0" dirty="0" err="1" smtClean="0"/>
              <a:t>connect</a:t>
            </a:r>
            <a:r>
              <a:rPr lang="da-DK" baseline="0" dirty="0" smtClean="0"/>
              <a:t> and </a:t>
            </a:r>
            <a:r>
              <a:rPr lang="da-DK" baseline="0" dirty="0" err="1" smtClean="0"/>
              <a:t>combine</a:t>
            </a:r>
            <a:r>
              <a:rPr lang="da-DK" baseline="0" dirty="0" smtClean="0"/>
              <a:t> other data in a </a:t>
            </a:r>
            <a:r>
              <a:rPr lang="da-DK" baseline="0" dirty="0" err="1" smtClean="0"/>
              <a:t>meaningful</a:t>
            </a:r>
            <a:r>
              <a:rPr lang="da-DK" baseline="0" dirty="0" smtClean="0"/>
              <a:t> </a:t>
            </a:r>
            <a:r>
              <a:rPr lang="da-DK" baseline="0" dirty="0" err="1" smtClean="0"/>
              <a:t>way</a:t>
            </a:r>
            <a:r>
              <a:rPr lang="da-DK" baseline="0" dirty="0" smtClean="0"/>
              <a:t>. In </a:t>
            </a:r>
            <a:r>
              <a:rPr lang="da-DK" baseline="0" dirty="0" err="1" smtClean="0"/>
              <a:t>its</a:t>
            </a:r>
            <a:r>
              <a:rPr lang="da-DK" baseline="0" dirty="0" smtClean="0"/>
              <a:t> nature it is excellent at </a:t>
            </a:r>
            <a:r>
              <a:rPr lang="da-DK" baseline="0" dirty="0" err="1" smtClean="0"/>
              <a:t>combining</a:t>
            </a:r>
            <a:r>
              <a:rPr lang="da-DK" baseline="0" dirty="0" smtClean="0"/>
              <a:t> </a:t>
            </a:r>
            <a:r>
              <a:rPr lang="da-DK" baseline="0" dirty="0" err="1" smtClean="0"/>
              <a:t>various</a:t>
            </a:r>
            <a:r>
              <a:rPr lang="da-DK" baseline="0" dirty="0" smtClean="0"/>
              <a:t> data – </a:t>
            </a:r>
            <a:r>
              <a:rPr lang="da-DK" baseline="0" dirty="0" err="1" smtClean="0"/>
              <a:t>because</a:t>
            </a:r>
            <a:r>
              <a:rPr lang="da-DK" baseline="0" dirty="0" smtClean="0"/>
              <a:t> the </a:t>
            </a:r>
            <a:r>
              <a:rPr lang="da-DK" baseline="0" dirty="0" err="1" smtClean="0"/>
              <a:t>place</a:t>
            </a:r>
            <a:r>
              <a:rPr lang="da-DK" baseline="0" dirty="0" smtClean="0"/>
              <a:t> is the </a:t>
            </a:r>
            <a:r>
              <a:rPr lang="da-DK" baseline="0" dirty="0" err="1" smtClean="0"/>
              <a:t>key</a:t>
            </a:r>
            <a:r>
              <a:rPr lang="da-DK" baseline="0" dirty="0" smtClean="0"/>
              <a:t> that </a:t>
            </a:r>
            <a:r>
              <a:rPr lang="da-DK" baseline="0" dirty="0" err="1" smtClean="0"/>
              <a:t>combine</a:t>
            </a:r>
            <a:r>
              <a:rPr lang="da-DK" baseline="0" dirty="0" smtClean="0"/>
              <a:t> </a:t>
            </a:r>
            <a:r>
              <a:rPr lang="da-DK" baseline="0" dirty="0" err="1" smtClean="0"/>
              <a:t>things</a:t>
            </a:r>
            <a:r>
              <a:rPr lang="da-DK" baseline="0" dirty="0" smtClean="0"/>
              <a:t>. </a:t>
            </a:r>
          </a:p>
          <a:p>
            <a:endParaRPr lang="da-DK" baseline="0" dirty="0" smtClean="0"/>
          </a:p>
          <a:p>
            <a:r>
              <a:rPr lang="da-DK" baseline="0" dirty="0" smtClean="0"/>
              <a:t>And </a:t>
            </a:r>
            <a:r>
              <a:rPr lang="da-DK" baseline="0" dirty="0" err="1" smtClean="0"/>
              <a:t>then</a:t>
            </a:r>
            <a:r>
              <a:rPr lang="da-DK" baseline="0" dirty="0" smtClean="0"/>
              <a:t> geodata is an </a:t>
            </a:r>
            <a:r>
              <a:rPr lang="da-DK" baseline="0" dirty="0" err="1" smtClean="0"/>
              <a:t>integrated</a:t>
            </a:r>
            <a:r>
              <a:rPr lang="da-DK" baseline="0" dirty="0" smtClean="0"/>
              <a:t> part of the </a:t>
            </a:r>
            <a:r>
              <a:rPr lang="da-DK" baseline="0" dirty="0" err="1" smtClean="0"/>
              <a:t>continuous</a:t>
            </a:r>
            <a:r>
              <a:rPr lang="da-DK" baseline="0" dirty="0" smtClean="0"/>
              <a:t> development of our national digital </a:t>
            </a:r>
            <a:r>
              <a:rPr lang="da-DK" baseline="0" dirty="0" err="1" smtClean="0"/>
              <a:t>infrastructure</a:t>
            </a:r>
            <a:r>
              <a:rPr lang="da-DK" baseline="0" dirty="0" smtClean="0"/>
              <a:t> with ambition of </a:t>
            </a:r>
            <a:r>
              <a:rPr lang="da-DK" baseline="0" dirty="0" err="1" smtClean="0"/>
              <a:t>making</a:t>
            </a:r>
            <a:r>
              <a:rPr lang="da-DK" baseline="0" dirty="0" smtClean="0"/>
              <a:t> easy </a:t>
            </a:r>
            <a:r>
              <a:rPr lang="da-DK" baseline="0" dirty="0" err="1" smtClean="0"/>
              <a:t>access</a:t>
            </a:r>
            <a:r>
              <a:rPr lang="da-DK" baseline="0" dirty="0" smtClean="0"/>
              <a:t> to </a:t>
            </a:r>
            <a:r>
              <a:rPr lang="da-DK" baseline="0" dirty="0" err="1" smtClean="0"/>
              <a:t>high</a:t>
            </a:r>
            <a:r>
              <a:rPr lang="da-DK" baseline="0" dirty="0" smtClean="0"/>
              <a:t> </a:t>
            </a:r>
            <a:r>
              <a:rPr lang="da-DK" baseline="0" dirty="0" err="1" smtClean="0"/>
              <a:t>quality</a:t>
            </a:r>
            <a:r>
              <a:rPr lang="da-DK" baseline="0" dirty="0" smtClean="0"/>
              <a:t> public data of </a:t>
            </a:r>
            <a:r>
              <a:rPr lang="da-DK" baseline="0" dirty="0" err="1" smtClean="0"/>
              <a:t>various</a:t>
            </a:r>
            <a:r>
              <a:rPr lang="da-DK" baseline="0" dirty="0" smtClean="0"/>
              <a:t> kinds – not just </a:t>
            </a:r>
            <a:r>
              <a:rPr lang="da-DK" baseline="0" dirty="0" err="1" smtClean="0"/>
              <a:t>spatial</a:t>
            </a:r>
            <a:r>
              <a:rPr lang="da-DK" baseline="0" dirty="0" smtClean="0"/>
              <a:t> data.</a:t>
            </a:r>
          </a:p>
          <a:p>
            <a:endParaRPr lang="da-DK" baseline="0" dirty="0" smtClean="0"/>
          </a:p>
        </p:txBody>
      </p:sp>
      <p:sp>
        <p:nvSpPr>
          <p:cNvPr id="4" name="Pladsholder til diasnummer 3"/>
          <p:cNvSpPr>
            <a:spLocks noGrp="1"/>
          </p:cNvSpPr>
          <p:nvPr>
            <p:ph type="sldNum" sz="quarter" idx="10"/>
          </p:nvPr>
        </p:nvSpPr>
        <p:spPr/>
        <p:txBody>
          <a:bodyPr/>
          <a:lstStyle/>
          <a:p>
            <a:fld id="{A61E0266-8C6D-4FC8-B9A8-7FFAEDF3BCFF}" type="slidenum">
              <a:rPr lang="da-DK" smtClean="0"/>
              <a:t>7</a:t>
            </a:fld>
            <a:endParaRPr lang="da-DK" dirty="0"/>
          </a:p>
        </p:txBody>
      </p:sp>
    </p:spTree>
    <p:extLst>
      <p:ext uri="{BB962C8B-B14F-4D97-AF65-F5344CB8AC3E}">
        <p14:creationId xmlns:p14="http://schemas.microsoft.com/office/powerpoint/2010/main" val="927467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err="1" smtClean="0"/>
              <a:t>Looking</a:t>
            </a:r>
            <a:r>
              <a:rPr lang="da-DK" baseline="0" dirty="0" smtClean="0"/>
              <a:t> at the </a:t>
            </a:r>
            <a:r>
              <a:rPr lang="da-DK" baseline="0" dirty="0" err="1" smtClean="0"/>
              <a:t>figures</a:t>
            </a:r>
            <a:r>
              <a:rPr lang="da-DK" baseline="0" dirty="0" smtClean="0"/>
              <a:t> it is </a:t>
            </a:r>
            <a:r>
              <a:rPr lang="da-DK" baseline="0" dirty="0" err="1" smtClean="0"/>
              <a:t>quiet</a:t>
            </a:r>
            <a:r>
              <a:rPr lang="da-DK" baseline="0" dirty="0" smtClean="0"/>
              <a:t> easy to </a:t>
            </a:r>
            <a:r>
              <a:rPr lang="da-DK" baseline="0" dirty="0" err="1" smtClean="0"/>
              <a:t>see</a:t>
            </a:r>
            <a:r>
              <a:rPr lang="da-DK" baseline="0" dirty="0" smtClean="0"/>
              <a:t> </a:t>
            </a:r>
            <a:r>
              <a:rPr lang="da-DK" baseline="0" dirty="0" err="1" smtClean="0"/>
              <a:t>this</a:t>
            </a:r>
            <a:r>
              <a:rPr lang="da-DK" baseline="0" dirty="0" smtClean="0"/>
              <a:t> development.  And as you </a:t>
            </a:r>
            <a:r>
              <a:rPr lang="da-DK" baseline="0" dirty="0" err="1" smtClean="0"/>
              <a:t>can</a:t>
            </a:r>
            <a:r>
              <a:rPr lang="da-DK" baseline="0" dirty="0" smtClean="0"/>
              <a:t> </a:t>
            </a:r>
            <a:r>
              <a:rPr lang="da-DK" baseline="0" dirty="0" err="1" smtClean="0"/>
              <a:t>see</a:t>
            </a:r>
            <a:r>
              <a:rPr lang="da-DK" baseline="0" dirty="0" smtClean="0"/>
              <a:t> t</a:t>
            </a:r>
            <a:r>
              <a:rPr lang="da-DK" dirty="0" smtClean="0"/>
              <a:t>he</a:t>
            </a:r>
            <a:r>
              <a:rPr lang="da-DK" baseline="0" dirty="0" smtClean="0"/>
              <a:t> </a:t>
            </a:r>
            <a:r>
              <a:rPr lang="da-DK" baseline="0" dirty="0" err="1" smtClean="0"/>
              <a:t>use</a:t>
            </a:r>
            <a:r>
              <a:rPr lang="da-DK" baseline="0" dirty="0" smtClean="0"/>
              <a:t> of geodata has </a:t>
            </a:r>
            <a:r>
              <a:rPr lang="da-DK" baseline="0" dirty="0" err="1" smtClean="0"/>
              <a:t>been</a:t>
            </a:r>
            <a:r>
              <a:rPr lang="da-DK" baseline="0" dirty="0" smtClean="0"/>
              <a:t> </a:t>
            </a:r>
            <a:r>
              <a:rPr lang="da-DK" baseline="0" dirty="0" err="1" smtClean="0"/>
              <a:t>steadily</a:t>
            </a:r>
            <a:r>
              <a:rPr lang="da-DK" baseline="0" dirty="0" smtClean="0"/>
              <a:t> </a:t>
            </a:r>
            <a:r>
              <a:rPr lang="da-DK" baseline="0" dirty="0" err="1" smtClean="0"/>
              <a:t>increased</a:t>
            </a:r>
            <a:r>
              <a:rPr lang="da-DK" baseline="0" dirty="0" smtClean="0"/>
              <a:t> over the last </a:t>
            </a:r>
            <a:r>
              <a:rPr lang="da-DK" baseline="0" dirty="0" err="1" smtClean="0"/>
              <a:t>years</a:t>
            </a:r>
            <a:r>
              <a:rPr lang="da-DK" baseline="0" dirty="0" smtClean="0"/>
              <a:t>. The </a:t>
            </a:r>
            <a:r>
              <a:rPr lang="da-DK" baseline="0" dirty="0" err="1" smtClean="0"/>
              <a:t>number</a:t>
            </a:r>
            <a:r>
              <a:rPr lang="da-DK" baseline="0" dirty="0" smtClean="0"/>
              <a:t> of </a:t>
            </a:r>
            <a:r>
              <a:rPr lang="da-DK" baseline="0" dirty="0" err="1" smtClean="0"/>
              <a:t>users</a:t>
            </a:r>
            <a:r>
              <a:rPr lang="da-DK" baseline="0" dirty="0" smtClean="0"/>
              <a:t> has </a:t>
            </a:r>
            <a:r>
              <a:rPr lang="da-DK" baseline="0" dirty="0" err="1" smtClean="0"/>
              <a:t>increased</a:t>
            </a:r>
            <a:r>
              <a:rPr lang="da-DK" baseline="0" dirty="0" smtClean="0"/>
              <a:t> 75 times – the </a:t>
            </a:r>
            <a:r>
              <a:rPr lang="da-DK" baseline="0" dirty="0" err="1" smtClean="0"/>
              <a:t>amount</a:t>
            </a:r>
            <a:r>
              <a:rPr lang="da-DK" baseline="0" dirty="0" smtClean="0"/>
              <a:t> of data </a:t>
            </a:r>
            <a:r>
              <a:rPr lang="da-DK" baseline="0" dirty="0" err="1" smtClean="0"/>
              <a:t>used</a:t>
            </a:r>
            <a:r>
              <a:rPr lang="da-DK" baseline="0" dirty="0" smtClean="0"/>
              <a:t> has </a:t>
            </a:r>
            <a:r>
              <a:rPr lang="da-DK" baseline="0" dirty="0" err="1" smtClean="0"/>
              <a:t>increased</a:t>
            </a:r>
            <a:r>
              <a:rPr lang="da-DK" baseline="0" dirty="0" smtClean="0"/>
              <a:t> </a:t>
            </a:r>
            <a:r>
              <a:rPr lang="da-DK" baseline="0" dirty="0" err="1" smtClean="0"/>
              <a:t>four</a:t>
            </a:r>
            <a:r>
              <a:rPr lang="da-DK" baseline="0" dirty="0" smtClean="0"/>
              <a:t> times and the value of geodata to society has </a:t>
            </a:r>
            <a:r>
              <a:rPr lang="da-DK" baseline="0" dirty="0" err="1" smtClean="0"/>
              <a:t>been</a:t>
            </a:r>
            <a:r>
              <a:rPr lang="da-DK" baseline="0" dirty="0" smtClean="0"/>
              <a:t> </a:t>
            </a:r>
            <a:r>
              <a:rPr lang="da-DK" baseline="0" dirty="0" err="1" smtClean="0"/>
              <a:t>doubled</a:t>
            </a:r>
            <a:r>
              <a:rPr lang="da-DK" baseline="0" dirty="0" smtClean="0"/>
              <a:t>. And as you </a:t>
            </a:r>
            <a:r>
              <a:rPr lang="da-DK" baseline="0" dirty="0" err="1" smtClean="0"/>
              <a:t>can</a:t>
            </a:r>
            <a:r>
              <a:rPr lang="da-DK" baseline="0" dirty="0" smtClean="0"/>
              <a:t> </a:t>
            </a:r>
            <a:r>
              <a:rPr lang="da-DK" baseline="0" dirty="0" err="1" smtClean="0"/>
              <a:t>see</a:t>
            </a:r>
            <a:r>
              <a:rPr lang="da-DK" baseline="0" dirty="0" smtClean="0"/>
              <a:t> </a:t>
            </a:r>
            <a:r>
              <a:rPr lang="da-DK" baseline="0" dirty="0" err="1" smtClean="0"/>
              <a:t>there</a:t>
            </a:r>
            <a:r>
              <a:rPr lang="da-DK" baseline="0" dirty="0" smtClean="0"/>
              <a:t> has </a:t>
            </a:r>
            <a:r>
              <a:rPr lang="da-DK" baseline="0" dirty="0" err="1" smtClean="0"/>
              <a:t>been</a:t>
            </a:r>
            <a:r>
              <a:rPr lang="da-DK" baseline="0" dirty="0" smtClean="0"/>
              <a:t> </a:t>
            </a:r>
            <a:r>
              <a:rPr lang="da-DK" baseline="0" dirty="0" err="1" smtClean="0"/>
              <a:t>almost</a:t>
            </a:r>
            <a:r>
              <a:rPr lang="da-DK" baseline="0" dirty="0" smtClean="0"/>
              <a:t> 6 billion hits on the geodata distribution site.</a:t>
            </a:r>
          </a:p>
          <a:p>
            <a:endParaRPr lang="da-DK" baseline="0" dirty="0" smtClean="0"/>
          </a:p>
          <a:p>
            <a:r>
              <a:rPr lang="da-DK" baseline="0" dirty="0" smtClean="0"/>
              <a:t>Together it </a:t>
            </a:r>
            <a:r>
              <a:rPr lang="da-DK" baseline="0" dirty="0" err="1" smtClean="0"/>
              <a:t>tells</a:t>
            </a:r>
            <a:r>
              <a:rPr lang="da-DK" baseline="0" dirty="0" smtClean="0"/>
              <a:t> the story </a:t>
            </a:r>
            <a:r>
              <a:rPr lang="da-DK" baseline="0" dirty="0" err="1" smtClean="0"/>
              <a:t>about</a:t>
            </a:r>
            <a:r>
              <a:rPr lang="da-DK" baseline="0" dirty="0" smtClean="0"/>
              <a:t> the growing </a:t>
            </a:r>
            <a:r>
              <a:rPr lang="da-DK" baseline="0" dirty="0" err="1" smtClean="0"/>
              <a:t>importance</a:t>
            </a:r>
            <a:r>
              <a:rPr lang="da-DK" baseline="0" dirty="0" smtClean="0"/>
              <a:t> of geodata to society.</a:t>
            </a:r>
            <a:endParaRPr lang="da-DK" dirty="0"/>
          </a:p>
        </p:txBody>
      </p:sp>
      <p:sp>
        <p:nvSpPr>
          <p:cNvPr id="4" name="Pladsholder til diasnummer 3"/>
          <p:cNvSpPr>
            <a:spLocks noGrp="1"/>
          </p:cNvSpPr>
          <p:nvPr>
            <p:ph type="sldNum" sz="quarter" idx="10"/>
          </p:nvPr>
        </p:nvSpPr>
        <p:spPr/>
        <p:txBody>
          <a:bodyPr/>
          <a:lstStyle/>
          <a:p>
            <a:fld id="{A61E0266-8C6D-4FC8-B9A8-7FFAEDF3BCFF}" type="slidenum">
              <a:rPr lang="da-DK" smtClean="0"/>
              <a:t>8</a:t>
            </a:fld>
            <a:endParaRPr lang="da-DK" dirty="0"/>
          </a:p>
        </p:txBody>
      </p:sp>
    </p:spTree>
    <p:extLst>
      <p:ext uri="{BB962C8B-B14F-4D97-AF65-F5344CB8AC3E}">
        <p14:creationId xmlns:p14="http://schemas.microsoft.com/office/powerpoint/2010/main" val="3719160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But</a:t>
            </a:r>
            <a:r>
              <a:rPr lang="da-DK" baseline="0" dirty="0" smtClean="0"/>
              <a:t> what kind of value from the </a:t>
            </a:r>
            <a:r>
              <a:rPr lang="da-DK" baseline="0" dirty="0" err="1" smtClean="0"/>
              <a:t>increased</a:t>
            </a:r>
            <a:r>
              <a:rPr lang="da-DK" baseline="0" dirty="0" smtClean="0"/>
              <a:t> </a:t>
            </a:r>
            <a:r>
              <a:rPr lang="da-DK" baseline="0" dirty="0" err="1" smtClean="0"/>
              <a:t>use</a:t>
            </a:r>
            <a:r>
              <a:rPr lang="da-DK" baseline="0" dirty="0" smtClean="0"/>
              <a:t> of geodata is </a:t>
            </a:r>
            <a:r>
              <a:rPr lang="da-DK" baseline="0" dirty="0" err="1" smtClean="0"/>
              <a:t>unleashed</a:t>
            </a:r>
            <a:r>
              <a:rPr lang="da-DK" baseline="0" dirty="0" smtClean="0"/>
              <a:t>. What </a:t>
            </a:r>
            <a:r>
              <a:rPr lang="da-DK" baseline="0" dirty="0" err="1" smtClean="0"/>
              <a:t>lies</a:t>
            </a:r>
            <a:r>
              <a:rPr lang="da-DK" baseline="0" dirty="0" smtClean="0"/>
              <a:t> </a:t>
            </a:r>
            <a:r>
              <a:rPr lang="da-DK" baseline="0" dirty="0" err="1" smtClean="0"/>
              <a:t>behind</a:t>
            </a:r>
            <a:r>
              <a:rPr lang="da-DK" baseline="0" dirty="0" smtClean="0"/>
              <a:t> the term ”value to society”. It </a:t>
            </a:r>
            <a:r>
              <a:rPr lang="da-DK" baseline="0" dirty="0" err="1" smtClean="0"/>
              <a:t>boils</a:t>
            </a:r>
            <a:r>
              <a:rPr lang="da-DK" baseline="0" dirty="0" smtClean="0"/>
              <a:t> </a:t>
            </a:r>
            <a:r>
              <a:rPr lang="da-DK" baseline="0" dirty="0" err="1" smtClean="0"/>
              <a:t>down</a:t>
            </a:r>
            <a:r>
              <a:rPr lang="da-DK" baseline="0" dirty="0" smtClean="0"/>
              <a:t> to </a:t>
            </a:r>
            <a:r>
              <a:rPr lang="da-DK" baseline="0" dirty="0" err="1" smtClean="0"/>
              <a:t>two</a:t>
            </a:r>
            <a:r>
              <a:rPr lang="da-DK" baseline="0" dirty="0" smtClean="0"/>
              <a:t> kinds of value so to speak.</a:t>
            </a:r>
            <a:endParaRPr lang="da-DK" dirty="0" smtClean="0"/>
          </a:p>
          <a:p>
            <a:endParaRPr lang="da-DK" dirty="0" smtClean="0"/>
          </a:p>
          <a:p>
            <a:r>
              <a:rPr lang="da-DK" baseline="0" dirty="0" smtClean="0"/>
              <a:t>One is </a:t>
            </a:r>
            <a:r>
              <a:rPr lang="da-DK" baseline="0" dirty="0" err="1" smtClean="0"/>
              <a:t>about</a:t>
            </a:r>
            <a:r>
              <a:rPr lang="da-DK" baseline="0" dirty="0" smtClean="0"/>
              <a:t> </a:t>
            </a:r>
            <a:r>
              <a:rPr lang="da-DK" baseline="0" dirty="0" err="1" smtClean="0"/>
              <a:t>increased</a:t>
            </a:r>
            <a:r>
              <a:rPr lang="da-DK" baseline="0" dirty="0" smtClean="0"/>
              <a:t> </a:t>
            </a:r>
            <a:r>
              <a:rPr lang="da-DK" baseline="0" dirty="0" err="1" smtClean="0"/>
              <a:t>efficiency</a:t>
            </a:r>
            <a:r>
              <a:rPr lang="da-DK" baseline="0" dirty="0" smtClean="0"/>
              <a:t> - </a:t>
            </a:r>
            <a:r>
              <a:rPr lang="da-DK" baseline="0" dirty="0" err="1" smtClean="0"/>
              <a:t>both</a:t>
            </a:r>
            <a:r>
              <a:rPr lang="da-DK" baseline="0" dirty="0" smtClean="0"/>
              <a:t> public and private </a:t>
            </a:r>
            <a:r>
              <a:rPr lang="da-DK" baseline="0" dirty="0" err="1" smtClean="0"/>
              <a:t>sectors</a:t>
            </a:r>
            <a:r>
              <a:rPr lang="da-DK" baseline="0" dirty="0" smtClean="0"/>
              <a:t>. The </a:t>
            </a:r>
            <a:r>
              <a:rPr lang="da-DK" baseline="0" dirty="0" err="1" smtClean="0"/>
              <a:t>use</a:t>
            </a:r>
            <a:r>
              <a:rPr lang="da-DK" baseline="0" dirty="0" smtClean="0"/>
              <a:t> of geodata often </a:t>
            </a:r>
            <a:r>
              <a:rPr lang="da-DK" baseline="0" dirty="0" err="1" smtClean="0"/>
              <a:t>reduces</a:t>
            </a:r>
            <a:r>
              <a:rPr lang="da-DK" baseline="0" dirty="0" smtClean="0"/>
              <a:t> the </a:t>
            </a:r>
            <a:r>
              <a:rPr lang="da-DK" baseline="0" dirty="0" err="1" smtClean="0"/>
              <a:t>manpower</a:t>
            </a:r>
            <a:r>
              <a:rPr lang="da-DK" baseline="0" dirty="0" smtClean="0"/>
              <a:t> you </a:t>
            </a:r>
            <a:r>
              <a:rPr lang="da-DK" baseline="0" dirty="0" err="1" smtClean="0"/>
              <a:t>otherwise</a:t>
            </a:r>
            <a:r>
              <a:rPr lang="da-DK" baseline="0" dirty="0" smtClean="0"/>
              <a:t> have to </a:t>
            </a:r>
            <a:r>
              <a:rPr lang="da-DK" baseline="0" dirty="0" err="1" smtClean="0"/>
              <a:t>use</a:t>
            </a:r>
            <a:r>
              <a:rPr lang="da-DK" baseline="0" dirty="0" smtClean="0"/>
              <a:t> when </a:t>
            </a:r>
            <a:r>
              <a:rPr lang="da-DK" baseline="0" dirty="0" err="1" smtClean="0"/>
              <a:t>e.g</a:t>
            </a:r>
            <a:r>
              <a:rPr lang="da-DK" baseline="0" dirty="0" smtClean="0"/>
              <a:t>. </a:t>
            </a:r>
            <a:r>
              <a:rPr lang="da-DK" baseline="0" dirty="0" err="1" smtClean="0"/>
              <a:t>making</a:t>
            </a:r>
            <a:r>
              <a:rPr lang="da-DK" baseline="0" dirty="0" smtClean="0"/>
              <a:t> </a:t>
            </a:r>
            <a:r>
              <a:rPr lang="da-DK" baseline="0" dirty="0" err="1" smtClean="0"/>
              <a:t>inspections</a:t>
            </a:r>
            <a:r>
              <a:rPr lang="da-DK" baseline="0" dirty="0" smtClean="0"/>
              <a:t> on site. An </a:t>
            </a:r>
            <a:r>
              <a:rPr lang="da-DK" baseline="0" dirty="0" err="1" smtClean="0"/>
              <a:t>example</a:t>
            </a:r>
            <a:r>
              <a:rPr lang="da-DK" baseline="0" dirty="0" smtClean="0"/>
              <a:t> </a:t>
            </a:r>
            <a:r>
              <a:rPr lang="da-DK" baseline="0" dirty="0" err="1" smtClean="0"/>
              <a:t>being</a:t>
            </a:r>
            <a:r>
              <a:rPr lang="da-DK" baseline="0" dirty="0" smtClean="0"/>
              <a:t> the </a:t>
            </a:r>
            <a:r>
              <a:rPr lang="da-DK" baseline="0" dirty="0" err="1" smtClean="0"/>
              <a:t>The</a:t>
            </a:r>
            <a:r>
              <a:rPr lang="da-DK" baseline="0" dirty="0" smtClean="0"/>
              <a:t> Danish </a:t>
            </a:r>
            <a:r>
              <a:rPr lang="da-DK" baseline="0" dirty="0" err="1" smtClean="0"/>
              <a:t>tax</a:t>
            </a:r>
            <a:r>
              <a:rPr lang="da-DK" baseline="0" dirty="0" smtClean="0"/>
              <a:t> administration – </a:t>
            </a:r>
            <a:r>
              <a:rPr lang="da-DK" baseline="0" dirty="0" err="1" smtClean="0"/>
              <a:t>they</a:t>
            </a:r>
            <a:r>
              <a:rPr lang="da-DK" baseline="0" dirty="0" smtClean="0"/>
              <a:t> are </a:t>
            </a:r>
            <a:r>
              <a:rPr lang="da-DK" baseline="0" dirty="0" err="1" smtClean="0"/>
              <a:t>using</a:t>
            </a:r>
            <a:r>
              <a:rPr lang="da-DK" baseline="0" dirty="0" smtClean="0"/>
              <a:t> geodata in </a:t>
            </a:r>
            <a:r>
              <a:rPr lang="da-DK" baseline="0" dirty="0" err="1" smtClean="0"/>
              <a:t>determining</a:t>
            </a:r>
            <a:r>
              <a:rPr lang="da-DK" baseline="0" dirty="0" smtClean="0"/>
              <a:t> </a:t>
            </a:r>
            <a:r>
              <a:rPr lang="da-DK" baseline="0" dirty="0" err="1" smtClean="0"/>
              <a:t>taxes</a:t>
            </a:r>
            <a:r>
              <a:rPr lang="da-DK" baseline="0" dirty="0" smtClean="0"/>
              <a:t> on </a:t>
            </a:r>
            <a:r>
              <a:rPr lang="da-DK" baseline="0" dirty="0" err="1" smtClean="0"/>
              <a:t>property</a:t>
            </a:r>
            <a:r>
              <a:rPr lang="da-DK" baseline="0" dirty="0" smtClean="0"/>
              <a:t> with a </a:t>
            </a:r>
            <a:r>
              <a:rPr lang="da-DK" baseline="0" dirty="0" err="1" smtClean="0"/>
              <a:t>consideable</a:t>
            </a:r>
            <a:r>
              <a:rPr lang="da-DK" baseline="0" dirty="0" smtClean="0"/>
              <a:t> cut in </a:t>
            </a:r>
            <a:r>
              <a:rPr lang="da-DK" baseline="0" dirty="0" err="1" smtClean="0"/>
              <a:t>manpower</a:t>
            </a:r>
            <a:r>
              <a:rPr lang="da-DK" baseline="0" dirty="0" smtClean="0"/>
              <a:t> </a:t>
            </a:r>
            <a:r>
              <a:rPr lang="da-DK" baseline="0" dirty="0" err="1" smtClean="0"/>
              <a:t>used</a:t>
            </a:r>
            <a:r>
              <a:rPr lang="da-DK" baseline="0" dirty="0" smtClean="0"/>
              <a:t> to </a:t>
            </a:r>
            <a:r>
              <a:rPr lang="da-DK" baseline="0" dirty="0" err="1" smtClean="0"/>
              <a:t>physically</a:t>
            </a:r>
            <a:r>
              <a:rPr lang="da-DK" baseline="0" dirty="0" smtClean="0"/>
              <a:t> </a:t>
            </a:r>
            <a:r>
              <a:rPr lang="da-DK" baseline="0" dirty="0" err="1" smtClean="0"/>
              <a:t>inspect</a:t>
            </a:r>
            <a:r>
              <a:rPr lang="da-DK" baseline="0" dirty="0" smtClean="0"/>
              <a:t> properties. And </a:t>
            </a:r>
            <a:r>
              <a:rPr lang="da-DK" baseline="0" dirty="0" err="1" smtClean="0"/>
              <a:t>financial</a:t>
            </a:r>
            <a:r>
              <a:rPr lang="da-DK" baseline="0" dirty="0" smtClean="0"/>
              <a:t> institutions </a:t>
            </a:r>
            <a:r>
              <a:rPr lang="da-DK" baseline="0" dirty="0" err="1" smtClean="0"/>
              <a:t>use</a:t>
            </a:r>
            <a:r>
              <a:rPr lang="da-DK" baseline="0" dirty="0" smtClean="0"/>
              <a:t> geodata to </a:t>
            </a:r>
            <a:r>
              <a:rPr lang="da-DK" baseline="0" dirty="0" err="1" smtClean="0"/>
              <a:t>get</a:t>
            </a:r>
            <a:r>
              <a:rPr lang="da-DK" baseline="0" dirty="0" smtClean="0"/>
              <a:t> an </a:t>
            </a:r>
            <a:r>
              <a:rPr lang="da-DK" baseline="0" dirty="0" err="1" smtClean="0"/>
              <a:t>overview</a:t>
            </a:r>
            <a:r>
              <a:rPr lang="da-DK" baseline="0" dirty="0" smtClean="0"/>
              <a:t> of </a:t>
            </a:r>
            <a:r>
              <a:rPr lang="da-DK" baseline="0" dirty="0" err="1" smtClean="0"/>
              <a:t>specific</a:t>
            </a:r>
            <a:r>
              <a:rPr lang="da-DK" baseline="0" dirty="0" smtClean="0"/>
              <a:t> types of </a:t>
            </a:r>
            <a:r>
              <a:rPr lang="da-DK" baseline="0" dirty="0" err="1" smtClean="0"/>
              <a:t>businesses</a:t>
            </a:r>
            <a:r>
              <a:rPr lang="da-DK" baseline="0" dirty="0" smtClean="0"/>
              <a:t> in a </a:t>
            </a:r>
            <a:r>
              <a:rPr lang="da-DK" baseline="0" dirty="0" err="1" smtClean="0"/>
              <a:t>specific</a:t>
            </a:r>
            <a:r>
              <a:rPr lang="da-DK" baseline="0" dirty="0" smtClean="0"/>
              <a:t> </a:t>
            </a:r>
            <a:r>
              <a:rPr lang="da-DK" baseline="0" dirty="0" err="1" smtClean="0"/>
              <a:t>area</a:t>
            </a:r>
            <a:r>
              <a:rPr lang="da-DK" baseline="0" dirty="0" smtClean="0"/>
              <a:t> when </a:t>
            </a:r>
            <a:r>
              <a:rPr lang="da-DK" baseline="0" dirty="0" err="1" smtClean="0"/>
              <a:t>deciding</a:t>
            </a:r>
            <a:r>
              <a:rPr lang="da-DK" baseline="0" dirty="0" smtClean="0"/>
              <a:t> on the </a:t>
            </a:r>
            <a:r>
              <a:rPr lang="da-DK" baseline="0" dirty="0" err="1" smtClean="0"/>
              <a:t>loan</a:t>
            </a:r>
            <a:r>
              <a:rPr lang="da-DK" baseline="0" dirty="0" smtClean="0"/>
              <a:t> </a:t>
            </a:r>
            <a:r>
              <a:rPr lang="da-DK" baseline="0" dirty="0" err="1" smtClean="0"/>
              <a:t>policies</a:t>
            </a:r>
            <a:r>
              <a:rPr lang="da-DK" baseline="0" dirty="0" smtClean="0"/>
              <a:t>.</a:t>
            </a:r>
          </a:p>
          <a:p>
            <a:endParaRPr lang="da-DK" baseline="0" dirty="0" smtClean="0"/>
          </a:p>
          <a:p>
            <a:r>
              <a:rPr lang="da-DK" baseline="0" dirty="0" smtClean="0"/>
              <a:t>And </a:t>
            </a:r>
            <a:r>
              <a:rPr lang="da-DK" baseline="0" dirty="0" err="1" smtClean="0"/>
              <a:t>then</a:t>
            </a:r>
            <a:r>
              <a:rPr lang="da-DK" baseline="0" dirty="0" smtClean="0"/>
              <a:t> it is </a:t>
            </a:r>
            <a:r>
              <a:rPr lang="da-DK" baseline="0" dirty="0" err="1" smtClean="0"/>
              <a:t>about</a:t>
            </a:r>
            <a:r>
              <a:rPr lang="da-DK" baseline="0" dirty="0" smtClean="0"/>
              <a:t> </a:t>
            </a:r>
            <a:r>
              <a:rPr lang="da-DK" baseline="0" dirty="0" err="1" smtClean="0"/>
              <a:t>production</a:t>
            </a:r>
            <a:r>
              <a:rPr lang="da-DK" baseline="0" dirty="0" smtClean="0"/>
              <a:t> </a:t>
            </a:r>
            <a:r>
              <a:rPr lang="da-DK" baseline="0" dirty="0" err="1" smtClean="0"/>
              <a:t>improvements</a:t>
            </a:r>
            <a:r>
              <a:rPr lang="da-DK" baseline="0" dirty="0" smtClean="0"/>
              <a:t> – as </a:t>
            </a:r>
            <a:r>
              <a:rPr lang="da-DK" baseline="0" dirty="0" err="1" smtClean="0"/>
              <a:t>companys</a:t>
            </a:r>
            <a:r>
              <a:rPr lang="da-DK" baseline="0" dirty="0" smtClean="0"/>
              <a:t> </a:t>
            </a:r>
            <a:r>
              <a:rPr lang="da-DK" baseline="0" dirty="0" err="1" smtClean="0"/>
              <a:t>develop</a:t>
            </a:r>
            <a:r>
              <a:rPr lang="da-DK" baseline="0" dirty="0" smtClean="0"/>
              <a:t> new services base on open geodata and </a:t>
            </a:r>
            <a:r>
              <a:rPr lang="da-DK" baseline="0" dirty="0" err="1" smtClean="0"/>
              <a:t>creating</a:t>
            </a:r>
            <a:r>
              <a:rPr lang="da-DK" baseline="0" dirty="0" smtClean="0"/>
              <a:t> </a:t>
            </a:r>
            <a:r>
              <a:rPr lang="da-DK" baseline="0" dirty="0" err="1" smtClean="0"/>
              <a:t>whole</a:t>
            </a:r>
            <a:r>
              <a:rPr lang="da-DK" baseline="0" dirty="0" smtClean="0"/>
              <a:t> new products. New </a:t>
            </a:r>
            <a:r>
              <a:rPr lang="da-DK" baseline="0" dirty="0" err="1" smtClean="0"/>
              <a:t>maintanance</a:t>
            </a:r>
            <a:r>
              <a:rPr lang="da-DK" baseline="0" dirty="0" smtClean="0"/>
              <a:t> systems </a:t>
            </a:r>
            <a:r>
              <a:rPr lang="da-DK" baseline="0" dirty="0" err="1" smtClean="0"/>
              <a:t>developed</a:t>
            </a:r>
            <a:r>
              <a:rPr lang="da-DK" baseline="0" dirty="0" smtClean="0"/>
              <a:t> to the </a:t>
            </a:r>
            <a:r>
              <a:rPr lang="da-DK" baseline="0" dirty="0" err="1" smtClean="0"/>
              <a:t>utilities</a:t>
            </a:r>
            <a:r>
              <a:rPr lang="da-DK" baseline="0" dirty="0" smtClean="0"/>
              <a:t> </a:t>
            </a:r>
            <a:r>
              <a:rPr lang="da-DK" baseline="0" dirty="0" err="1" smtClean="0"/>
              <a:t>sector</a:t>
            </a:r>
            <a:r>
              <a:rPr lang="da-DK" baseline="0" dirty="0" smtClean="0"/>
              <a:t> or new and </a:t>
            </a:r>
            <a:r>
              <a:rPr lang="da-DK" baseline="0" dirty="0" err="1" smtClean="0"/>
              <a:t>imporved</a:t>
            </a:r>
            <a:r>
              <a:rPr lang="da-DK" baseline="0" dirty="0" smtClean="0"/>
              <a:t> services in the real </a:t>
            </a:r>
            <a:r>
              <a:rPr lang="da-DK" baseline="0" dirty="0" err="1" smtClean="0"/>
              <a:t>estate</a:t>
            </a:r>
            <a:r>
              <a:rPr lang="da-DK" baseline="0" dirty="0" smtClean="0"/>
              <a:t> </a:t>
            </a:r>
            <a:r>
              <a:rPr lang="da-DK" baseline="0" dirty="0" err="1" smtClean="0"/>
              <a:t>sector</a:t>
            </a:r>
            <a:r>
              <a:rPr lang="da-DK" baseline="0" dirty="0" smtClean="0"/>
              <a:t> </a:t>
            </a:r>
            <a:r>
              <a:rPr lang="da-DK" baseline="0" dirty="0" err="1" smtClean="0"/>
              <a:t>giving</a:t>
            </a:r>
            <a:r>
              <a:rPr lang="da-DK" baseline="0" dirty="0" smtClean="0"/>
              <a:t> </a:t>
            </a:r>
            <a:r>
              <a:rPr lang="da-DK" baseline="0" dirty="0" err="1" smtClean="0"/>
              <a:t>buyers</a:t>
            </a:r>
            <a:r>
              <a:rPr lang="da-DK" baseline="0" dirty="0" smtClean="0"/>
              <a:t> a </a:t>
            </a:r>
            <a:r>
              <a:rPr lang="da-DK" baseline="0" dirty="0" err="1" smtClean="0"/>
              <a:t>lot</a:t>
            </a:r>
            <a:r>
              <a:rPr lang="da-DK" baseline="0" dirty="0" smtClean="0"/>
              <a:t> of new information </a:t>
            </a:r>
            <a:r>
              <a:rPr lang="da-DK" baseline="0" dirty="0" err="1" smtClean="0"/>
              <a:t>about</a:t>
            </a:r>
            <a:r>
              <a:rPr lang="da-DK" baseline="0" dirty="0" smtClean="0"/>
              <a:t> the </a:t>
            </a:r>
            <a:r>
              <a:rPr lang="da-DK" baseline="0" dirty="0" err="1" smtClean="0"/>
              <a:t>property</a:t>
            </a:r>
            <a:r>
              <a:rPr lang="da-DK" baseline="0" dirty="0" smtClean="0"/>
              <a:t> </a:t>
            </a:r>
            <a:r>
              <a:rPr lang="da-DK" baseline="0" dirty="0" err="1" smtClean="0"/>
              <a:t>they</a:t>
            </a:r>
            <a:r>
              <a:rPr lang="da-DK" baseline="0" dirty="0" smtClean="0"/>
              <a:t> </a:t>
            </a:r>
            <a:r>
              <a:rPr lang="da-DK" baseline="0" dirty="0" err="1" smtClean="0"/>
              <a:t>wish</a:t>
            </a:r>
            <a:r>
              <a:rPr lang="da-DK" baseline="0" dirty="0" smtClean="0"/>
              <a:t> to </a:t>
            </a:r>
            <a:r>
              <a:rPr lang="da-DK" baseline="0" dirty="0" err="1" smtClean="0"/>
              <a:t>purchase</a:t>
            </a:r>
            <a:r>
              <a:rPr lang="da-DK" baseline="0" dirty="0" smtClean="0"/>
              <a:t> – what is the </a:t>
            </a:r>
            <a:r>
              <a:rPr lang="da-DK" baseline="0" dirty="0" err="1" smtClean="0"/>
              <a:t>risk</a:t>
            </a:r>
            <a:r>
              <a:rPr lang="da-DK" baseline="0" dirty="0" smtClean="0"/>
              <a:t> of </a:t>
            </a:r>
            <a:r>
              <a:rPr lang="da-DK" baseline="0" dirty="0" err="1" smtClean="0"/>
              <a:t>my</a:t>
            </a:r>
            <a:r>
              <a:rPr lang="da-DK" baseline="0" dirty="0" smtClean="0"/>
              <a:t> </a:t>
            </a:r>
            <a:r>
              <a:rPr lang="da-DK" baseline="0" dirty="0" err="1" smtClean="0"/>
              <a:t>property</a:t>
            </a:r>
            <a:r>
              <a:rPr lang="da-DK" baseline="0" dirty="0" smtClean="0"/>
              <a:t> </a:t>
            </a:r>
            <a:r>
              <a:rPr lang="da-DK" baseline="0" dirty="0" err="1" smtClean="0"/>
              <a:t>being</a:t>
            </a:r>
            <a:r>
              <a:rPr lang="da-DK" baseline="0" dirty="0" smtClean="0"/>
              <a:t> </a:t>
            </a:r>
            <a:r>
              <a:rPr lang="da-DK" baseline="0" dirty="0" err="1" smtClean="0"/>
              <a:t>flooded</a:t>
            </a:r>
            <a:r>
              <a:rPr lang="da-DK" baseline="0" dirty="0" smtClean="0"/>
              <a:t> with a more </a:t>
            </a:r>
            <a:r>
              <a:rPr lang="da-DK" baseline="0" dirty="0" err="1" smtClean="0"/>
              <a:t>extreme</a:t>
            </a:r>
            <a:r>
              <a:rPr lang="da-DK" baseline="0" dirty="0" smtClean="0"/>
              <a:t> </a:t>
            </a:r>
            <a:r>
              <a:rPr lang="da-DK" baseline="0" dirty="0" err="1" smtClean="0"/>
              <a:t>weather</a:t>
            </a:r>
            <a:r>
              <a:rPr lang="da-DK" baseline="0" dirty="0" smtClean="0"/>
              <a:t> situations in the future, </a:t>
            </a:r>
            <a:r>
              <a:rPr lang="da-DK" baseline="0" dirty="0" err="1" smtClean="0"/>
              <a:t>will</a:t>
            </a:r>
            <a:r>
              <a:rPr lang="da-DK" baseline="0" dirty="0" smtClean="0"/>
              <a:t> it </a:t>
            </a:r>
            <a:r>
              <a:rPr lang="da-DK" baseline="0" dirty="0" err="1" smtClean="0"/>
              <a:t>be</a:t>
            </a:r>
            <a:r>
              <a:rPr lang="da-DK" baseline="0" dirty="0" smtClean="0"/>
              <a:t> </a:t>
            </a:r>
            <a:r>
              <a:rPr lang="da-DK" baseline="0" dirty="0" err="1" smtClean="0"/>
              <a:t>possible</a:t>
            </a:r>
            <a:r>
              <a:rPr lang="da-DK" baseline="0" dirty="0" smtClean="0"/>
              <a:t> and profitable to put solar panels on the </a:t>
            </a:r>
            <a:r>
              <a:rPr lang="da-DK" baseline="0" dirty="0" err="1" smtClean="0"/>
              <a:t>roof</a:t>
            </a:r>
            <a:r>
              <a:rPr lang="da-DK" baseline="0" dirty="0" smtClean="0"/>
              <a:t> etc. etc.</a:t>
            </a:r>
          </a:p>
          <a:p>
            <a:endParaRPr lang="da-DK" baseline="0" dirty="0" smtClean="0"/>
          </a:p>
          <a:p>
            <a:r>
              <a:rPr lang="da-DK" baseline="0" dirty="0" smtClean="0"/>
              <a:t>Just to give you </a:t>
            </a:r>
            <a:r>
              <a:rPr lang="da-DK" baseline="0" dirty="0" err="1" smtClean="0"/>
              <a:t>some</a:t>
            </a:r>
            <a:r>
              <a:rPr lang="da-DK" baseline="0" dirty="0" smtClean="0"/>
              <a:t> idea </a:t>
            </a:r>
            <a:r>
              <a:rPr lang="da-DK" baseline="0" dirty="0" err="1" smtClean="0"/>
              <a:t>about</a:t>
            </a:r>
            <a:r>
              <a:rPr lang="da-DK" baseline="0" dirty="0" smtClean="0"/>
              <a:t> the new value that </a:t>
            </a:r>
            <a:r>
              <a:rPr lang="da-DK" baseline="0" dirty="0" err="1" smtClean="0"/>
              <a:t>comes</a:t>
            </a:r>
            <a:r>
              <a:rPr lang="da-DK" baseline="0" dirty="0" smtClean="0"/>
              <a:t> from </a:t>
            </a:r>
            <a:r>
              <a:rPr lang="da-DK" baseline="0" dirty="0" err="1" smtClean="0"/>
              <a:t>increased</a:t>
            </a:r>
            <a:r>
              <a:rPr lang="da-DK" baseline="0" dirty="0" smtClean="0"/>
              <a:t> </a:t>
            </a:r>
            <a:r>
              <a:rPr lang="da-DK" baseline="0" dirty="0" err="1" smtClean="0"/>
              <a:t>use</a:t>
            </a:r>
            <a:r>
              <a:rPr lang="da-DK" baseline="0" dirty="0" smtClean="0"/>
              <a:t> of geodata.</a:t>
            </a:r>
            <a:endParaRPr lang="da-DK" dirty="0"/>
          </a:p>
        </p:txBody>
      </p:sp>
      <p:sp>
        <p:nvSpPr>
          <p:cNvPr id="4" name="Pladsholder til diasnummer 3"/>
          <p:cNvSpPr>
            <a:spLocks noGrp="1"/>
          </p:cNvSpPr>
          <p:nvPr>
            <p:ph type="sldNum" sz="quarter" idx="10"/>
          </p:nvPr>
        </p:nvSpPr>
        <p:spPr/>
        <p:txBody>
          <a:bodyPr/>
          <a:lstStyle/>
          <a:p>
            <a:fld id="{A61E0266-8C6D-4FC8-B9A8-7FFAEDF3BCFF}" type="slidenum">
              <a:rPr lang="da-DK" smtClean="0"/>
              <a:t>9</a:t>
            </a:fld>
            <a:endParaRPr lang="da-DK" dirty="0"/>
          </a:p>
        </p:txBody>
      </p:sp>
    </p:spTree>
    <p:extLst>
      <p:ext uri="{BB962C8B-B14F-4D97-AF65-F5344CB8AC3E}">
        <p14:creationId xmlns:p14="http://schemas.microsoft.com/office/powerpoint/2010/main" val="1209070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en-GB" dirty="0" smtClean="0"/>
              <a:t>Tuning in on the national digital infrastructure and the role</a:t>
            </a:r>
            <a:r>
              <a:rPr lang="en-GB" baseline="0" dirty="0" smtClean="0"/>
              <a:t> </a:t>
            </a:r>
            <a:r>
              <a:rPr lang="en-GB" baseline="0" dirty="0" err="1" smtClean="0"/>
              <a:t>geodata</a:t>
            </a:r>
            <a:r>
              <a:rPr lang="en-GB" baseline="0" dirty="0" smtClean="0"/>
              <a:t> plays in this, I will focus on the Danish basic data programme that you might have heard of as it plays an important part in the continuous development of </a:t>
            </a:r>
            <a:r>
              <a:rPr lang="en-GB" baseline="0" dirty="0" err="1" smtClean="0"/>
              <a:t>eGovernment</a:t>
            </a:r>
            <a:r>
              <a:rPr lang="en-GB" baseline="0" dirty="0" smtClean="0"/>
              <a:t>. Let me just say a few words about it.</a:t>
            </a:r>
          </a:p>
          <a:p>
            <a:endParaRPr lang="en-GB" baseline="0" dirty="0" smtClean="0"/>
          </a:p>
          <a:p>
            <a:r>
              <a:rPr lang="en-GB" baseline="0" dirty="0" smtClean="0"/>
              <a:t>Basic Data Programme:</a:t>
            </a:r>
          </a:p>
          <a:p>
            <a:r>
              <a:rPr lang="en-GB" baseline="0" dirty="0" smtClean="0"/>
              <a:t>In Denmark we have  - and have had for many years – a variety of public registers. These are registers containing data on individuals, on companies and enterprises, on property, and various </a:t>
            </a:r>
            <a:r>
              <a:rPr lang="en-GB" baseline="0" dirty="0" err="1" smtClean="0"/>
              <a:t>geodata</a:t>
            </a:r>
            <a:r>
              <a:rPr lang="en-GB" baseline="0" dirty="0" smtClean="0"/>
              <a:t> such as </a:t>
            </a:r>
            <a:r>
              <a:rPr lang="en-GB" baseline="0" dirty="0" err="1" smtClean="0"/>
              <a:t>adresses</a:t>
            </a:r>
            <a:r>
              <a:rPr lang="en-GB" baseline="0" dirty="0" smtClean="0"/>
              <a:t>, data on roads, areas and geography such as a </a:t>
            </a:r>
            <a:r>
              <a:rPr lang="en-GB" baseline="0" dirty="0" err="1" smtClean="0"/>
              <a:t>hight</a:t>
            </a:r>
            <a:r>
              <a:rPr lang="en-GB" baseline="0" dirty="0" smtClean="0"/>
              <a:t> model and data on rivers, streams and lakes and various maps. </a:t>
            </a:r>
          </a:p>
          <a:p>
            <a:endParaRPr lang="en-GB" baseline="0" dirty="0" smtClean="0"/>
          </a:p>
          <a:p>
            <a:r>
              <a:rPr lang="en-GB" baseline="0" dirty="0" smtClean="0"/>
              <a:t>All these basic data are the data used every day across the public sector in all kinds of administrative processes in various areas such as health care, social benefits, taxes construction project, environment al regulation etc..</a:t>
            </a:r>
          </a:p>
          <a:p>
            <a:endParaRPr lang="en-GB" baseline="0" dirty="0" smtClean="0"/>
          </a:p>
          <a:p>
            <a:r>
              <a:rPr lang="en-GB" baseline="0" dirty="0" smtClean="0"/>
              <a:t>As part of the basic data programme as a first step all these public registers have been modelled so that they can easily be combined and quality in general has been improved. </a:t>
            </a:r>
          </a:p>
          <a:p>
            <a:r>
              <a:rPr lang="en-GB" baseline="0" dirty="0" smtClean="0"/>
              <a:t>Secondly a new data distribution platform has been developed meaning that you can find all basic data at the same place – at the data distributor. It means that you do not have to collect data from e.g. eight different data platforms – but are able to find all basic data at the same place. As you can see – </a:t>
            </a:r>
            <a:r>
              <a:rPr lang="en-GB" baseline="0" dirty="0" err="1" smtClean="0"/>
              <a:t>geodata</a:t>
            </a:r>
            <a:r>
              <a:rPr lang="en-GB" baseline="0" dirty="0" smtClean="0"/>
              <a:t> is a considerable part of the basic data programme.</a:t>
            </a:r>
          </a:p>
          <a:p>
            <a:endParaRPr lang="en-GB" baseline="0" dirty="0" smtClean="0"/>
          </a:p>
          <a:p>
            <a:r>
              <a:rPr lang="en-GB" baseline="0" dirty="0" smtClean="0"/>
              <a:t>The fact that data quality has been improved, that data has a common data model and that data can be collected at the same place is is expected to further increase the use of data including </a:t>
            </a:r>
            <a:r>
              <a:rPr lang="en-GB" baseline="0" dirty="0" err="1" smtClean="0"/>
              <a:t>geodata</a:t>
            </a:r>
            <a:r>
              <a:rPr lang="en-GB" baseline="0" dirty="0" smtClean="0"/>
              <a:t>. And the business case behind the basic data programme is solid.</a:t>
            </a:r>
          </a:p>
        </p:txBody>
      </p:sp>
      <p:sp>
        <p:nvSpPr>
          <p:cNvPr id="4" name="Pladsholder til diasnummer 3"/>
          <p:cNvSpPr>
            <a:spLocks noGrp="1"/>
          </p:cNvSpPr>
          <p:nvPr>
            <p:ph type="sldNum" sz="quarter" idx="10"/>
          </p:nvPr>
        </p:nvSpPr>
        <p:spPr/>
        <p:txBody>
          <a:bodyPr/>
          <a:lstStyle/>
          <a:p>
            <a:fld id="{CE201E17-9508-4F75-8DF4-D058B0EAC3C9}" type="slidenum">
              <a:rPr lang="en-GB" smtClean="0"/>
              <a:t>10</a:t>
            </a:fld>
            <a:endParaRPr lang="en-GB" dirty="0"/>
          </a:p>
        </p:txBody>
      </p:sp>
    </p:spTree>
    <p:extLst>
      <p:ext uri="{BB962C8B-B14F-4D97-AF65-F5344CB8AC3E}">
        <p14:creationId xmlns:p14="http://schemas.microsoft.com/office/powerpoint/2010/main" val="4213089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969A3AB2-0231-4471-ADB7-52BA4BE407A2}" type="datetime1">
              <a:rPr lang="da-DK" smtClean="0"/>
              <a:t>05-05-2019</a:t>
            </a:fld>
            <a:endParaRPr lang="da-DK" dirty="0"/>
          </a:p>
        </p:txBody>
      </p:sp>
      <p:sp>
        <p:nvSpPr>
          <p:cNvPr id="5" name="Pladsholder til sidefod 4"/>
          <p:cNvSpPr>
            <a:spLocks noGrp="1"/>
          </p:cNvSpPr>
          <p:nvPr>
            <p:ph type="ftr" sz="quarter" idx="11"/>
          </p:nvPr>
        </p:nvSpPr>
        <p:spPr/>
        <p:txBody>
          <a:bodyPr/>
          <a:lstStyle/>
          <a:p>
            <a:endParaRPr lang="da-DK" dirty="0"/>
          </a:p>
        </p:txBody>
      </p:sp>
      <p:sp>
        <p:nvSpPr>
          <p:cNvPr id="6" name="Pladsholder til diasnummer 5"/>
          <p:cNvSpPr>
            <a:spLocks noGrp="1"/>
          </p:cNvSpPr>
          <p:nvPr>
            <p:ph type="sldNum" sz="quarter" idx="12"/>
          </p:nvPr>
        </p:nvSpPr>
        <p:spPr/>
        <p:txBody>
          <a:bodyPr/>
          <a:lstStyle/>
          <a:p>
            <a:fld id="{09EFEDB9-EC1B-4E0E-83FF-33E1B3B8806B}" type="slidenum">
              <a:rPr lang="da-DK" smtClean="0"/>
              <a:t>‹nr.›</a:t>
            </a:fld>
            <a:endParaRPr lang="da-DK" dirty="0"/>
          </a:p>
        </p:txBody>
      </p:sp>
    </p:spTree>
    <p:extLst>
      <p:ext uri="{BB962C8B-B14F-4D97-AF65-F5344CB8AC3E}">
        <p14:creationId xmlns:p14="http://schemas.microsoft.com/office/powerpoint/2010/main" val="81147411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135E10C3-4DFC-4183-A5AF-3E20B8F57E8F}" type="datetime1">
              <a:rPr lang="da-DK" smtClean="0"/>
              <a:t>05-05-2019</a:t>
            </a:fld>
            <a:endParaRPr lang="da-DK" dirty="0"/>
          </a:p>
        </p:txBody>
      </p:sp>
      <p:sp>
        <p:nvSpPr>
          <p:cNvPr id="4" name="Pladsholder til sidefod 3"/>
          <p:cNvSpPr>
            <a:spLocks noGrp="1"/>
          </p:cNvSpPr>
          <p:nvPr>
            <p:ph type="ftr" sz="quarter" idx="11"/>
          </p:nvPr>
        </p:nvSpPr>
        <p:spPr/>
        <p:txBody>
          <a:bodyPr/>
          <a:lstStyle/>
          <a:p>
            <a:endParaRPr lang="da-DK" dirty="0"/>
          </a:p>
        </p:txBody>
      </p:sp>
      <p:sp>
        <p:nvSpPr>
          <p:cNvPr id="5" name="Pladsholder til diasnummer 4"/>
          <p:cNvSpPr>
            <a:spLocks noGrp="1"/>
          </p:cNvSpPr>
          <p:nvPr>
            <p:ph type="sldNum" sz="quarter" idx="12"/>
          </p:nvPr>
        </p:nvSpPr>
        <p:spPr/>
        <p:txBody>
          <a:bodyPr/>
          <a:lstStyle/>
          <a:p>
            <a:fld id="{09EFEDB9-EC1B-4E0E-83FF-33E1B3B8806B}" type="slidenum">
              <a:rPr lang="da-DK" smtClean="0"/>
              <a:t>‹nr.›</a:t>
            </a:fld>
            <a:endParaRPr lang="da-DK" dirty="0"/>
          </a:p>
        </p:txBody>
      </p:sp>
    </p:spTree>
    <p:extLst>
      <p:ext uri="{BB962C8B-B14F-4D97-AF65-F5344CB8AC3E}">
        <p14:creationId xmlns:p14="http://schemas.microsoft.com/office/powerpoint/2010/main" val="217303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FEAA67F9-7091-4F54-B165-0E780E78A868}" type="datetime1">
              <a:rPr lang="da-DK" smtClean="0"/>
              <a:t>05-05-2019</a:t>
            </a:fld>
            <a:endParaRPr lang="da-DK" dirty="0"/>
          </a:p>
        </p:txBody>
      </p:sp>
      <p:sp>
        <p:nvSpPr>
          <p:cNvPr id="3" name="Pladsholder til sidefod 2"/>
          <p:cNvSpPr>
            <a:spLocks noGrp="1"/>
          </p:cNvSpPr>
          <p:nvPr>
            <p:ph type="ftr" sz="quarter" idx="11"/>
          </p:nvPr>
        </p:nvSpPr>
        <p:spPr/>
        <p:txBody>
          <a:bodyPr/>
          <a:lstStyle/>
          <a:p>
            <a:endParaRPr lang="da-DK" dirty="0"/>
          </a:p>
        </p:txBody>
      </p:sp>
      <p:sp>
        <p:nvSpPr>
          <p:cNvPr id="4" name="Pladsholder til diasnummer 3"/>
          <p:cNvSpPr>
            <a:spLocks noGrp="1"/>
          </p:cNvSpPr>
          <p:nvPr>
            <p:ph type="sldNum" sz="quarter" idx="12"/>
          </p:nvPr>
        </p:nvSpPr>
        <p:spPr/>
        <p:txBody>
          <a:bodyPr/>
          <a:lstStyle/>
          <a:p>
            <a:fld id="{09EFEDB9-EC1B-4E0E-83FF-33E1B3B8806B}" type="slidenum">
              <a:rPr lang="da-DK" smtClean="0"/>
              <a:t>‹nr.›</a:t>
            </a:fld>
            <a:endParaRPr lang="da-DK" dirty="0"/>
          </a:p>
        </p:txBody>
      </p:sp>
    </p:spTree>
    <p:extLst>
      <p:ext uri="{BB962C8B-B14F-4D97-AF65-F5344CB8AC3E}">
        <p14:creationId xmlns:p14="http://schemas.microsoft.com/office/powerpoint/2010/main" val="618848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4D008941-3C9D-4964-B941-592AF9E6DBF9}" type="datetime1">
              <a:rPr lang="da-DK" smtClean="0"/>
              <a:t>05-05-2019</a:t>
            </a:fld>
            <a:endParaRPr lang="da-DK" dirty="0"/>
          </a:p>
        </p:txBody>
      </p:sp>
      <p:sp>
        <p:nvSpPr>
          <p:cNvPr id="6" name="Pladsholder til sidefod 5"/>
          <p:cNvSpPr>
            <a:spLocks noGrp="1"/>
          </p:cNvSpPr>
          <p:nvPr>
            <p:ph type="ftr" sz="quarter" idx="11"/>
          </p:nvPr>
        </p:nvSpPr>
        <p:spPr/>
        <p:txBody>
          <a:bodyPr/>
          <a:lstStyle/>
          <a:p>
            <a:endParaRPr lang="da-DK" dirty="0"/>
          </a:p>
        </p:txBody>
      </p:sp>
      <p:sp>
        <p:nvSpPr>
          <p:cNvPr id="7" name="Pladsholder til diasnummer 6"/>
          <p:cNvSpPr>
            <a:spLocks noGrp="1"/>
          </p:cNvSpPr>
          <p:nvPr>
            <p:ph type="sldNum" sz="quarter" idx="12"/>
          </p:nvPr>
        </p:nvSpPr>
        <p:spPr/>
        <p:txBody>
          <a:bodyPr/>
          <a:lstStyle/>
          <a:p>
            <a:fld id="{09EFEDB9-EC1B-4E0E-83FF-33E1B3B8806B}" type="slidenum">
              <a:rPr lang="da-DK" smtClean="0"/>
              <a:t>‹nr.›</a:t>
            </a:fld>
            <a:endParaRPr lang="da-DK" dirty="0"/>
          </a:p>
        </p:txBody>
      </p:sp>
    </p:spTree>
    <p:extLst>
      <p:ext uri="{BB962C8B-B14F-4D97-AF65-F5344CB8AC3E}">
        <p14:creationId xmlns:p14="http://schemas.microsoft.com/office/powerpoint/2010/main" val="2791058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dirty="0" smtClean="0"/>
              <a:t>Klik på ikonet for at tilføje et billede</a:t>
            </a:r>
            <a:endParaRPr lang="da-DK" dirty="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02384A42-DFC2-4F71-A513-A49DD82A1926}" type="datetime1">
              <a:rPr lang="da-DK" smtClean="0"/>
              <a:t>05-05-2019</a:t>
            </a:fld>
            <a:endParaRPr lang="da-DK" dirty="0"/>
          </a:p>
        </p:txBody>
      </p:sp>
      <p:sp>
        <p:nvSpPr>
          <p:cNvPr id="6" name="Pladsholder til sidefod 5"/>
          <p:cNvSpPr>
            <a:spLocks noGrp="1"/>
          </p:cNvSpPr>
          <p:nvPr>
            <p:ph type="ftr" sz="quarter" idx="11"/>
          </p:nvPr>
        </p:nvSpPr>
        <p:spPr/>
        <p:txBody>
          <a:bodyPr/>
          <a:lstStyle/>
          <a:p>
            <a:endParaRPr lang="da-DK" dirty="0"/>
          </a:p>
        </p:txBody>
      </p:sp>
      <p:sp>
        <p:nvSpPr>
          <p:cNvPr id="7" name="Pladsholder til diasnummer 6"/>
          <p:cNvSpPr>
            <a:spLocks noGrp="1"/>
          </p:cNvSpPr>
          <p:nvPr>
            <p:ph type="sldNum" sz="quarter" idx="12"/>
          </p:nvPr>
        </p:nvSpPr>
        <p:spPr/>
        <p:txBody>
          <a:bodyPr/>
          <a:lstStyle/>
          <a:p>
            <a:fld id="{09EFEDB9-EC1B-4E0E-83FF-33E1B3B8806B}" type="slidenum">
              <a:rPr lang="da-DK" smtClean="0"/>
              <a:t>‹nr.›</a:t>
            </a:fld>
            <a:endParaRPr lang="da-DK" dirty="0"/>
          </a:p>
        </p:txBody>
      </p:sp>
    </p:spTree>
    <p:extLst>
      <p:ext uri="{BB962C8B-B14F-4D97-AF65-F5344CB8AC3E}">
        <p14:creationId xmlns:p14="http://schemas.microsoft.com/office/powerpoint/2010/main" val="2797115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86E1F13-DA12-42DD-9F22-C727C1A4E0BD}" type="datetime1">
              <a:rPr lang="da-DK" smtClean="0"/>
              <a:t>05-05-2019</a:t>
            </a:fld>
            <a:endParaRPr lang="da-DK" dirty="0"/>
          </a:p>
        </p:txBody>
      </p:sp>
      <p:sp>
        <p:nvSpPr>
          <p:cNvPr id="5" name="Pladsholder til sidefod 4"/>
          <p:cNvSpPr>
            <a:spLocks noGrp="1"/>
          </p:cNvSpPr>
          <p:nvPr>
            <p:ph type="ftr" sz="quarter" idx="11"/>
          </p:nvPr>
        </p:nvSpPr>
        <p:spPr/>
        <p:txBody>
          <a:bodyPr/>
          <a:lstStyle/>
          <a:p>
            <a:endParaRPr lang="da-DK" dirty="0"/>
          </a:p>
        </p:txBody>
      </p:sp>
      <p:sp>
        <p:nvSpPr>
          <p:cNvPr id="6" name="Pladsholder til diasnummer 5"/>
          <p:cNvSpPr>
            <a:spLocks noGrp="1"/>
          </p:cNvSpPr>
          <p:nvPr>
            <p:ph type="sldNum" sz="quarter" idx="12"/>
          </p:nvPr>
        </p:nvSpPr>
        <p:spPr/>
        <p:txBody>
          <a:bodyPr/>
          <a:lstStyle/>
          <a:p>
            <a:fld id="{09EFEDB9-EC1B-4E0E-83FF-33E1B3B8806B}" type="slidenum">
              <a:rPr lang="da-DK" smtClean="0"/>
              <a:t>‹nr.›</a:t>
            </a:fld>
            <a:endParaRPr lang="da-DK" dirty="0"/>
          </a:p>
        </p:txBody>
      </p:sp>
    </p:spTree>
    <p:extLst>
      <p:ext uri="{BB962C8B-B14F-4D97-AF65-F5344CB8AC3E}">
        <p14:creationId xmlns:p14="http://schemas.microsoft.com/office/powerpoint/2010/main" val="25542751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DF8719D0-4C52-4B25-9673-A54693756FEF}" type="datetime1">
              <a:rPr lang="da-DK" smtClean="0"/>
              <a:t>05-05-2019</a:t>
            </a:fld>
            <a:endParaRPr lang="da-DK" dirty="0"/>
          </a:p>
        </p:txBody>
      </p:sp>
      <p:sp>
        <p:nvSpPr>
          <p:cNvPr id="5" name="Pladsholder til sidefod 4"/>
          <p:cNvSpPr>
            <a:spLocks noGrp="1"/>
          </p:cNvSpPr>
          <p:nvPr>
            <p:ph type="ftr" sz="quarter" idx="11"/>
          </p:nvPr>
        </p:nvSpPr>
        <p:spPr/>
        <p:txBody>
          <a:bodyPr/>
          <a:lstStyle/>
          <a:p>
            <a:endParaRPr lang="da-DK" dirty="0"/>
          </a:p>
        </p:txBody>
      </p:sp>
      <p:sp>
        <p:nvSpPr>
          <p:cNvPr id="6" name="Pladsholder til diasnummer 5"/>
          <p:cNvSpPr>
            <a:spLocks noGrp="1"/>
          </p:cNvSpPr>
          <p:nvPr>
            <p:ph type="sldNum" sz="quarter" idx="12"/>
          </p:nvPr>
        </p:nvSpPr>
        <p:spPr/>
        <p:txBody>
          <a:bodyPr/>
          <a:lstStyle/>
          <a:p>
            <a:fld id="{09EFEDB9-EC1B-4E0E-83FF-33E1B3B8806B}" type="slidenum">
              <a:rPr lang="da-DK" smtClean="0"/>
              <a:t>‹nr.›</a:t>
            </a:fld>
            <a:endParaRPr lang="da-DK" dirty="0"/>
          </a:p>
        </p:txBody>
      </p:sp>
    </p:spTree>
    <p:extLst>
      <p:ext uri="{BB962C8B-B14F-4D97-AF65-F5344CB8AC3E}">
        <p14:creationId xmlns:p14="http://schemas.microsoft.com/office/powerpoint/2010/main" val="4159104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Brugerdefineret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AAC0778E-9EBB-45AA-863D-14B8A2B9E0CA}" type="datetime1">
              <a:rPr lang="da-DK" smtClean="0"/>
              <a:t>05-05-2019</a:t>
            </a:fld>
            <a:endParaRPr lang="da-DK" dirty="0"/>
          </a:p>
        </p:txBody>
      </p:sp>
      <p:sp>
        <p:nvSpPr>
          <p:cNvPr id="4" name="Pladsholder til sidefod 3"/>
          <p:cNvSpPr>
            <a:spLocks noGrp="1"/>
          </p:cNvSpPr>
          <p:nvPr>
            <p:ph type="ftr" sz="quarter" idx="11"/>
          </p:nvPr>
        </p:nvSpPr>
        <p:spPr/>
        <p:txBody>
          <a:bodyPr/>
          <a:lstStyle/>
          <a:p>
            <a:endParaRPr lang="da-DK" dirty="0"/>
          </a:p>
        </p:txBody>
      </p:sp>
      <p:sp>
        <p:nvSpPr>
          <p:cNvPr id="5" name="Pladsholder til diasnummer 4"/>
          <p:cNvSpPr>
            <a:spLocks noGrp="1"/>
          </p:cNvSpPr>
          <p:nvPr>
            <p:ph type="sldNum" sz="quarter" idx="12"/>
          </p:nvPr>
        </p:nvSpPr>
        <p:spPr/>
        <p:txBody>
          <a:bodyPr/>
          <a:lstStyle/>
          <a:p>
            <a:fld id="{09EFEDB9-EC1B-4E0E-83FF-33E1B3B8806B}" type="slidenum">
              <a:rPr lang="da-DK" smtClean="0"/>
              <a:t>‹nr.›</a:t>
            </a:fld>
            <a:endParaRPr lang="da-DK" dirty="0"/>
          </a:p>
        </p:txBody>
      </p:sp>
    </p:spTree>
    <p:extLst>
      <p:ext uri="{BB962C8B-B14F-4D97-AF65-F5344CB8AC3E}">
        <p14:creationId xmlns:p14="http://schemas.microsoft.com/office/powerpoint/2010/main" val="350026900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rugerdefineret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AAC0778E-9EBB-45AA-863D-14B8A2B9E0CA}" type="datetime1">
              <a:rPr lang="da-DK" smtClean="0"/>
              <a:t>05-05-2019</a:t>
            </a:fld>
            <a:endParaRPr lang="da-DK" dirty="0"/>
          </a:p>
        </p:txBody>
      </p:sp>
      <p:sp>
        <p:nvSpPr>
          <p:cNvPr id="4" name="Pladsholder til sidefod 3"/>
          <p:cNvSpPr>
            <a:spLocks noGrp="1"/>
          </p:cNvSpPr>
          <p:nvPr>
            <p:ph type="ftr" sz="quarter" idx="11"/>
          </p:nvPr>
        </p:nvSpPr>
        <p:spPr/>
        <p:txBody>
          <a:bodyPr/>
          <a:lstStyle/>
          <a:p>
            <a:endParaRPr lang="da-DK" dirty="0"/>
          </a:p>
        </p:txBody>
      </p:sp>
      <p:sp>
        <p:nvSpPr>
          <p:cNvPr id="5" name="Pladsholder til diasnummer 4"/>
          <p:cNvSpPr>
            <a:spLocks noGrp="1"/>
          </p:cNvSpPr>
          <p:nvPr>
            <p:ph type="sldNum" sz="quarter" idx="12"/>
          </p:nvPr>
        </p:nvSpPr>
        <p:spPr/>
        <p:txBody>
          <a:bodyPr/>
          <a:lstStyle/>
          <a:p>
            <a:fld id="{09EFEDB9-EC1B-4E0E-83FF-33E1B3B8806B}" type="slidenum">
              <a:rPr lang="da-DK" smtClean="0"/>
              <a:t>‹nr.›</a:t>
            </a:fld>
            <a:endParaRPr lang="da-DK" dirty="0"/>
          </a:p>
        </p:txBody>
      </p:sp>
    </p:spTree>
    <p:extLst>
      <p:ext uri="{BB962C8B-B14F-4D97-AF65-F5344CB8AC3E}">
        <p14:creationId xmlns:p14="http://schemas.microsoft.com/office/powerpoint/2010/main" val="10918762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rugerdefineret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AAC0778E-9EBB-45AA-863D-14B8A2B9E0CA}" type="datetime1">
              <a:rPr lang="da-DK" smtClean="0"/>
              <a:t>05-05-2019</a:t>
            </a:fld>
            <a:endParaRPr lang="da-DK" dirty="0"/>
          </a:p>
        </p:txBody>
      </p:sp>
      <p:sp>
        <p:nvSpPr>
          <p:cNvPr id="4" name="Pladsholder til sidefod 3"/>
          <p:cNvSpPr>
            <a:spLocks noGrp="1"/>
          </p:cNvSpPr>
          <p:nvPr>
            <p:ph type="ftr" sz="quarter" idx="11"/>
          </p:nvPr>
        </p:nvSpPr>
        <p:spPr/>
        <p:txBody>
          <a:bodyPr/>
          <a:lstStyle/>
          <a:p>
            <a:endParaRPr lang="da-DK" dirty="0"/>
          </a:p>
        </p:txBody>
      </p:sp>
      <p:sp>
        <p:nvSpPr>
          <p:cNvPr id="5" name="Pladsholder til diasnummer 4"/>
          <p:cNvSpPr>
            <a:spLocks noGrp="1"/>
          </p:cNvSpPr>
          <p:nvPr>
            <p:ph type="sldNum" sz="quarter" idx="12"/>
          </p:nvPr>
        </p:nvSpPr>
        <p:spPr/>
        <p:txBody>
          <a:bodyPr/>
          <a:lstStyle/>
          <a:p>
            <a:fld id="{09EFEDB9-EC1B-4E0E-83FF-33E1B3B8806B}" type="slidenum">
              <a:rPr lang="da-DK" smtClean="0"/>
              <a:t>‹nr.›</a:t>
            </a:fld>
            <a:endParaRPr lang="da-DK" dirty="0"/>
          </a:p>
        </p:txBody>
      </p:sp>
    </p:spTree>
    <p:extLst>
      <p:ext uri="{BB962C8B-B14F-4D97-AF65-F5344CB8AC3E}">
        <p14:creationId xmlns:p14="http://schemas.microsoft.com/office/powerpoint/2010/main" val="15915819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Brugerdefineret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AAC0778E-9EBB-45AA-863D-14B8A2B9E0CA}" type="datetime1">
              <a:rPr lang="da-DK" smtClean="0"/>
              <a:t>05-05-2019</a:t>
            </a:fld>
            <a:endParaRPr lang="da-DK" dirty="0"/>
          </a:p>
        </p:txBody>
      </p:sp>
      <p:sp>
        <p:nvSpPr>
          <p:cNvPr id="4" name="Pladsholder til sidefod 3"/>
          <p:cNvSpPr>
            <a:spLocks noGrp="1"/>
          </p:cNvSpPr>
          <p:nvPr>
            <p:ph type="ftr" sz="quarter" idx="11"/>
          </p:nvPr>
        </p:nvSpPr>
        <p:spPr/>
        <p:txBody>
          <a:bodyPr/>
          <a:lstStyle/>
          <a:p>
            <a:endParaRPr lang="da-DK" dirty="0"/>
          </a:p>
        </p:txBody>
      </p:sp>
      <p:sp>
        <p:nvSpPr>
          <p:cNvPr id="5" name="Pladsholder til diasnummer 4"/>
          <p:cNvSpPr>
            <a:spLocks noGrp="1"/>
          </p:cNvSpPr>
          <p:nvPr>
            <p:ph type="sldNum" sz="quarter" idx="12"/>
          </p:nvPr>
        </p:nvSpPr>
        <p:spPr/>
        <p:txBody>
          <a:bodyPr/>
          <a:lstStyle/>
          <a:p>
            <a:fld id="{09EFEDB9-EC1B-4E0E-83FF-33E1B3B8806B}" type="slidenum">
              <a:rPr lang="da-DK" smtClean="0"/>
              <a:t>‹nr.›</a:t>
            </a:fld>
            <a:endParaRPr lang="da-DK" dirty="0"/>
          </a:p>
        </p:txBody>
      </p:sp>
    </p:spTree>
    <p:extLst>
      <p:ext uri="{BB962C8B-B14F-4D97-AF65-F5344CB8AC3E}">
        <p14:creationId xmlns:p14="http://schemas.microsoft.com/office/powerpoint/2010/main" val="240266526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rugerdefineret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E0ACB7E5-7C08-4D8F-A9BE-DAE16023FA55}" type="datetime1">
              <a:rPr lang="da-DK" smtClean="0"/>
              <a:t>05-05-2019</a:t>
            </a:fld>
            <a:endParaRPr lang="da-DK" dirty="0"/>
          </a:p>
        </p:txBody>
      </p:sp>
      <p:sp>
        <p:nvSpPr>
          <p:cNvPr id="4" name="Pladsholder til sidefod 3"/>
          <p:cNvSpPr>
            <a:spLocks noGrp="1"/>
          </p:cNvSpPr>
          <p:nvPr>
            <p:ph type="ftr" sz="quarter" idx="11"/>
          </p:nvPr>
        </p:nvSpPr>
        <p:spPr/>
        <p:txBody>
          <a:bodyPr/>
          <a:lstStyle/>
          <a:p>
            <a:endParaRPr lang="da-DK" dirty="0"/>
          </a:p>
        </p:txBody>
      </p:sp>
      <p:sp>
        <p:nvSpPr>
          <p:cNvPr id="5" name="Pladsholder til diasnummer 4"/>
          <p:cNvSpPr>
            <a:spLocks noGrp="1"/>
          </p:cNvSpPr>
          <p:nvPr>
            <p:ph type="sldNum" sz="quarter" idx="12"/>
          </p:nvPr>
        </p:nvSpPr>
        <p:spPr/>
        <p:txBody>
          <a:bodyPr/>
          <a:lstStyle/>
          <a:p>
            <a:fld id="{09EFEDB9-EC1B-4E0E-83FF-33E1B3B8806B}" type="slidenum">
              <a:rPr lang="da-DK" smtClean="0"/>
              <a:t>‹nr.›</a:t>
            </a:fld>
            <a:endParaRPr lang="da-DK" dirty="0"/>
          </a:p>
        </p:txBody>
      </p:sp>
    </p:spTree>
    <p:extLst>
      <p:ext uri="{BB962C8B-B14F-4D97-AF65-F5344CB8AC3E}">
        <p14:creationId xmlns:p14="http://schemas.microsoft.com/office/powerpoint/2010/main" val="313627029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75A686CD-8FF6-46AF-A231-9F95B1B1F144}" type="datetime1">
              <a:rPr lang="da-DK" smtClean="0"/>
              <a:t>05-05-2019</a:t>
            </a:fld>
            <a:endParaRPr lang="da-DK" dirty="0"/>
          </a:p>
        </p:txBody>
      </p:sp>
      <p:sp>
        <p:nvSpPr>
          <p:cNvPr id="5" name="Pladsholder til sidefod 4"/>
          <p:cNvSpPr>
            <a:spLocks noGrp="1"/>
          </p:cNvSpPr>
          <p:nvPr>
            <p:ph type="ftr" sz="quarter" idx="11"/>
          </p:nvPr>
        </p:nvSpPr>
        <p:spPr/>
        <p:txBody>
          <a:bodyPr/>
          <a:lstStyle/>
          <a:p>
            <a:endParaRPr lang="da-DK" dirty="0"/>
          </a:p>
        </p:txBody>
      </p:sp>
      <p:sp>
        <p:nvSpPr>
          <p:cNvPr id="6" name="Pladsholder til diasnummer 5"/>
          <p:cNvSpPr>
            <a:spLocks noGrp="1"/>
          </p:cNvSpPr>
          <p:nvPr>
            <p:ph type="sldNum" sz="quarter" idx="12"/>
          </p:nvPr>
        </p:nvSpPr>
        <p:spPr/>
        <p:txBody>
          <a:bodyPr/>
          <a:lstStyle/>
          <a:p>
            <a:fld id="{09EFEDB9-EC1B-4E0E-83FF-33E1B3B8806B}" type="slidenum">
              <a:rPr lang="da-DK" smtClean="0"/>
              <a:t>‹nr.›</a:t>
            </a:fld>
            <a:endParaRPr lang="da-DK" dirty="0"/>
          </a:p>
        </p:txBody>
      </p:sp>
    </p:spTree>
    <p:extLst>
      <p:ext uri="{BB962C8B-B14F-4D97-AF65-F5344CB8AC3E}">
        <p14:creationId xmlns:p14="http://schemas.microsoft.com/office/powerpoint/2010/main" val="191569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6FDD47FC-1A9F-47BA-A444-37E475DC74AA}" type="datetime1">
              <a:rPr lang="da-DK" smtClean="0"/>
              <a:t>05-05-2019</a:t>
            </a:fld>
            <a:endParaRPr lang="da-DK" dirty="0"/>
          </a:p>
        </p:txBody>
      </p:sp>
      <p:sp>
        <p:nvSpPr>
          <p:cNvPr id="5" name="Pladsholder til sidefod 4"/>
          <p:cNvSpPr>
            <a:spLocks noGrp="1"/>
          </p:cNvSpPr>
          <p:nvPr>
            <p:ph type="ftr" sz="quarter" idx="11"/>
          </p:nvPr>
        </p:nvSpPr>
        <p:spPr/>
        <p:txBody>
          <a:bodyPr/>
          <a:lstStyle/>
          <a:p>
            <a:endParaRPr lang="da-DK" dirty="0"/>
          </a:p>
        </p:txBody>
      </p:sp>
      <p:sp>
        <p:nvSpPr>
          <p:cNvPr id="6" name="Pladsholder til diasnummer 5"/>
          <p:cNvSpPr>
            <a:spLocks noGrp="1"/>
          </p:cNvSpPr>
          <p:nvPr>
            <p:ph type="sldNum" sz="quarter" idx="12"/>
          </p:nvPr>
        </p:nvSpPr>
        <p:spPr/>
        <p:txBody>
          <a:bodyPr/>
          <a:lstStyle/>
          <a:p>
            <a:fld id="{09EFEDB9-EC1B-4E0E-83FF-33E1B3B8806B}" type="slidenum">
              <a:rPr lang="da-DK" smtClean="0"/>
              <a:t>‹nr.›</a:t>
            </a:fld>
            <a:endParaRPr lang="da-DK" dirty="0"/>
          </a:p>
        </p:txBody>
      </p:sp>
    </p:spTree>
    <p:extLst>
      <p:ext uri="{BB962C8B-B14F-4D97-AF65-F5344CB8AC3E}">
        <p14:creationId xmlns:p14="http://schemas.microsoft.com/office/powerpoint/2010/main" val="1265583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804470E6-734C-412B-852B-A103662F84A4}" type="datetime1">
              <a:rPr lang="da-DK" smtClean="0"/>
              <a:t>05-05-2019</a:t>
            </a:fld>
            <a:endParaRPr lang="da-DK" dirty="0"/>
          </a:p>
        </p:txBody>
      </p:sp>
      <p:sp>
        <p:nvSpPr>
          <p:cNvPr id="6" name="Pladsholder til sidefod 5"/>
          <p:cNvSpPr>
            <a:spLocks noGrp="1"/>
          </p:cNvSpPr>
          <p:nvPr>
            <p:ph type="ftr" sz="quarter" idx="11"/>
          </p:nvPr>
        </p:nvSpPr>
        <p:spPr/>
        <p:txBody>
          <a:bodyPr/>
          <a:lstStyle/>
          <a:p>
            <a:endParaRPr lang="da-DK" dirty="0"/>
          </a:p>
        </p:txBody>
      </p:sp>
      <p:sp>
        <p:nvSpPr>
          <p:cNvPr id="7" name="Pladsholder til diasnummer 6"/>
          <p:cNvSpPr>
            <a:spLocks noGrp="1"/>
          </p:cNvSpPr>
          <p:nvPr>
            <p:ph type="sldNum" sz="quarter" idx="12"/>
          </p:nvPr>
        </p:nvSpPr>
        <p:spPr/>
        <p:txBody>
          <a:bodyPr/>
          <a:lstStyle/>
          <a:p>
            <a:fld id="{09EFEDB9-EC1B-4E0E-83FF-33E1B3B8806B}" type="slidenum">
              <a:rPr lang="da-DK" smtClean="0"/>
              <a:t>‹nr.›</a:t>
            </a:fld>
            <a:endParaRPr lang="da-DK" dirty="0"/>
          </a:p>
        </p:txBody>
      </p:sp>
    </p:spTree>
    <p:extLst>
      <p:ext uri="{BB962C8B-B14F-4D97-AF65-F5344CB8AC3E}">
        <p14:creationId xmlns:p14="http://schemas.microsoft.com/office/powerpoint/2010/main" val="1903222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3795A194-2E60-46E3-A9E4-31029BDDAE3A}" type="datetime1">
              <a:rPr lang="da-DK" smtClean="0"/>
              <a:t>05-05-2019</a:t>
            </a:fld>
            <a:endParaRPr lang="da-DK" dirty="0"/>
          </a:p>
        </p:txBody>
      </p:sp>
      <p:sp>
        <p:nvSpPr>
          <p:cNvPr id="8" name="Pladsholder til sidefod 7"/>
          <p:cNvSpPr>
            <a:spLocks noGrp="1"/>
          </p:cNvSpPr>
          <p:nvPr>
            <p:ph type="ftr" sz="quarter" idx="11"/>
          </p:nvPr>
        </p:nvSpPr>
        <p:spPr/>
        <p:txBody>
          <a:bodyPr/>
          <a:lstStyle/>
          <a:p>
            <a:endParaRPr lang="da-DK" dirty="0"/>
          </a:p>
        </p:txBody>
      </p:sp>
      <p:sp>
        <p:nvSpPr>
          <p:cNvPr id="9" name="Pladsholder til diasnummer 8"/>
          <p:cNvSpPr>
            <a:spLocks noGrp="1"/>
          </p:cNvSpPr>
          <p:nvPr>
            <p:ph type="sldNum" sz="quarter" idx="12"/>
          </p:nvPr>
        </p:nvSpPr>
        <p:spPr/>
        <p:txBody>
          <a:bodyPr/>
          <a:lstStyle/>
          <a:p>
            <a:fld id="{09EFEDB9-EC1B-4E0E-83FF-33E1B3B8806B}" type="slidenum">
              <a:rPr lang="da-DK" smtClean="0"/>
              <a:t>‹nr.›</a:t>
            </a:fld>
            <a:endParaRPr lang="da-DK" dirty="0"/>
          </a:p>
        </p:txBody>
      </p:sp>
    </p:spTree>
    <p:extLst>
      <p:ext uri="{BB962C8B-B14F-4D97-AF65-F5344CB8AC3E}">
        <p14:creationId xmlns:p14="http://schemas.microsoft.com/office/powerpoint/2010/main" val="3343556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1263898"/>
            <a:ext cx="8229600" cy="580926"/>
          </a:xfrm>
          <a:prstGeom prst="rect">
            <a:avLst/>
          </a:prstGeom>
        </p:spPr>
        <p:txBody>
          <a:bodyPr vert="horz" lIns="91440" tIns="45720" rIns="91440" bIns="45720" rtlCol="0" anchor="ctr">
            <a:normAutofit/>
          </a:bodyPr>
          <a:lstStyle/>
          <a:p>
            <a:r>
              <a:rPr lang="da-DK" dirty="0" smtClean="0"/>
              <a:t>Klik for at redigere i master</a:t>
            </a:r>
            <a:endParaRPr lang="da-DK" dirty="0"/>
          </a:p>
        </p:txBody>
      </p:sp>
      <p:sp>
        <p:nvSpPr>
          <p:cNvPr id="3" name="Pladsholder til tekst 2"/>
          <p:cNvSpPr>
            <a:spLocks noGrp="1"/>
          </p:cNvSpPr>
          <p:nvPr>
            <p:ph type="body" idx="1"/>
          </p:nvPr>
        </p:nvSpPr>
        <p:spPr>
          <a:xfrm>
            <a:off x="457200" y="2132856"/>
            <a:ext cx="8229600" cy="3993307"/>
          </a:xfrm>
          <a:prstGeom prst="rect">
            <a:avLst/>
          </a:prstGeom>
        </p:spPr>
        <p:txBody>
          <a:bodyPr vert="horz" lIns="91440" tIns="45720" rIns="91440" bIns="45720" rtlCol="0">
            <a:normAutofit/>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C0778E-9EBB-45AA-863D-14B8A2B9E0CA}" type="datetime1">
              <a:rPr lang="da-DK" smtClean="0"/>
              <a:t>05-05-2019</a:t>
            </a:fld>
            <a:endParaRPr lang="da-DK" dirty="0"/>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dirty="0"/>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EFEDB9-EC1B-4E0E-83FF-33E1B3B8806B}" type="slidenum">
              <a:rPr lang="da-DK" smtClean="0"/>
              <a:t>‹nr.›</a:t>
            </a:fld>
            <a:endParaRPr lang="da-DK" dirty="0"/>
          </a:p>
        </p:txBody>
      </p:sp>
      <p:pic>
        <p:nvPicPr>
          <p:cNvPr id="1026" name="Picture 2" descr="Rigsarkivets logo" title="Rigsarkivets logo"/>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995936" y="332656"/>
            <a:ext cx="1080120" cy="5533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8148402"/>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2" r:id="rId3"/>
    <p:sldLayoutId id="2147483663" r:id="rId4"/>
    <p:sldLayoutId id="2147483660"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 id="2147483664" r:id="rId16"/>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2132856"/>
            <a:ext cx="7772400" cy="1470025"/>
          </a:xfrm>
        </p:spPr>
        <p:txBody>
          <a:bodyPr>
            <a:normAutofit fontScale="90000"/>
          </a:bodyPr>
          <a:lstStyle/>
          <a:p>
            <a:r>
              <a:rPr lang="da-DK" dirty="0" smtClean="0"/>
              <a:t/>
            </a:r>
            <a:br>
              <a:rPr lang="da-DK" dirty="0" smtClean="0"/>
            </a:br>
            <a:r>
              <a:rPr lang="da-DK" dirty="0"/>
              <a:t/>
            </a:r>
            <a:br>
              <a:rPr lang="da-DK" dirty="0"/>
            </a:br>
            <a:r>
              <a:rPr lang="en-US" dirty="0" smtClean="0"/>
              <a:t/>
            </a:r>
            <a:br>
              <a:rPr lang="en-US" dirty="0" smtClean="0"/>
            </a:br>
            <a:r>
              <a:rPr lang="en-US" b="1" dirty="0" smtClean="0"/>
              <a:t>The increasing value of Geodata – and why preserving it is important</a:t>
            </a:r>
            <a:r>
              <a:rPr lang="en-US" dirty="0" smtClean="0"/>
              <a:t/>
            </a:r>
            <a:br>
              <a:rPr lang="en-US" dirty="0" smtClean="0"/>
            </a:br>
            <a:r>
              <a:rPr lang="en-US" dirty="0" smtClean="0"/>
              <a:t/>
            </a:r>
            <a:br>
              <a:rPr lang="en-US" dirty="0" smtClean="0"/>
            </a:br>
            <a:r>
              <a:rPr lang="en-US" sz="2700" dirty="0" smtClean="0"/>
              <a:t>Anne-Sofie Jensen</a:t>
            </a:r>
            <a:br>
              <a:rPr lang="en-US" sz="2700" dirty="0" smtClean="0"/>
            </a:br>
            <a:r>
              <a:rPr lang="en-US" sz="2700" dirty="0" smtClean="0"/>
              <a:t>Director General</a:t>
            </a:r>
            <a:br>
              <a:rPr lang="en-US" sz="2700" dirty="0" smtClean="0"/>
            </a:br>
            <a:r>
              <a:rPr lang="en-US" sz="2700" dirty="0" smtClean="0"/>
              <a:t> National Archives of Denmark</a:t>
            </a:r>
            <a:br>
              <a:rPr lang="en-US" sz="2700" dirty="0" smtClean="0"/>
            </a:br>
            <a:r>
              <a:rPr lang="en-US" dirty="0" smtClean="0"/>
              <a:t/>
            </a:r>
            <a:br>
              <a:rPr lang="en-US" dirty="0" smtClean="0"/>
            </a:br>
            <a:r>
              <a:rPr lang="en-US" sz="2700" dirty="0" smtClean="0"/>
              <a:t>eArchiving Geopreservation Conference </a:t>
            </a:r>
            <a:br>
              <a:rPr lang="en-US" sz="2700" dirty="0" smtClean="0"/>
            </a:br>
            <a:r>
              <a:rPr lang="en-US" sz="2700" dirty="0" smtClean="0"/>
              <a:t>6th May 2019, Ljubljana</a:t>
            </a:r>
            <a:endParaRPr lang="en-US" sz="2700" dirty="0"/>
          </a:p>
        </p:txBody>
      </p:sp>
      <p:sp>
        <p:nvSpPr>
          <p:cNvPr id="4" name="Pladsholder til dato 3"/>
          <p:cNvSpPr>
            <a:spLocks noGrp="1"/>
          </p:cNvSpPr>
          <p:nvPr>
            <p:ph type="dt" sz="half" idx="10"/>
          </p:nvPr>
        </p:nvSpPr>
        <p:spPr/>
        <p:txBody>
          <a:bodyPr/>
          <a:lstStyle/>
          <a:p>
            <a:fld id="{269BF88F-4893-4DE0-B59B-D883B5F5CE2E}" type="datetime1">
              <a:rPr lang="da-DK" smtClean="0"/>
              <a:t>05-05-2019</a:t>
            </a:fld>
            <a:endParaRPr lang="da-DK" dirty="0"/>
          </a:p>
        </p:txBody>
      </p:sp>
      <p:sp>
        <p:nvSpPr>
          <p:cNvPr id="6" name="Pladsholder til diasnummer 5"/>
          <p:cNvSpPr>
            <a:spLocks noGrp="1"/>
          </p:cNvSpPr>
          <p:nvPr>
            <p:ph type="sldNum" sz="quarter" idx="12"/>
          </p:nvPr>
        </p:nvSpPr>
        <p:spPr/>
        <p:txBody>
          <a:bodyPr/>
          <a:lstStyle/>
          <a:p>
            <a:fld id="{09EFEDB9-EC1B-4E0E-83FF-33E1B3B8806B}" type="slidenum">
              <a:rPr lang="da-DK" smtClean="0"/>
              <a:t>1</a:t>
            </a:fld>
            <a:endParaRPr lang="da-DK" dirty="0"/>
          </a:p>
        </p:txBody>
      </p:sp>
    </p:spTree>
    <p:extLst>
      <p:ext uri="{BB962C8B-B14F-4D97-AF65-F5344CB8AC3E}">
        <p14:creationId xmlns:p14="http://schemas.microsoft.com/office/powerpoint/2010/main" val="477872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dsholder til diasnummer 5"/>
          <p:cNvSpPr>
            <a:spLocks noGrp="1"/>
          </p:cNvSpPr>
          <p:nvPr>
            <p:ph type="sldNum" sz="quarter" idx="12"/>
          </p:nvPr>
        </p:nvSpPr>
        <p:spPr/>
        <p:txBody>
          <a:bodyPr/>
          <a:lstStyle/>
          <a:p>
            <a:r>
              <a:rPr lang="en-GB" dirty="0" smtClean="0"/>
              <a:t>Page </a:t>
            </a:r>
            <a:fld id="{8E044AEF-F590-47CE-BE8F-5C241A59BA2A}" type="slidenum">
              <a:rPr lang="en-GB" smtClean="0"/>
              <a:pPr/>
              <a:t>10</a:t>
            </a:fld>
            <a:endParaRPr lang="en-GB" dirty="0"/>
          </a:p>
        </p:txBody>
      </p:sp>
      <p:sp>
        <p:nvSpPr>
          <p:cNvPr id="9" name="Titel 1"/>
          <p:cNvSpPr>
            <a:spLocks noGrp="1"/>
          </p:cNvSpPr>
          <p:nvPr>
            <p:ph type="title"/>
          </p:nvPr>
        </p:nvSpPr>
        <p:spPr>
          <a:xfrm>
            <a:off x="449921" y="333373"/>
            <a:ext cx="8351478" cy="914517"/>
          </a:xfrm>
        </p:spPr>
        <p:txBody>
          <a:bodyPr>
            <a:noAutofit/>
          </a:bodyPr>
          <a:lstStyle/>
          <a:p>
            <a:r>
              <a:rPr lang="en-US" dirty="0"/>
              <a:t/>
            </a:r>
            <a:br>
              <a:rPr lang="en-US" dirty="0"/>
            </a:br>
            <a:r>
              <a:rPr lang="en-US" dirty="0" smtClean="0"/>
              <a:t/>
            </a:r>
            <a:br>
              <a:rPr lang="en-US" dirty="0" smtClean="0"/>
            </a:br>
            <a:r>
              <a:rPr lang="en-US" dirty="0" smtClean="0"/>
              <a:t>eGovernment – Basic Data Programme </a:t>
            </a:r>
            <a:endParaRPr lang="en-US" dirty="0"/>
          </a:p>
        </p:txBody>
      </p:sp>
      <p:pic>
        <p:nvPicPr>
          <p:cNvPr id="717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8189" y="2060848"/>
            <a:ext cx="5875249" cy="44391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Ellipse 6"/>
          <p:cNvSpPr/>
          <p:nvPr/>
        </p:nvSpPr>
        <p:spPr>
          <a:xfrm>
            <a:off x="4140027" y="5229200"/>
            <a:ext cx="2951815" cy="935887"/>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71986" tIns="71986" rIns="71986" bIns="71986" rtlCol="0" anchor="ctr"/>
          <a:lstStyle/>
          <a:p>
            <a:pPr algn="ctr"/>
            <a:endParaRPr lang="da-DK" dirty="0" smtClean="0">
              <a:solidFill>
                <a:schemeClr val="accent3">
                  <a:lumMod val="75000"/>
                </a:schemeClr>
              </a:solidFill>
            </a:endParaRPr>
          </a:p>
        </p:txBody>
      </p:sp>
      <p:sp>
        <p:nvSpPr>
          <p:cNvPr id="8" name="Tekstfelt 7"/>
          <p:cNvSpPr txBox="1"/>
          <p:nvPr/>
        </p:nvSpPr>
        <p:spPr>
          <a:xfrm>
            <a:off x="6969659" y="4696881"/>
            <a:ext cx="1367914" cy="276935"/>
          </a:xfrm>
          <a:prstGeom prst="rect">
            <a:avLst/>
          </a:prstGeom>
          <a:noFill/>
        </p:spPr>
        <p:txBody>
          <a:bodyPr wrap="square" lIns="0" tIns="0" rIns="0" bIns="0" rtlCol="0">
            <a:spAutoFit/>
          </a:bodyPr>
          <a:lstStyle/>
          <a:p>
            <a:r>
              <a:rPr lang="da-DK" b="1" dirty="0" smtClean="0">
                <a:solidFill>
                  <a:schemeClr val="accent3">
                    <a:lumMod val="75000"/>
                  </a:schemeClr>
                </a:solidFill>
              </a:rPr>
              <a:t>(Geo)data</a:t>
            </a:r>
          </a:p>
        </p:txBody>
      </p:sp>
    </p:spTree>
    <p:extLst>
      <p:ext uri="{BB962C8B-B14F-4D97-AF65-F5344CB8AC3E}">
        <p14:creationId xmlns:p14="http://schemas.microsoft.com/office/powerpoint/2010/main" val="21304436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smtClean="0"/>
              <a:t/>
            </a:r>
            <a:br>
              <a:rPr lang="da-DK" dirty="0" smtClean="0"/>
            </a:br>
            <a:r>
              <a:rPr lang="da-DK" dirty="0" smtClean="0"/>
              <a:t>eGovernment – Good Basic Data for Everyone</a:t>
            </a:r>
            <a:br>
              <a:rPr lang="da-DK" dirty="0" smtClean="0"/>
            </a:br>
            <a:endParaRPr lang="da-DK" dirty="0"/>
          </a:p>
        </p:txBody>
      </p:sp>
      <p:sp>
        <p:nvSpPr>
          <p:cNvPr id="6" name="Pladsholder til slidenummer 5"/>
          <p:cNvSpPr>
            <a:spLocks noGrp="1"/>
          </p:cNvSpPr>
          <p:nvPr>
            <p:ph type="sldNum" sz="quarter" idx="12"/>
          </p:nvPr>
        </p:nvSpPr>
        <p:spPr/>
        <p:txBody>
          <a:bodyPr/>
          <a:lstStyle/>
          <a:p>
            <a:r>
              <a:rPr lang="en-GB" dirty="0" smtClean="0"/>
              <a:t>Page </a:t>
            </a:r>
            <a:fld id="{8E044AEF-F590-47CE-BE8F-5C241A59BA2A}" type="slidenum">
              <a:rPr lang="en-GB" smtClean="0"/>
              <a:pPr/>
              <a:t>11</a:t>
            </a:fld>
            <a:endParaRPr lang="en-GB" dirty="0"/>
          </a:p>
        </p:txBody>
      </p:sp>
      <p:pic>
        <p:nvPicPr>
          <p:cNvPr id="7" name="Picture 32734"/>
          <p:cNvPicPr>
            <a:picLocks noGrp="1"/>
          </p:cNvPicPr>
          <p:nvPr>
            <p:ph idx="1"/>
          </p:nvPr>
        </p:nvPicPr>
        <p:blipFill rotWithShape="1">
          <a:blip r:embed="rId3"/>
          <a:srcRect l="49023" t="30646" b="6255"/>
          <a:stretch/>
        </p:blipFill>
        <p:spPr>
          <a:xfrm>
            <a:off x="1547664" y="2276872"/>
            <a:ext cx="5687644" cy="3959523"/>
          </a:xfrm>
          <a:prstGeom prst="rect">
            <a:avLst/>
          </a:prstGeom>
        </p:spPr>
      </p:pic>
    </p:spTree>
    <p:extLst>
      <p:ext uri="{BB962C8B-B14F-4D97-AF65-F5344CB8AC3E}">
        <p14:creationId xmlns:p14="http://schemas.microsoft.com/office/powerpoint/2010/main" val="957070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dato 2"/>
          <p:cNvSpPr>
            <a:spLocks noGrp="1"/>
          </p:cNvSpPr>
          <p:nvPr>
            <p:ph type="dt" sz="half" idx="10"/>
          </p:nvPr>
        </p:nvSpPr>
        <p:spPr/>
        <p:txBody>
          <a:bodyPr/>
          <a:lstStyle/>
          <a:p>
            <a:fld id="{AAC0778E-9EBB-45AA-863D-14B8A2B9E0CA}" type="datetime1">
              <a:rPr lang="da-DK" smtClean="0"/>
              <a:t>05-05-2019</a:t>
            </a:fld>
            <a:endParaRPr lang="da-DK" dirty="0"/>
          </a:p>
        </p:txBody>
      </p:sp>
      <p:sp>
        <p:nvSpPr>
          <p:cNvPr id="4" name="Pladsholder til sidefod 3"/>
          <p:cNvSpPr>
            <a:spLocks noGrp="1"/>
          </p:cNvSpPr>
          <p:nvPr>
            <p:ph type="ftr" sz="quarter" idx="11"/>
          </p:nvPr>
        </p:nvSpPr>
        <p:spPr/>
        <p:txBody>
          <a:bodyPr/>
          <a:lstStyle/>
          <a:p>
            <a:endParaRPr lang="da-DK" dirty="0"/>
          </a:p>
        </p:txBody>
      </p:sp>
      <p:sp>
        <p:nvSpPr>
          <p:cNvPr id="5" name="Pladsholder til diasnummer 4"/>
          <p:cNvSpPr>
            <a:spLocks noGrp="1"/>
          </p:cNvSpPr>
          <p:nvPr>
            <p:ph type="sldNum" sz="quarter" idx="12"/>
          </p:nvPr>
        </p:nvSpPr>
        <p:spPr/>
        <p:txBody>
          <a:bodyPr/>
          <a:lstStyle/>
          <a:p>
            <a:fld id="{09EFEDB9-EC1B-4E0E-83FF-33E1B3B8806B}" type="slidenum">
              <a:rPr lang="da-DK" smtClean="0"/>
              <a:t>12</a:t>
            </a:fld>
            <a:endParaRPr lang="da-DK" dirty="0"/>
          </a:p>
        </p:txBody>
      </p:sp>
      <p:sp>
        <p:nvSpPr>
          <p:cNvPr id="6" name="Titel 5"/>
          <p:cNvSpPr>
            <a:spLocks noGrp="1"/>
          </p:cNvSpPr>
          <p:nvPr>
            <p:ph type="title"/>
          </p:nvPr>
        </p:nvSpPr>
        <p:spPr/>
        <p:txBody>
          <a:bodyPr>
            <a:normAutofit fontScale="90000"/>
          </a:bodyPr>
          <a:lstStyle/>
          <a:p>
            <a:r>
              <a:rPr lang="da-DK" dirty="0" smtClean="0"/>
              <a:t>Agenda</a:t>
            </a:r>
            <a:endParaRPr lang="da-DK" dirty="0"/>
          </a:p>
        </p:txBody>
      </p:sp>
      <p:sp>
        <p:nvSpPr>
          <p:cNvPr id="7" name="Tekstboks 6"/>
          <p:cNvSpPr txBox="1"/>
          <p:nvPr/>
        </p:nvSpPr>
        <p:spPr>
          <a:xfrm>
            <a:off x="611560" y="2276872"/>
            <a:ext cx="7992888" cy="2246769"/>
          </a:xfrm>
          <a:prstGeom prst="rect">
            <a:avLst/>
          </a:prstGeom>
          <a:noFill/>
        </p:spPr>
        <p:txBody>
          <a:bodyPr wrap="square" rtlCol="0">
            <a:spAutoFit/>
          </a:bodyPr>
          <a:lstStyle/>
          <a:p>
            <a:pPr marL="342900" indent="-342900">
              <a:buFont typeface="+mj-lt"/>
              <a:buAutoNum type="arabicPeriod"/>
            </a:pPr>
            <a:r>
              <a:rPr lang="en-US" sz="2800" dirty="0" smtClean="0"/>
              <a:t>National Archives of Denmark – part of public sector digital infrastructure</a:t>
            </a:r>
          </a:p>
          <a:p>
            <a:pPr marL="342900" indent="-342900">
              <a:buFont typeface="+mj-lt"/>
              <a:buAutoNum type="arabicPeriod"/>
            </a:pPr>
            <a:r>
              <a:rPr lang="en-US" sz="2800" dirty="0" smtClean="0"/>
              <a:t>The increasing value of geodata</a:t>
            </a:r>
          </a:p>
          <a:p>
            <a:pPr marL="342900" indent="-342900">
              <a:buFont typeface="+mj-lt"/>
              <a:buAutoNum type="arabicPeriod"/>
            </a:pPr>
            <a:r>
              <a:rPr lang="en-US" sz="2800" b="1" dirty="0" smtClean="0"/>
              <a:t>The case for preserving – and how to do it</a:t>
            </a:r>
          </a:p>
          <a:p>
            <a:pPr marL="342900" indent="-342900">
              <a:buFont typeface="+mj-lt"/>
              <a:buAutoNum type="arabicPeriod"/>
            </a:pPr>
            <a:r>
              <a:rPr lang="en-US" sz="2800" dirty="0" smtClean="0"/>
              <a:t>Questions?</a:t>
            </a:r>
            <a:endParaRPr lang="en-US" sz="2800" dirty="0"/>
          </a:p>
        </p:txBody>
      </p:sp>
    </p:spTree>
    <p:extLst>
      <p:ext uri="{BB962C8B-B14F-4D97-AF65-F5344CB8AC3E}">
        <p14:creationId xmlns:p14="http://schemas.microsoft.com/office/powerpoint/2010/main" val="2979699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Important to preserve</a:t>
            </a:r>
            <a:endParaRPr lang="en-US" dirty="0"/>
          </a:p>
        </p:txBody>
      </p:sp>
      <p:sp>
        <p:nvSpPr>
          <p:cNvPr id="3" name="Pladsholder til dato 2"/>
          <p:cNvSpPr>
            <a:spLocks noGrp="1"/>
          </p:cNvSpPr>
          <p:nvPr>
            <p:ph type="dt" sz="half" idx="10"/>
          </p:nvPr>
        </p:nvSpPr>
        <p:spPr/>
        <p:txBody>
          <a:bodyPr/>
          <a:lstStyle/>
          <a:p>
            <a:fld id="{AAC0778E-9EBB-45AA-863D-14B8A2B9E0CA}" type="datetime1">
              <a:rPr lang="da-DK" smtClean="0"/>
              <a:t>05-05-2019</a:t>
            </a:fld>
            <a:endParaRPr lang="da-DK" dirty="0"/>
          </a:p>
        </p:txBody>
      </p:sp>
      <p:sp>
        <p:nvSpPr>
          <p:cNvPr id="4" name="Pladsholder til sidefod 3"/>
          <p:cNvSpPr>
            <a:spLocks noGrp="1"/>
          </p:cNvSpPr>
          <p:nvPr>
            <p:ph type="ftr" sz="quarter" idx="11"/>
          </p:nvPr>
        </p:nvSpPr>
        <p:spPr/>
        <p:txBody>
          <a:bodyPr/>
          <a:lstStyle/>
          <a:p>
            <a:endParaRPr lang="da-DK" dirty="0"/>
          </a:p>
        </p:txBody>
      </p:sp>
      <p:sp>
        <p:nvSpPr>
          <p:cNvPr id="5" name="Pladsholder til diasnummer 4"/>
          <p:cNvSpPr>
            <a:spLocks noGrp="1"/>
          </p:cNvSpPr>
          <p:nvPr>
            <p:ph type="sldNum" sz="quarter" idx="12"/>
          </p:nvPr>
        </p:nvSpPr>
        <p:spPr/>
        <p:txBody>
          <a:bodyPr/>
          <a:lstStyle/>
          <a:p>
            <a:fld id="{09EFEDB9-EC1B-4E0E-83FF-33E1B3B8806B}" type="slidenum">
              <a:rPr lang="da-DK" smtClean="0"/>
              <a:t>13</a:t>
            </a:fld>
            <a:endParaRPr lang="da-DK" dirty="0"/>
          </a:p>
        </p:txBody>
      </p:sp>
      <p:sp>
        <p:nvSpPr>
          <p:cNvPr id="6" name="Tekstboks 5"/>
          <p:cNvSpPr txBox="1"/>
          <p:nvPr/>
        </p:nvSpPr>
        <p:spPr>
          <a:xfrm>
            <a:off x="755576" y="2348880"/>
            <a:ext cx="7560840" cy="3046988"/>
          </a:xfrm>
          <a:prstGeom prst="rect">
            <a:avLst/>
          </a:prstGeom>
          <a:noFill/>
        </p:spPr>
        <p:txBody>
          <a:bodyPr wrap="square" rtlCol="0">
            <a:spAutoFit/>
          </a:bodyPr>
          <a:lstStyle/>
          <a:p>
            <a:pPr marL="457200" indent="-457200">
              <a:buFont typeface="Arial" panose="020B0604020202020204" pitchFamily="34" charset="0"/>
              <a:buChar char="•"/>
            </a:pPr>
            <a:r>
              <a:rPr lang="en-US" sz="3200" dirty="0" smtClean="0"/>
              <a:t>Because of its value to society – both public and private sector</a:t>
            </a:r>
          </a:p>
          <a:p>
            <a:pPr marL="457200" indent="-457200">
              <a:buFont typeface="Arial" panose="020B0604020202020204" pitchFamily="34" charset="0"/>
              <a:buChar char="•"/>
            </a:pPr>
            <a:r>
              <a:rPr lang="en-US" sz="3200" dirty="0" smtClean="0"/>
              <a:t>Important source when documenting the development of society</a:t>
            </a:r>
          </a:p>
          <a:p>
            <a:pPr marL="457200" indent="-457200">
              <a:buFont typeface="Arial" panose="020B0604020202020204" pitchFamily="34" charset="0"/>
              <a:buChar char="•"/>
            </a:pPr>
            <a:endParaRPr lang="da-DK" sz="3200" dirty="0" smtClean="0"/>
          </a:p>
          <a:p>
            <a:endParaRPr lang="da-DK" sz="3200" dirty="0"/>
          </a:p>
        </p:txBody>
      </p:sp>
    </p:spTree>
    <p:extLst>
      <p:ext uri="{BB962C8B-B14F-4D97-AF65-F5344CB8AC3E}">
        <p14:creationId xmlns:p14="http://schemas.microsoft.com/office/powerpoint/2010/main" val="16441526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But not that easy…</a:t>
            </a:r>
            <a:endParaRPr lang="en-US" dirty="0"/>
          </a:p>
        </p:txBody>
      </p:sp>
      <p:sp>
        <p:nvSpPr>
          <p:cNvPr id="3" name="Pladsholder til dato 2"/>
          <p:cNvSpPr>
            <a:spLocks noGrp="1"/>
          </p:cNvSpPr>
          <p:nvPr>
            <p:ph type="dt" sz="half" idx="10"/>
          </p:nvPr>
        </p:nvSpPr>
        <p:spPr/>
        <p:txBody>
          <a:bodyPr/>
          <a:lstStyle/>
          <a:p>
            <a:fld id="{AAC0778E-9EBB-45AA-863D-14B8A2B9E0CA}" type="datetime1">
              <a:rPr lang="da-DK" smtClean="0"/>
              <a:t>05-05-2019</a:t>
            </a:fld>
            <a:endParaRPr lang="da-DK" dirty="0"/>
          </a:p>
        </p:txBody>
      </p:sp>
      <p:sp>
        <p:nvSpPr>
          <p:cNvPr id="4" name="Pladsholder til sidefod 3"/>
          <p:cNvSpPr>
            <a:spLocks noGrp="1"/>
          </p:cNvSpPr>
          <p:nvPr>
            <p:ph type="ftr" sz="quarter" idx="11"/>
          </p:nvPr>
        </p:nvSpPr>
        <p:spPr/>
        <p:txBody>
          <a:bodyPr/>
          <a:lstStyle/>
          <a:p>
            <a:endParaRPr lang="da-DK" dirty="0"/>
          </a:p>
        </p:txBody>
      </p:sp>
      <p:sp>
        <p:nvSpPr>
          <p:cNvPr id="5" name="Pladsholder til diasnummer 4"/>
          <p:cNvSpPr>
            <a:spLocks noGrp="1"/>
          </p:cNvSpPr>
          <p:nvPr>
            <p:ph type="sldNum" sz="quarter" idx="12"/>
          </p:nvPr>
        </p:nvSpPr>
        <p:spPr/>
        <p:txBody>
          <a:bodyPr/>
          <a:lstStyle/>
          <a:p>
            <a:fld id="{09EFEDB9-EC1B-4E0E-83FF-33E1B3B8806B}" type="slidenum">
              <a:rPr lang="da-DK" smtClean="0"/>
              <a:t>14</a:t>
            </a:fld>
            <a:endParaRPr lang="da-DK" dirty="0"/>
          </a:p>
        </p:txBody>
      </p:sp>
      <p:sp>
        <p:nvSpPr>
          <p:cNvPr id="6" name="Tekstboks 5"/>
          <p:cNvSpPr txBox="1"/>
          <p:nvPr/>
        </p:nvSpPr>
        <p:spPr>
          <a:xfrm>
            <a:off x="683568" y="2132856"/>
            <a:ext cx="7776864" cy="3539430"/>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t>New domain – different kind of data</a:t>
            </a:r>
          </a:p>
          <a:p>
            <a:pPr marL="285750" indent="-285750">
              <a:buFont typeface="Arial" panose="020B0604020202020204" pitchFamily="34" charset="0"/>
              <a:buChar char="•"/>
            </a:pPr>
            <a:r>
              <a:rPr lang="en-US" sz="3200" dirty="0" smtClean="0"/>
              <a:t>Comes in numerous formats – that we do not know very well</a:t>
            </a:r>
          </a:p>
          <a:p>
            <a:pPr marL="285750" indent="-285750">
              <a:buFont typeface="Arial" panose="020B0604020202020204" pitchFamily="34" charset="0"/>
              <a:buChar char="•"/>
            </a:pPr>
            <a:r>
              <a:rPr lang="en-US" sz="3200" dirty="0" smtClean="0"/>
              <a:t>Takes more time to test and validate</a:t>
            </a:r>
          </a:p>
          <a:p>
            <a:pPr marL="285750" indent="-285750">
              <a:buFont typeface="Arial" panose="020B0604020202020204" pitchFamily="34" charset="0"/>
              <a:buChar char="•"/>
            </a:pPr>
            <a:r>
              <a:rPr lang="en-US" sz="3200" dirty="0" smtClean="0"/>
              <a:t>How do we make them available – search and access tools etc.</a:t>
            </a:r>
          </a:p>
          <a:p>
            <a:endParaRPr lang="en-US" sz="3200" dirty="0" smtClean="0"/>
          </a:p>
        </p:txBody>
      </p:sp>
    </p:spTree>
    <p:extLst>
      <p:ext uri="{BB962C8B-B14F-4D97-AF65-F5344CB8AC3E}">
        <p14:creationId xmlns:p14="http://schemas.microsoft.com/office/powerpoint/2010/main" val="13668538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smtClean="0"/>
              <a:t>And that is why…</a:t>
            </a:r>
            <a:endParaRPr lang="da-DK" dirty="0"/>
          </a:p>
        </p:txBody>
      </p:sp>
      <p:sp>
        <p:nvSpPr>
          <p:cNvPr id="3" name="Pladsholder til dato 2"/>
          <p:cNvSpPr>
            <a:spLocks noGrp="1"/>
          </p:cNvSpPr>
          <p:nvPr>
            <p:ph type="dt" sz="half" idx="10"/>
          </p:nvPr>
        </p:nvSpPr>
        <p:spPr/>
        <p:txBody>
          <a:bodyPr/>
          <a:lstStyle/>
          <a:p>
            <a:fld id="{AAC0778E-9EBB-45AA-863D-14B8A2B9E0CA}" type="datetime1">
              <a:rPr lang="da-DK" smtClean="0"/>
              <a:t>05-05-2019</a:t>
            </a:fld>
            <a:endParaRPr lang="da-DK" dirty="0"/>
          </a:p>
        </p:txBody>
      </p:sp>
      <p:sp>
        <p:nvSpPr>
          <p:cNvPr id="4" name="Pladsholder til sidefod 3"/>
          <p:cNvSpPr>
            <a:spLocks noGrp="1"/>
          </p:cNvSpPr>
          <p:nvPr>
            <p:ph type="ftr" sz="quarter" idx="11"/>
          </p:nvPr>
        </p:nvSpPr>
        <p:spPr/>
        <p:txBody>
          <a:bodyPr/>
          <a:lstStyle/>
          <a:p>
            <a:endParaRPr lang="da-DK" dirty="0"/>
          </a:p>
        </p:txBody>
      </p:sp>
      <p:sp>
        <p:nvSpPr>
          <p:cNvPr id="5" name="Pladsholder til diasnummer 4"/>
          <p:cNvSpPr>
            <a:spLocks noGrp="1"/>
          </p:cNvSpPr>
          <p:nvPr>
            <p:ph type="sldNum" sz="quarter" idx="12"/>
          </p:nvPr>
        </p:nvSpPr>
        <p:spPr/>
        <p:txBody>
          <a:bodyPr/>
          <a:lstStyle/>
          <a:p>
            <a:fld id="{09EFEDB9-EC1B-4E0E-83FF-33E1B3B8806B}" type="slidenum">
              <a:rPr lang="da-DK" smtClean="0"/>
              <a:t>15</a:t>
            </a:fld>
            <a:endParaRPr lang="da-DK" dirty="0"/>
          </a:p>
        </p:txBody>
      </p:sp>
      <p:sp>
        <p:nvSpPr>
          <p:cNvPr id="6" name="Tekstboks 5"/>
          <p:cNvSpPr txBox="1"/>
          <p:nvPr/>
        </p:nvSpPr>
        <p:spPr>
          <a:xfrm>
            <a:off x="1043608" y="2276872"/>
            <a:ext cx="7056784" cy="2677656"/>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t>…we should do it together</a:t>
            </a:r>
          </a:p>
          <a:p>
            <a:pPr marL="457200" indent="-457200">
              <a:buFont typeface="Arial" panose="020B0604020202020204" pitchFamily="34" charset="0"/>
              <a:buChar char="•"/>
            </a:pPr>
            <a:r>
              <a:rPr lang="en-US" sz="2800" dirty="0" smtClean="0"/>
              <a:t>Common task for EU member states</a:t>
            </a:r>
          </a:p>
          <a:p>
            <a:pPr marL="457200" indent="-457200">
              <a:buFont typeface="Arial" panose="020B0604020202020204" pitchFamily="34" charset="0"/>
              <a:buChar char="•"/>
            </a:pPr>
            <a:r>
              <a:rPr lang="en-US" sz="2800" dirty="0" smtClean="0"/>
              <a:t>Pull our resources together </a:t>
            </a:r>
          </a:p>
          <a:p>
            <a:pPr marL="914400" lvl="1" indent="-457200">
              <a:buFont typeface="Arial" panose="020B0604020202020204" pitchFamily="34" charset="0"/>
              <a:buChar char="•"/>
            </a:pPr>
            <a:r>
              <a:rPr lang="en-US" sz="2800" dirty="0" smtClean="0"/>
              <a:t>common standards</a:t>
            </a:r>
          </a:p>
          <a:p>
            <a:pPr marL="914400" lvl="1" indent="-457200">
              <a:buFont typeface="Arial" panose="020B0604020202020204" pitchFamily="34" charset="0"/>
              <a:buChar char="•"/>
            </a:pPr>
            <a:r>
              <a:rPr lang="en-US" sz="2800" dirty="0" smtClean="0"/>
              <a:t>common tools</a:t>
            </a:r>
          </a:p>
          <a:p>
            <a:pPr marL="914400" lvl="1" indent="-457200">
              <a:buFont typeface="Arial" panose="020B0604020202020204" pitchFamily="34" charset="0"/>
              <a:buChar char="•"/>
            </a:pPr>
            <a:r>
              <a:rPr lang="en-US" sz="2800" dirty="0" smtClean="0"/>
              <a:t>Share knowledge and pool competencies</a:t>
            </a:r>
            <a:endParaRPr lang="en-US" sz="2800" dirty="0"/>
          </a:p>
        </p:txBody>
      </p:sp>
    </p:spTree>
    <p:extLst>
      <p:ext uri="{BB962C8B-B14F-4D97-AF65-F5344CB8AC3E}">
        <p14:creationId xmlns:p14="http://schemas.microsoft.com/office/powerpoint/2010/main" val="28132818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dato 2"/>
          <p:cNvSpPr>
            <a:spLocks noGrp="1"/>
          </p:cNvSpPr>
          <p:nvPr>
            <p:ph type="dt" sz="half" idx="10"/>
          </p:nvPr>
        </p:nvSpPr>
        <p:spPr/>
        <p:txBody>
          <a:bodyPr/>
          <a:lstStyle/>
          <a:p>
            <a:fld id="{AAC0778E-9EBB-45AA-863D-14B8A2B9E0CA}" type="datetime1">
              <a:rPr lang="da-DK" smtClean="0"/>
              <a:t>05-05-2019</a:t>
            </a:fld>
            <a:endParaRPr lang="da-DK" dirty="0"/>
          </a:p>
        </p:txBody>
      </p:sp>
      <p:sp>
        <p:nvSpPr>
          <p:cNvPr id="4" name="Pladsholder til sidefod 3"/>
          <p:cNvSpPr>
            <a:spLocks noGrp="1"/>
          </p:cNvSpPr>
          <p:nvPr>
            <p:ph type="ftr" sz="quarter" idx="11"/>
          </p:nvPr>
        </p:nvSpPr>
        <p:spPr/>
        <p:txBody>
          <a:bodyPr/>
          <a:lstStyle/>
          <a:p>
            <a:endParaRPr lang="da-DK" dirty="0"/>
          </a:p>
        </p:txBody>
      </p:sp>
      <p:sp>
        <p:nvSpPr>
          <p:cNvPr id="5" name="Pladsholder til diasnummer 4"/>
          <p:cNvSpPr>
            <a:spLocks noGrp="1"/>
          </p:cNvSpPr>
          <p:nvPr>
            <p:ph type="sldNum" sz="quarter" idx="12"/>
          </p:nvPr>
        </p:nvSpPr>
        <p:spPr/>
        <p:txBody>
          <a:bodyPr/>
          <a:lstStyle/>
          <a:p>
            <a:fld id="{09EFEDB9-EC1B-4E0E-83FF-33E1B3B8806B}" type="slidenum">
              <a:rPr lang="da-DK" smtClean="0"/>
              <a:t>16</a:t>
            </a:fld>
            <a:endParaRPr lang="da-DK" dirty="0"/>
          </a:p>
        </p:txBody>
      </p:sp>
      <p:sp>
        <p:nvSpPr>
          <p:cNvPr id="6" name="Titel 5"/>
          <p:cNvSpPr>
            <a:spLocks noGrp="1"/>
          </p:cNvSpPr>
          <p:nvPr>
            <p:ph type="title"/>
          </p:nvPr>
        </p:nvSpPr>
        <p:spPr/>
        <p:txBody>
          <a:bodyPr>
            <a:normAutofit fontScale="90000"/>
          </a:bodyPr>
          <a:lstStyle/>
          <a:p>
            <a:r>
              <a:rPr lang="da-DK" dirty="0" smtClean="0"/>
              <a:t>Agenda</a:t>
            </a:r>
            <a:endParaRPr lang="da-DK" dirty="0"/>
          </a:p>
        </p:txBody>
      </p:sp>
      <p:sp>
        <p:nvSpPr>
          <p:cNvPr id="7" name="Tekstboks 6"/>
          <p:cNvSpPr txBox="1"/>
          <p:nvPr/>
        </p:nvSpPr>
        <p:spPr>
          <a:xfrm>
            <a:off x="611560" y="2276872"/>
            <a:ext cx="7992888" cy="2246769"/>
          </a:xfrm>
          <a:prstGeom prst="rect">
            <a:avLst/>
          </a:prstGeom>
          <a:noFill/>
        </p:spPr>
        <p:txBody>
          <a:bodyPr wrap="square" rtlCol="0">
            <a:spAutoFit/>
          </a:bodyPr>
          <a:lstStyle/>
          <a:p>
            <a:pPr marL="342900" indent="-342900">
              <a:buFont typeface="+mj-lt"/>
              <a:buAutoNum type="arabicPeriod"/>
            </a:pPr>
            <a:r>
              <a:rPr lang="en-US" sz="2800" dirty="0" smtClean="0"/>
              <a:t>National Archives of Denmark – part of public sector digital infrastructure</a:t>
            </a:r>
          </a:p>
          <a:p>
            <a:pPr marL="342900" indent="-342900">
              <a:buFont typeface="+mj-lt"/>
              <a:buAutoNum type="arabicPeriod"/>
            </a:pPr>
            <a:r>
              <a:rPr lang="en-US" sz="2800" dirty="0" smtClean="0"/>
              <a:t>The increasing value of geodata</a:t>
            </a:r>
          </a:p>
          <a:p>
            <a:pPr marL="342900" indent="-342900">
              <a:buFont typeface="+mj-lt"/>
              <a:buAutoNum type="arabicPeriod"/>
            </a:pPr>
            <a:r>
              <a:rPr lang="en-US" sz="2800" dirty="0" smtClean="0"/>
              <a:t>The case for preserving – and how to do it</a:t>
            </a:r>
          </a:p>
          <a:p>
            <a:pPr marL="342900" indent="-342900">
              <a:buFont typeface="+mj-lt"/>
              <a:buAutoNum type="arabicPeriod"/>
            </a:pPr>
            <a:r>
              <a:rPr lang="en-US" sz="2800" b="1" dirty="0" smtClean="0"/>
              <a:t>Questions?</a:t>
            </a:r>
            <a:endParaRPr lang="en-US" sz="2800" b="1" dirty="0"/>
          </a:p>
        </p:txBody>
      </p:sp>
    </p:spTree>
    <p:extLst>
      <p:ext uri="{BB962C8B-B14F-4D97-AF65-F5344CB8AC3E}">
        <p14:creationId xmlns:p14="http://schemas.microsoft.com/office/powerpoint/2010/main" val="1040395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The </a:t>
            </a:r>
            <a:r>
              <a:rPr lang="en-US" dirty="0"/>
              <a:t>world’s most valuable resource is no longer oil, but data</a:t>
            </a:r>
            <a:r>
              <a:rPr lang="en-US" b="1" dirty="0"/>
              <a:t/>
            </a:r>
            <a:br>
              <a:rPr lang="en-US" b="1" dirty="0"/>
            </a:br>
            <a:r>
              <a:rPr lang="en-US" dirty="0"/>
              <a:t/>
            </a:r>
            <a:br>
              <a:rPr lang="en-US" dirty="0"/>
            </a:br>
            <a:endParaRPr lang="da-DK" dirty="0"/>
          </a:p>
        </p:txBody>
      </p:sp>
      <p:sp>
        <p:nvSpPr>
          <p:cNvPr id="3" name="Pladsholder til dato 2"/>
          <p:cNvSpPr>
            <a:spLocks noGrp="1"/>
          </p:cNvSpPr>
          <p:nvPr>
            <p:ph type="dt" sz="half" idx="10"/>
          </p:nvPr>
        </p:nvSpPr>
        <p:spPr/>
        <p:txBody>
          <a:bodyPr/>
          <a:lstStyle/>
          <a:p>
            <a:fld id="{AAC0778E-9EBB-45AA-863D-14B8A2B9E0CA}" type="datetime1">
              <a:rPr lang="da-DK" smtClean="0"/>
              <a:t>05-05-2019</a:t>
            </a:fld>
            <a:endParaRPr lang="da-DK" dirty="0"/>
          </a:p>
        </p:txBody>
      </p:sp>
      <p:sp>
        <p:nvSpPr>
          <p:cNvPr id="5" name="Pladsholder til diasnummer 4"/>
          <p:cNvSpPr>
            <a:spLocks noGrp="1"/>
          </p:cNvSpPr>
          <p:nvPr>
            <p:ph type="sldNum" sz="quarter" idx="12"/>
          </p:nvPr>
        </p:nvSpPr>
        <p:spPr/>
        <p:txBody>
          <a:bodyPr/>
          <a:lstStyle/>
          <a:p>
            <a:fld id="{09EFEDB9-EC1B-4E0E-83FF-33E1B3B8806B}" type="slidenum">
              <a:rPr lang="da-DK" smtClean="0"/>
              <a:t>2</a:t>
            </a:fld>
            <a:endParaRPr lang="da-DK"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2420888"/>
            <a:ext cx="7344816"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7391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dato 2"/>
          <p:cNvSpPr>
            <a:spLocks noGrp="1"/>
          </p:cNvSpPr>
          <p:nvPr>
            <p:ph type="dt" sz="half" idx="10"/>
          </p:nvPr>
        </p:nvSpPr>
        <p:spPr/>
        <p:txBody>
          <a:bodyPr/>
          <a:lstStyle/>
          <a:p>
            <a:fld id="{AAC0778E-9EBB-45AA-863D-14B8A2B9E0CA}" type="datetime1">
              <a:rPr lang="da-DK" smtClean="0"/>
              <a:t>05-05-2019</a:t>
            </a:fld>
            <a:endParaRPr lang="da-DK" dirty="0"/>
          </a:p>
        </p:txBody>
      </p:sp>
      <p:sp>
        <p:nvSpPr>
          <p:cNvPr id="5" name="Pladsholder til diasnummer 4"/>
          <p:cNvSpPr>
            <a:spLocks noGrp="1"/>
          </p:cNvSpPr>
          <p:nvPr>
            <p:ph type="sldNum" sz="quarter" idx="12"/>
          </p:nvPr>
        </p:nvSpPr>
        <p:spPr/>
        <p:txBody>
          <a:bodyPr/>
          <a:lstStyle/>
          <a:p>
            <a:fld id="{09EFEDB9-EC1B-4E0E-83FF-33E1B3B8806B}" type="slidenum">
              <a:rPr lang="da-DK" smtClean="0"/>
              <a:t>3</a:t>
            </a:fld>
            <a:endParaRPr lang="da-DK" dirty="0"/>
          </a:p>
        </p:txBody>
      </p:sp>
      <p:sp>
        <p:nvSpPr>
          <p:cNvPr id="6" name="Titel 5"/>
          <p:cNvSpPr>
            <a:spLocks noGrp="1"/>
          </p:cNvSpPr>
          <p:nvPr>
            <p:ph type="title"/>
          </p:nvPr>
        </p:nvSpPr>
        <p:spPr/>
        <p:txBody>
          <a:bodyPr>
            <a:normAutofit fontScale="90000"/>
          </a:bodyPr>
          <a:lstStyle/>
          <a:p>
            <a:r>
              <a:rPr lang="da-DK" dirty="0" smtClean="0"/>
              <a:t>Agenda</a:t>
            </a:r>
            <a:endParaRPr lang="da-DK" dirty="0"/>
          </a:p>
        </p:txBody>
      </p:sp>
      <p:sp>
        <p:nvSpPr>
          <p:cNvPr id="7" name="Tekstboks 6"/>
          <p:cNvSpPr txBox="1"/>
          <p:nvPr/>
        </p:nvSpPr>
        <p:spPr>
          <a:xfrm>
            <a:off x="611560" y="2276872"/>
            <a:ext cx="7992888" cy="2246769"/>
          </a:xfrm>
          <a:prstGeom prst="rect">
            <a:avLst/>
          </a:prstGeom>
          <a:noFill/>
        </p:spPr>
        <p:txBody>
          <a:bodyPr wrap="square" rtlCol="0">
            <a:spAutoFit/>
          </a:bodyPr>
          <a:lstStyle/>
          <a:p>
            <a:pPr marL="342900" indent="-342900">
              <a:buFont typeface="+mj-lt"/>
              <a:buAutoNum type="arabicPeriod"/>
            </a:pPr>
            <a:r>
              <a:rPr lang="en-US" sz="2800" dirty="0" smtClean="0"/>
              <a:t>National Archives of Denmark – part of public sector digital infrastructure</a:t>
            </a:r>
          </a:p>
          <a:p>
            <a:pPr marL="342900" indent="-342900">
              <a:buFont typeface="+mj-lt"/>
              <a:buAutoNum type="arabicPeriod"/>
            </a:pPr>
            <a:r>
              <a:rPr lang="en-US" sz="2800" dirty="0" smtClean="0"/>
              <a:t>The increasing value of geodata</a:t>
            </a:r>
          </a:p>
          <a:p>
            <a:pPr marL="342900" indent="-342900">
              <a:buFont typeface="+mj-lt"/>
              <a:buAutoNum type="arabicPeriod"/>
            </a:pPr>
            <a:r>
              <a:rPr lang="en-US" sz="2800" dirty="0" smtClean="0"/>
              <a:t>The case for preserving – and how to do it</a:t>
            </a:r>
          </a:p>
          <a:p>
            <a:pPr marL="342900" indent="-342900">
              <a:buFont typeface="+mj-lt"/>
              <a:buAutoNum type="arabicPeriod"/>
            </a:pPr>
            <a:r>
              <a:rPr lang="en-US" sz="2800" dirty="0" smtClean="0"/>
              <a:t>Questions?</a:t>
            </a:r>
            <a:endParaRPr lang="en-US" sz="2800" dirty="0"/>
          </a:p>
        </p:txBody>
      </p:sp>
    </p:spTree>
    <p:extLst>
      <p:ext uri="{BB962C8B-B14F-4D97-AF65-F5344CB8AC3E}">
        <p14:creationId xmlns:p14="http://schemas.microsoft.com/office/powerpoint/2010/main" val="3716018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dato 2"/>
          <p:cNvSpPr>
            <a:spLocks noGrp="1"/>
          </p:cNvSpPr>
          <p:nvPr>
            <p:ph type="dt" sz="half" idx="10"/>
          </p:nvPr>
        </p:nvSpPr>
        <p:spPr/>
        <p:txBody>
          <a:bodyPr/>
          <a:lstStyle/>
          <a:p>
            <a:fld id="{AAC0778E-9EBB-45AA-863D-14B8A2B9E0CA}" type="datetime1">
              <a:rPr lang="en-US" smtClean="0"/>
              <a:t>05-05-2019</a:t>
            </a:fld>
            <a:endParaRPr lang="en-US" dirty="0"/>
          </a:p>
        </p:txBody>
      </p:sp>
      <p:sp>
        <p:nvSpPr>
          <p:cNvPr id="5" name="Pladsholder til diasnummer 4"/>
          <p:cNvSpPr>
            <a:spLocks noGrp="1"/>
          </p:cNvSpPr>
          <p:nvPr>
            <p:ph type="sldNum" sz="quarter" idx="12"/>
          </p:nvPr>
        </p:nvSpPr>
        <p:spPr/>
        <p:txBody>
          <a:bodyPr/>
          <a:lstStyle/>
          <a:p>
            <a:fld id="{09EFEDB9-EC1B-4E0E-83FF-33E1B3B8806B}" type="slidenum">
              <a:rPr lang="en-US" smtClean="0"/>
              <a:t>4</a:t>
            </a:fld>
            <a:endParaRPr lang="en-US" dirty="0"/>
          </a:p>
        </p:txBody>
      </p:sp>
      <p:sp>
        <p:nvSpPr>
          <p:cNvPr id="6" name="Titel 5"/>
          <p:cNvSpPr>
            <a:spLocks noGrp="1"/>
          </p:cNvSpPr>
          <p:nvPr>
            <p:ph type="title"/>
          </p:nvPr>
        </p:nvSpPr>
        <p:spPr/>
        <p:txBody>
          <a:bodyPr>
            <a:normAutofit fontScale="90000"/>
          </a:bodyPr>
          <a:lstStyle/>
          <a:p>
            <a:r>
              <a:rPr lang="en-US" dirty="0" smtClean="0"/>
              <a:t>Agenda</a:t>
            </a:r>
            <a:endParaRPr lang="en-US" dirty="0"/>
          </a:p>
        </p:txBody>
      </p:sp>
      <p:sp>
        <p:nvSpPr>
          <p:cNvPr id="7" name="Tekstboks 6"/>
          <p:cNvSpPr txBox="1"/>
          <p:nvPr/>
        </p:nvSpPr>
        <p:spPr>
          <a:xfrm>
            <a:off x="611560" y="2276872"/>
            <a:ext cx="7992888" cy="2246769"/>
          </a:xfrm>
          <a:prstGeom prst="rect">
            <a:avLst/>
          </a:prstGeom>
          <a:noFill/>
        </p:spPr>
        <p:txBody>
          <a:bodyPr wrap="square" rtlCol="0">
            <a:spAutoFit/>
          </a:bodyPr>
          <a:lstStyle/>
          <a:p>
            <a:pPr marL="342900" indent="-342900">
              <a:buFont typeface="+mj-lt"/>
              <a:buAutoNum type="arabicPeriod"/>
            </a:pPr>
            <a:r>
              <a:rPr lang="en-US" sz="2800" b="1" dirty="0" smtClean="0"/>
              <a:t>National Archives of Denmark – part of public sector digital infrastructure</a:t>
            </a:r>
          </a:p>
          <a:p>
            <a:pPr marL="342900" indent="-342900">
              <a:buFont typeface="+mj-lt"/>
              <a:buAutoNum type="arabicPeriod"/>
            </a:pPr>
            <a:r>
              <a:rPr lang="en-US" sz="2800" dirty="0" smtClean="0"/>
              <a:t>The increasing value of geodata</a:t>
            </a:r>
          </a:p>
          <a:p>
            <a:pPr marL="342900" indent="-342900">
              <a:buFont typeface="+mj-lt"/>
              <a:buAutoNum type="arabicPeriod"/>
            </a:pPr>
            <a:r>
              <a:rPr lang="en-US" sz="2800" dirty="0" smtClean="0"/>
              <a:t>The case for preserving – and how to do it?</a:t>
            </a:r>
          </a:p>
          <a:p>
            <a:pPr marL="342900" indent="-342900">
              <a:buFont typeface="+mj-lt"/>
              <a:buAutoNum type="arabicPeriod"/>
            </a:pPr>
            <a:r>
              <a:rPr lang="en-US" sz="2800" dirty="0" smtClean="0"/>
              <a:t>Questions?</a:t>
            </a:r>
            <a:endParaRPr lang="en-US" sz="2800" dirty="0"/>
          </a:p>
        </p:txBody>
      </p:sp>
    </p:spTree>
    <p:extLst>
      <p:ext uri="{BB962C8B-B14F-4D97-AF65-F5344CB8AC3E}">
        <p14:creationId xmlns:p14="http://schemas.microsoft.com/office/powerpoint/2010/main" val="3366068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sidefod 2"/>
          <p:cNvSpPr>
            <a:spLocks noGrp="1"/>
          </p:cNvSpPr>
          <p:nvPr>
            <p:ph type="ftr" sz="quarter" idx="11"/>
          </p:nvPr>
        </p:nvSpPr>
        <p:spPr>
          <a:xfrm>
            <a:off x="3124200" y="6232227"/>
            <a:ext cx="2895600" cy="365125"/>
          </a:xfrm>
        </p:spPr>
        <p:txBody>
          <a:bodyPr/>
          <a:lstStyle/>
          <a:p>
            <a:r>
              <a:rPr lang="en-US" dirty="0" err="1" smtClean="0">
                <a:solidFill>
                  <a:prstClr val="black">
                    <a:tint val="75000"/>
                  </a:prstClr>
                </a:solidFill>
              </a:rPr>
              <a:t>Rigsarkivet</a:t>
            </a:r>
            <a:endParaRPr lang="en-US" dirty="0">
              <a:solidFill>
                <a:prstClr val="black">
                  <a:tint val="75000"/>
                </a:prstClr>
              </a:solidFill>
            </a:endParaRPr>
          </a:p>
        </p:txBody>
      </p:sp>
      <p:sp>
        <p:nvSpPr>
          <p:cNvPr id="4" name="Pladsholder til diasnummer 3"/>
          <p:cNvSpPr>
            <a:spLocks noGrp="1"/>
          </p:cNvSpPr>
          <p:nvPr>
            <p:ph type="sldNum" sz="quarter" idx="12"/>
          </p:nvPr>
        </p:nvSpPr>
        <p:spPr>
          <a:xfrm>
            <a:off x="6553200" y="6232227"/>
            <a:ext cx="2133600" cy="365125"/>
          </a:xfrm>
        </p:spPr>
        <p:txBody>
          <a:bodyPr/>
          <a:lstStyle/>
          <a:p>
            <a:fld id="{09EFEDB9-EC1B-4E0E-83FF-33E1B3B8806B}" type="slidenum">
              <a:rPr lang="en-US" smtClean="0">
                <a:solidFill>
                  <a:prstClr val="black">
                    <a:tint val="75000"/>
                  </a:prstClr>
                </a:solidFill>
              </a:rPr>
              <a:pPr/>
              <a:t>5</a:t>
            </a:fld>
            <a:endParaRPr lang="en-US" dirty="0">
              <a:solidFill>
                <a:prstClr val="black">
                  <a:tint val="75000"/>
                </a:prstClr>
              </a:solidFill>
            </a:endParaRPr>
          </a:p>
        </p:txBody>
      </p:sp>
      <p:sp>
        <p:nvSpPr>
          <p:cNvPr id="6" name="Rektangel 5"/>
          <p:cNvSpPr/>
          <p:nvPr/>
        </p:nvSpPr>
        <p:spPr>
          <a:xfrm>
            <a:off x="371918" y="1739585"/>
            <a:ext cx="8376545" cy="4785760"/>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pPr defTabSz="914400"/>
            <a:endParaRPr lang="en-US" sz="1400" b="1" dirty="0" smtClean="0">
              <a:solidFill>
                <a:prstClr val="black"/>
              </a:solidFill>
            </a:endParaRPr>
          </a:p>
          <a:p>
            <a:pPr defTabSz="914400"/>
            <a:r>
              <a:rPr lang="en-US" sz="1600" b="1" dirty="0" smtClean="0">
                <a:solidFill>
                  <a:prstClr val="black"/>
                </a:solidFill>
              </a:rPr>
              <a:t>Strategic goals</a:t>
            </a:r>
          </a:p>
          <a:p>
            <a:pPr defTabSz="914400"/>
            <a:endParaRPr lang="en-US" sz="1100" b="1" dirty="0" smtClean="0">
              <a:solidFill>
                <a:prstClr val="black"/>
              </a:solidFill>
            </a:endParaRPr>
          </a:p>
          <a:p>
            <a:pPr defTabSz="914400"/>
            <a:endParaRPr lang="en-US" sz="1100" b="1" dirty="0" smtClean="0">
              <a:solidFill>
                <a:prstClr val="black"/>
              </a:solidFill>
            </a:endParaRPr>
          </a:p>
          <a:p>
            <a:pPr defTabSz="914400"/>
            <a:endParaRPr lang="en-US" sz="1100" b="1" dirty="0" smtClean="0">
              <a:solidFill>
                <a:prstClr val="black"/>
              </a:solidFill>
            </a:endParaRPr>
          </a:p>
          <a:p>
            <a:pPr defTabSz="914400"/>
            <a:endParaRPr lang="en-US" sz="1100" b="1" dirty="0" smtClean="0">
              <a:solidFill>
                <a:prstClr val="black"/>
              </a:solidFill>
            </a:endParaRPr>
          </a:p>
          <a:p>
            <a:pPr defTabSz="914400"/>
            <a:endParaRPr lang="en-US" sz="1100" b="1" dirty="0" smtClean="0">
              <a:solidFill>
                <a:prstClr val="black"/>
              </a:solidFill>
            </a:endParaRPr>
          </a:p>
          <a:p>
            <a:pPr defTabSz="914400"/>
            <a:endParaRPr lang="en-US" sz="1100" b="1" dirty="0" smtClean="0">
              <a:solidFill>
                <a:prstClr val="black"/>
              </a:solidFill>
            </a:endParaRPr>
          </a:p>
          <a:p>
            <a:pPr defTabSz="914400"/>
            <a:endParaRPr lang="en-US" sz="1100" b="1" dirty="0" smtClean="0">
              <a:solidFill>
                <a:prstClr val="black"/>
              </a:solidFill>
            </a:endParaRPr>
          </a:p>
          <a:p>
            <a:pPr defTabSz="914400"/>
            <a:endParaRPr lang="en-US" sz="1100" b="1" dirty="0" smtClean="0">
              <a:solidFill>
                <a:prstClr val="black"/>
              </a:solidFill>
            </a:endParaRPr>
          </a:p>
          <a:p>
            <a:pPr defTabSz="914400"/>
            <a:endParaRPr lang="en-US" sz="1100" b="1" dirty="0" smtClean="0">
              <a:solidFill>
                <a:prstClr val="black"/>
              </a:solidFill>
            </a:endParaRPr>
          </a:p>
          <a:p>
            <a:pPr defTabSz="914400"/>
            <a:r>
              <a:rPr lang="en-US" sz="1600" b="1" dirty="0" smtClean="0">
                <a:solidFill>
                  <a:prstClr val="black"/>
                </a:solidFill>
              </a:rPr>
              <a:t>Main focus areas</a:t>
            </a:r>
          </a:p>
          <a:p>
            <a:pPr defTabSz="914400"/>
            <a:endParaRPr lang="en-US" sz="1100" b="1" dirty="0" smtClean="0">
              <a:solidFill>
                <a:prstClr val="black"/>
              </a:solidFill>
            </a:endParaRPr>
          </a:p>
          <a:p>
            <a:pPr defTabSz="914400"/>
            <a:endParaRPr lang="en-US" sz="1100" b="1" dirty="0">
              <a:solidFill>
                <a:prstClr val="black"/>
              </a:solidFill>
            </a:endParaRPr>
          </a:p>
        </p:txBody>
      </p:sp>
      <p:sp>
        <p:nvSpPr>
          <p:cNvPr id="11" name="Ellipse 10"/>
          <p:cNvSpPr/>
          <p:nvPr/>
        </p:nvSpPr>
        <p:spPr>
          <a:xfrm>
            <a:off x="627427" y="2420888"/>
            <a:ext cx="2216382"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We document society for both the present and the future</a:t>
            </a:r>
            <a:endParaRPr lang="en-US" sz="1200" dirty="0"/>
          </a:p>
        </p:txBody>
      </p:sp>
      <p:sp>
        <p:nvSpPr>
          <p:cNvPr id="12" name="Ellipse 11"/>
          <p:cNvSpPr/>
          <p:nvPr/>
        </p:nvSpPr>
        <p:spPr>
          <a:xfrm>
            <a:off x="3470121" y="2420888"/>
            <a:ext cx="2160240" cy="126305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800" dirty="0" smtClean="0"/>
          </a:p>
          <a:p>
            <a:pPr algn="ctr"/>
            <a:r>
              <a:rPr lang="en-US" sz="1200" dirty="0" smtClean="0"/>
              <a:t>We activate our data to create  value</a:t>
            </a:r>
          </a:p>
          <a:p>
            <a:pPr algn="ctr" defTabSz="914400"/>
            <a:endParaRPr lang="en-US" sz="1200" dirty="0">
              <a:solidFill>
                <a:prstClr val="white"/>
              </a:solidFill>
            </a:endParaRPr>
          </a:p>
        </p:txBody>
      </p:sp>
      <p:sp>
        <p:nvSpPr>
          <p:cNvPr id="17" name="Ellipse 16"/>
          <p:cNvSpPr/>
          <p:nvPr/>
        </p:nvSpPr>
        <p:spPr>
          <a:xfrm>
            <a:off x="6156176" y="2420888"/>
            <a:ext cx="2232248" cy="1263051"/>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defTabSz="914400"/>
            <a:r>
              <a:rPr lang="en-US" sz="1200" dirty="0" smtClean="0">
                <a:solidFill>
                  <a:prstClr val="white"/>
                </a:solidFill>
              </a:rPr>
              <a:t>We make the public sector more efficient</a:t>
            </a:r>
            <a:endParaRPr lang="en-US" sz="1200" dirty="0">
              <a:solidFill>
                <a:prstClr val="white"/>
              </a:solidFill>
            </a:endParaRPr>
          </a:p>
        </p:txBody>
      </p:sp>
      <p:sp>
        <p:nvSpPr>
          <p:cNvPr id="7" name="Rektangel 6"/>
          <p:cNvSpPr/>
          <p:nvPr/>
        </p:nvSpPr>
        <p:spPr>
          <a:xfrm>
            <a:off x="627426" y="4132465"/>
            <a:ext cx="2216382" cy="106523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000" dirty="0" smtClean="0"/>
          </a:p>
          <a:p>
            <a:pPr algn="ctr"/>
            <a:r>
              <a:rPr lang="en-US" sz="1200" dirty="0" smtClean="0"/>
              <a:t>We must secure the documentation of society as a whole </a:t>
            </a:r>
          </a:p>
          <a:p>
            <a:pPr algn="ctr" defTabSz="914400"/>
            <a:endParaRPr lang="en-US" sz="1200" dirty="0">
              <a:solidFill>
                <a:prstClr val="black"/>
              </a:solidFill>
            </a:endParaRPr>
          </a:p>
        </p:txBody>
      </p:sp>
      <p:sp>
        <p:nvSpPr>
          <p:cNvPr id="27" name="Rektangel 26"/>
          <p:cNvSpPr/>
          <p:nvPr/>
        </p:nvSpPr>
        <p:spPr>
          <a:xfrm>
            <a:off x="627427" y="5445224"/>
            <a:ext cx="2216382" cy="89199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We preserve our data securely</a:t>
            </a:r>
            <a:endParaRPr lang="en-US" sz="1200" dirty="0"/>
          </a:p>
        </p:txBody>
      </p:sp>
      <p:sp>
        <p:nvSpPr>
          <p:cNvPr id="28" name="Rektangel 27"/>
          <p:cNvSpPr/>
          <p:nvPr/>
        </p:nvSpPr>
        <p:spPr>
          <a:xfrm>
            <a:off x="3468262" y="4126030"/>
            <a:ext cx="2088230" cy="104411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200" dirty="0" smtClean="0"/>
              <a:t>It has to be easy to both find and use our data</a:t>
            </a:r>
            <a:endParaRPr lang="en-US" sz="1200" dirty="0"/>
          </a:p>
        </p:txBody>
      </p:sp>
      <p:sp>
        <p:nvSpPr>
          <p:cNvPr id="29" name="Rektangel 28"/>
          <p:cNvSpPr/>
          <p:nvPr/>
        </p:nvSpPr>
        <p:spPr>
          <a:xfrm>
            <a:off x="3470121" y="5445224"/>
            <a:ext cx="2088231" cy="89199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000" dirty="0" smtClean="0"/>
          </a:p>
          <a:p>
            <a:pPr algn="ctr"/>
            <a:r>
              <a:rPr lang="en-US" sz="1200" dirty="0" smtClean="0"/>
              <a:t>We must distribute and use our data in new ways</a:t>
            </a:r>
          </a:p>
          <a:p>
            <a:pPr algn="ctr" defTabSz="914400"/>
            <a:endParaRPr lang="en-US" sz="1000" dirty="0">
              <a:solidFill>
                <a:prstClr val="black"/>
              </a:solidFill>
            </a:endParaRPr>
          </a:p>
        </p:txBody>
      </p:sp>
      <p:sp>
        <p:nvSpPr>
          <p:cNvPr id="30" name="Rektangel 29"/>
          <p:cNvSpPr/>
          <p:nvPr/>
        </p:nvSpPr>
        <p:spPr>
          <a:xfrm>
            <a:off x="6156177" y="4153585"/>
            <a:ext cx="2232247" cy="104411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000" dirty="0" smtClean="0"/>
          </a:p>
          <a:p>
            <a:pPr algn="ctr"/>
            <a:r>
              <a:rPr lang="en-US" sz="1200" dirty="0" smtClean="0"/>
              <a:t>We must be an integrated part of the public digital infrastructure</a:t>
            </a:r>
          </a:p>
          <a:p>
            <a:pPr algn="ctr" defTabSz="914400"/>
            <a:endParaRPr lang="en-US" sz="1200" dirty="0">
              <a:solidFill>
                <a:prstClr val="black"/>
              </a:solidFill>
            </a:endParaRPr>
          </a:p>
        </p:txBody>
      </p:sp>
      <p:sp>
        <p:nvSpPr>
          <p:cNvPr id="31" name="Rektangel 30"/>
          <p:cNvSpPr/>
          <p:nvPr/>
        </p:nvSpPr>
        <p:spPr>
          <a:xfrm>
            <a:off x="6130914" y="5445224"/>
            <a:ext cx="2232247" cy="89199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200" dirty="0" smtClean="0"/>
              <a:t>It should be easy for public institutions to both give and access data</a:t>
            </a:r>
            <a:endParaRPr lang="en-US" sz="1200" dirty="0"/>
          </a:p>
        </p:txBody>
      </p:sp>
      <p:sp>
        <p:nvSpPr>
          <p:cNvPr id="2" name="Tekstboks 1"/>
          <p:cNvSpPr txBox="1"/>
          <p:nvPr/>
        </p:nvSpPr>
        <p:spPr>
          <a:xfrm>
            <a:off x="1338855" y="1098322"/>
            <a:ext cx="6480720" cy="523220"/>
          </a:xfrm>
          <a:prstGeom prst="rect">
            <a:avLst/>
          </a:prstGeom>
          <a:noFill/>
        </p:spPr>
        <p:txBody>
          <a:bodyPr wrap="square" rtlCol="0">
            <a:spAutoFit/>
          </a:bodyPr>
          <a:lstStyle/>
          <a:p>
            <a:pPr algn="ctr"/>
            <a:r>
              <a:rPr lang="en-US" sz="2800" b="1" dirty="0" smtClean="0"/>
              <a:t>New strategy…</a:t>
            </a:r>
            <a:endParaRPr lang="en-US" sz="2800" b="1" dirty="0"/>
          </a:p>
        </p:txBody>
      </p:sp>
    </p:spTree>
    <p:extLst>
      <p:ext uri="{BB962C8B-B14F-4D97-AF65-F5344CB8AC3E}">
        <p14:creationId xmlns:p14="http://schemas.microsoft.com/office/powerpoint/2010/main" val="3402969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dato 2"/>
          <p:cNvSpPr>
            <a:spLocks noGrp="1"/>
          </p:cNvSpPr>
          <p:nvPr>
            <p:ph type="dt" sz="half" idx="10"/>
          </p:nvPr>
        </p:nvSpPr>
        <p:spPr/>
        <p:txBody>
          <a:bodyPr/>
          <a:lstStyle/>
          <a:p>
            <a:fld id="{AAC0778E-9EBB-45AA-863D-14B8A2B9E0CA}" type="datetime1">
              <a:rPr lang="da-DK" smtClean="0"/>
              <a:t>05-05-2019</a:t>
            </a:fld>
            <a:endParaRPr lang="da-DK" dirty="0"/>
          </a:p>
        </p:txBody>
      </p:sp>
      <p:sp>
        <p:nvSpPr>
          <p:cNvPr id="4" name="Pladsholder til sidefod 3"/>
          <p:cNvSpPr>
            <a:spLocks noGrp="1"/>
          </p:cNvSpPr>
          <p:nvPr>
            <p:ph type="ftr" sz="quarter" idx="11"/>
          </p:nvPr>
        </p:nvSpPr>
        <p:spPr/>
        <p:txBody>
          <a:bodyPr/>
          <a:lstStyle/>
          <a:p>
            <a:endParaRPr lang="da-DK" dirty="0"/>
          </a:p>
        </p:txBody>
      </p:sp>
      <p:sp>
        <p:nvSpPr>
          <p:cNvPr id="5" name="Pladsholder til diasnummer 4"/>
          <p:cNvSpPr>
            <a:spLocks noGrp="1"/>
          </p:cNvSpPr>
          <p:nvPr>
            <p:ph type="sldNum" sz="quarter" idx="12"/>
          </p:nvPr>
        </p:nvSpPr>
        <p:spPr/>
        <p:txBody>
          <a:bodyPr/>
          <a:lstStyle/>
          <a:p>
            <a:fld id="{09EFEDB9-EC1B-4E0E-83FF-33E1B3B8806B}" type="slidenum">
              <a:rPr lang="da-DK" smtClean="0"/>
              <a:t>6</a:t>
            </a:fld>
            <a:endParaRPr lang="da-DK" dirty="0"/>
          </a:p>
        </p:txBody>
      </p:sp>
      <p:sp>
        <p:nvSpPr>
          <p:cNvPr id="6" name="Titel 5"/>
          <p:cNvSpPr>
            <a:spLocks noGrp="1"/>
          </p:cNvSpPr>
          <p:nvPr>
            <p:ph type="title"/>
          </p:nvPr>
        </p:nvSpPr>
        <p:spPr/>
        <p:txBody>
          <a:bodyPr>
            <a:normAutofit fontScale="90000"/>
          </a:bodyPr>
          <a:lstStyle/>
          <a:p>
            <a:r>
              <a:rPr lang="da-DK" dirty="0" smtClean="0"/>
              <a:t>Agenda</a:t>
            </a:r>
            <a:endParaRPr lang="da-DK" dirty="0"/>
          </a:p>
        </p:txBody>
      </p:sp>
      <p:sp>
        <p:nvSpPr>
          <p:cNvPr id="7" name="Tekstboks 6"/>
          <p:cNvSpPr txBox="1"/>
          <p:nvPr/>
        </p:nvSpPr>
        <p:spPr>
          <a:xfrm>
            <a:off x="611560" y="2276872"/>
            <a:ext cx="7992888" cy="2246769"/>
          </a:xfrm>
          <a:prstGeom prst="rect">
            <a:avLst/>
          </a:prstGeom>
          <a:noFill/>
        </p:spPr>
        <p:txBody>
          <a:bodyPr wrap="square" rtlCol="0">
            <a:spAutoFit/>
          </a:bodyPr>
          <a:lstStyle/>
          <a:p>
            <a:pPr marL="342900" indent="-342900">
              <a:buFont typeface="+mj-lt"/>
              <a:buAutoNum type="arabicPeriod"/>
            </a:pPr>
            <a:r>
              <a:rPr lang="en-US" sz="2800" dirty="0" smtClean="0"/>
              <a:t>National Archives of Denmark – part of public sector digital infrastructure</a:t>
            </a:r>
          </a:p>
          <a:p>
            <a:pPr marL="342900" indent="-342900">
              <a:buFont typeface="+mj-lt"/>
              <a:buAutoNum type="arabicPeriod"/>
            </a:pPr>
            <a:r>
              <a:rPr lang="en-US" sz="2800" b="1" dirty="0" smtClean="0"/>
              <a:t>The increasing value of geodata</a:t>
            </a:r>
          </a:p>
          <a:p>
            <a:pPr marL="342900" indent="-342900">
              <a:buFont typeface="+mj-lt"/>
              <a:buAutoNum type="arabicPeriod"/>
            </a:pPr>
            <a:r>
              <a:rPr lang="en-US" sz="2800" dirty="0" smtClean="0"/>
              <a:t>The case for preserving – and how to do it?</a:t>
            </a:r>
          </a:p>
          <a:p>
            <a:pPr marL="342900" indent="-342900">
              <a:buFont typeface="+mj-lt"/>
              <a:buAutoNum type="arabicPeriod"/>
            </a:pPr>
            <a:r>
              <a:rPr lang="en-US" sz="2800" dirty="0" smtClean="0"/>
              <a:t>Questions?</a:t>
            </a:r>
            <a:endParaRPr lang="en-US" sz="2800" dirty="0"/>
          </a:p>
        </p:txBody>
      </p:sp>
    </p:spTree>
    <p:extLst>
      <p:ext uri="{BB962C8B-B14F-4D97-AF65-F5344CB8AC3E}">
        <p14:creationId xmlns:p14="http://schemas.microsoft.com/office/powerpoint/2010/main" val="252482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052736"/>
            <a:ext cx="8229600" cy="580926"/>
          </a:xfrm>
        </p:spPr>
        <p:txBody>
          <a:bodyPr>
            <a:normAutofit fontScale="90000"/>
          </a:bodyPr>
          <a:lstStyle/>
          <a:p>
            <a:r>
              <a:rPr lang="en-US" dirty="0" smtClean="0"/>
              <a:t/>
            </a:r>
            <a:br>
              <a:rPr lang="en-US" dirty="0" smtClean="0"/>
            </a:br>
            <a:r>
              <a:rPr lang="en-US" dirty="0" smtClean="0"/>
              <a:t>The relevance of geodata in eGovernment</a:t>
            </a:r>
            <a:endParaRPr lang="en-US" dirty="0"/>
          </a:p>
        </p:txBody>
      </p:sp>
      <p:sp>
        <p:nvSpPr>
          <p:cNvPr id="3" name="Pladsholder til indhold 2"/>
          <p:cNvSpPr>
            <a:spLocks noGrp="1"/>
          </p:cNvSpPr>
          <p:nvPr>
            <p:ph idx="1"/>
          </p:nvPr>
        </p:nvSpPr>
        <p:spPr>
          <a:xfrm>
            <a:off x="449922" y="1981514"/>
            <a:ext cx="8369813" cy="4471821"/>
          </a:xfrm>
        </p:spPr>
        <p:txBody>
          <a:bodyPr>
            <a:normAutofit lnSpcReduction="10000"/>
          </a:bodyPr>
          <a:lstStyle/>
          <a:p>
            <a:pPr marL="0" indent="0">
              <a:buNone/>
            </a:pPr>
            <a:endParaRPr lang="en-US" dirty="0" smtClean="0"/>
          </a:p>
          <a:p>
            <a:pPr marL="0" indent="0">
              <a:buNone/>
            </a:pPr>
            <a:r>
              <a:rPr lang="en-US" dirty="0" smtClean="0"/>
              <a:t>Geodata are well positioned to </a:t>
            </a:r>
            <a:r>
              <a:rPr lang="en-US" dirty="0"/>
              <a:t>become </a:t>
            </a:r>
            <a:r>
              <a:rPr lang="en-US" dirty="0" smtClean="0"/>
              <a:t>an integral part of eGovernment and the digital economy:</a:t>
            </a:r>
            <a:endParaRPr lang="en-US" u="sng" dirty="0"/>
          </a:p>
          <a:p>
            <a:pPr marL="514247" indent="-514247">
              <a:spcBef>
                <a:spcPts val="1200"/>
              </a:spcBef>
              <a:buFont typeface="+mj-lt"/>
              <a:buAutoNum type="arabicPeriod"/>
            </a:pPr>
            <a:r>
              <a:rPr lang="en-US" dirty="0" smtClean="0"/>
              <a:t>Part of a national digital infrastructure that also contains non-spatial data sets  </a:t>
            </a:r>
            <a:endParaRPr lang="en-US" dirty="0"/>
          </a:p>
          <a:p>
            <a:pPr marL="514247" indent="-514247">
              <a:spcBef>
                <a:spcPts val="1200"/>
              </a:spcBef>
              <a:buFont typeface="+mj-lt"/>
              <a:buAutoNum type="arabicPeriod"/>
            </a:pPr>
            <a:r>
              <a:rPr lang="en-US" dirty="0" smtClean="0"/>
              <a:t>Value to society as a whole and often key to combining discrete data sets and unlocking value</a:t>
            </a:r>
          </a:p>
        </p:txBody>
      </p:sp>
      <p:sp>
        <p:nvSpPr>
          <p:cNvPr id="6" name="Pladsholder til diasnummer 5"/>
          <p:cNvSpPr>
            <a:spLocks noGrp="1"/>
          </p:cNvSpPr>
          <p:nvPr>
            <p:ph type="sldNum" sz="quarter" idx="12"/>
          </p:nvPr>
        </p:nvSpPr>
        <p:spPr/>
        <p:txBody>
          <a:bodyPr/>
          <a:lstStyle/>
          <a:p>
            <a:r>
              <a:rPr lang="en-GB" dirty="0" smtClean="0"/>
              <a:t>Page </a:t>
            </a:r>
            <a:fld id="{8E044AEF-F590-47CE-BE8F-5C241A59BA2A}" type="slidenum">
              <a:rPr lang="en-GB" smtClean="0"/>
              <a:pPr/>
              <a:t>7</a:t>
            </a:fld>
            <a:endParaRPr lang="en-GB" dirty="0"/>
          </a:p>
        </p:txBody>
      </p:sp>
    </p:spTree>
    <p:extLst>
      <p:ext uri="{BB962C8B-B14F-4D97-AF65-F5344CB8AC3E}">
        <p14:creationId xmlns:p14="http://schemas.microsoft.com/office/powerpoint/2010/main" val="27044156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9250" y="503122"/>
            <a:ext cx="8586470" cy="914517"/>
          </a:xfrm>
        </p:spPr>
        <p:txBody>
          <a:bodyPr>
            <a:noAutofit/>
          </a:bodyPr>
          <a:lstStyle/>
          <a:p>
            <a:r>
              <a:rPr lang="da-DK" sz="4700" kern="0" dirty="0" smtClean="0"/>
              <a:t/>
            </a:r>
            <a:br>
              <a:rPr lang="da-DK" sz="4700" kern="0" dirty="0" smtClean="0"/>
            </a:br>
            <a:r>
              <a:rPr lang="da-DK" sz="4700" kern="0" dirty="0" smtClean="0"/>
              <a:t>Development </a:t>
            </a:r>
            <a:r>
              <a:rPr lang="da-DK" sz="4700" kern="0" dirty="0"/>
              <a:t>in Geodata Usage</a:t>
            </a:r>
          </a:p>
        </p:txBody>
      </p:sp>
      <p:sp>
        <p:nvSpPr>
          <p:cNvPr id="5" name="Pladsholder til diasnummer 4"/>
          <p:cNvSpPr>
            <a:spLocks noGrp="1"/>
          </p:cNvSpPr>
          <p:nvPr>
            <p:ph type="sldNum" sz="quarter" idx="12"/>
          </p:nvPr>
        </p:nvSpPr>
        <p:spPr/>
        <p:txBody>
          <a:bodyPr/>
          <a:lstStyle/>
          <a:p>
            <a:r>
              <a:rPr lang="en-GB" smtClean="0"/>
              <a:t>Page </a:t>
            </a:r>
            <a:fld id="{8E044AEF-F590-47CE-BE8F-5C241A59BA2A}" type="slidenum">
              <a:rPr lang="en-GB" smtClean="0"/>
              <a:pPr/>
              <a:t>8</a:t>
            </a:fld>
            <a:endParaRPr lang="en-GB" dirty="0"/>
          </a:p>
        </p:txBody>
      </p:sp>
      <p:graphicFrame>
        <p:nvGraphicFramePr>
          <p:cNvPr id="8" name="Tabel 7"/>
          <p:cNvGraphicFramePr>
            <a:graphicFrameLocks noGrp="1"/>
          </p:cNvGraphicFramePr>
          <p:nvPr>
            <p:extLst>
              <p:ext uri="{D42A27DB-BD31-4B8C-83A1-F6EECF244321}">
                <p14:modId xmlns:p14="http://schemas.microsoft.com/office/powerpoint/2010/main" val="1025803004"/>
              </p:ext>
            </p:extLst>
          </p:nvPr>
        </p:nvGraphicFramePr>
        <p:xfrm>
          <a:off x="4499992" y="2223273"/>
          <a:ext cx="4251000" cy="2753776"/>
        </p:xfrm>
        <a:graphic>
          <a:graphicData uri="http://schemas.openxmlformats.org/drawingml/2006/table">
            <a:tbl>
              <a:tblPr firstRow="1" bandRow="1"/>
              <a:tblGrid>
                <a:gridCol w="2125500">
                  <a:extLst>
                    <a:ext uri="{9D8B030D-6E8A-4147-A177-3AD203B41FA5}">
                      <a16:colId xmlns="" xmlns:a16="http://schemas.microsoft.com/office/drawing/2014/main" val="20000"/>
                    </a:ext>
                  </a:extLst>
                </a:gridCol>
                <a:gridCol w="2125500">
                  <a:extLst>
                    <a:ext uri="{9D8B030D-6E8A-4147-A177-3AD203B41FA5}">
                      <a16:colId xmlns="" xmlns:a16="http://schemas.microsoft.com/office/drawing/2014/main" val="20001"/>
                    </a:ext>
                  </a:extLst>
                </a:gridCol>
              </a:tblGrid>
              <a:tr h="688444">
                <a:tc gridSpan="2">
                  <a:txBody>
                    <a:bodyPr/>
                    <a:lstStyle>
                      <a:lvl1pPr marL="0" algn="l" defTabSz="917142" rtl="0" eaLnBrk="1" latinLnBrk="0" hangingPunct="1">
                        <a:defRPr sz="1800" b="1" kern="1200">
                          <a:solidFill>
                            <a:schemeClr val="lt1"/>
                          </a:solidFill>
                          <a:latin typeface="Calibri"/>
                        </a:defRPr>
                      </a:lvl1pPr>
                      <a:lvl2pPr marL="458570" algn="l" defTabSz="917142" rtl="0" eaLnBrk="1" latinLnBrk="0" hangingPunct="1">
                        <a:defRPr sz="1800" b="1" kern="1200">
                          <a:solidFill>
                            <a:schemeClr val="lt1"/>
                          </a:solidFill>
                          <a:latin typeface="Calibri"/>
                        </a:defRPr>
                      </a:lvl2pPr>
                      <a:lvl3pPr marL="917142" algn="l" defTabSz="917142" rtl="0" eaLnBrk="1" latinLnBrk="0" hangingPunct="1">
                        <a:defRPr sz="1800" b="1" kern="1200">
                          <a:solidFill>
                            <a:schemeClr val="lt1"/>
                          </a:solidFill>
                          <a:latin typeface="Calibri"/>
                        </a:defRPr>
                      </a:lvl3pPr>
                      <a:lvl4pPr marL="1375712" algn="l" defTabSz="917142" rtl="0" eaLnBrk="1" latinLnBrk="0" hangingPunct="1">
                        <a:defRPr sz="1800" b="1" kern="1200">
                          <a:solidFill>
                            <a:schemeClr val="lt1"/>
                          </a:solidFill>
                          <a:latin typeface="Calibri"/>
                        </a:defRPr>
                      </a:lvl4pPr>
                      <a:lvl5pPr marL="1834284" algn="l" defTabSz="917142" rtl="0" eaLnBrk="1" latinLnBrk="0" hangingPunct="1">
                        <a:defRPr sz="1800" b="1" kern="1200">
                          <a:solidFill>
                            <a:schemeClr val="lt1"/>
                          </a:solidFill>
                          <a:latin typeface="Calibri"/>
                        </a:defRPr>
                      </a:lvl5pPr>
                      <a:lvl6pPr marL="2292854" algn="l" defTabSz="917142" rtl="0" eaLnBrk="1" latinLnBrk="0" hangingPunct="1">
                        <a:defRPr sz="1800" b="1" kern="1200">
                          <a:solidFill>
                            <a:schemeClr val="lt1"/>
                          </a:solidFill>
                          <a:latin typeface="Calibri"/>
                        </a:defRPr>
                      </a:lvl6pPr>
                      <a:lvl7pPr marL="2751426" algn="l" defTabSz="917142" rtl="0" eaLnBrk="1" latinLnBrk="0" hangingPunct="1">
                        <a:defRPr sz="1800" b="1" kern="1200">
                          <a:solidFill>
                            <a:schemeClr val="lt1"/>
                          </a:solidFill>
                          <a:latin typeface="Calibri"/>
                        </a:defRPr>
                      </a:lvl7pPr>
                      <a:lvl8pPr marL="3209996" algn="l" defTabSz="917142" rtl="0" eaLnBrk="1" latinLnBrk="0" hangingPunct="1">
                        <a:defRPr sz="1800" b="1" kern="1200">
                          <a:solidFill>
                            <a:schemeClr val="lt1"/>
                          </a:solidFill>
                          <a:latin typeface="Calibri"/>
                        </a:defRPr>
                      </a:lvl8pPr>
                      <a:lvl9pPr marL="3668568" algn="l" defTabSz="917142" rtl="0" eaLnBrk="1" latinLnBrk="0" hangingPunct="1">
                        <a:defRPr sz="1800" b="1" kern="1200">
                          <a:solidFill>
                            <a:schemeClr val="lt1"/>
                          </a:solidFill>
                          <a:latin typeface="Calibri"/>
                        </a:defRPr>
                      </a:lvl9pPr>
                    </a:lstStyle>
                    <a:p>
                      <a:pPr algn="ctr"/>
                      <a:r>
                        <a:rPr lang="da-DK" sz="1400" dirty="0" smtClean="0">
                          <a:latin typeface="Arial" panose="020B0604020202020204" pitchFamily="34" charset="0"/>
                          <a:cs typeface="Arial" panose="020B0604020202020204" pitchFamily="34" charset="0"/>
                        </a:rPr>
                        <a:t>Changes from 2012 to 2016</a:t>
                      </a:r>
                      <a:endParaRPr lang="da-DK" sz="1400" dirty="0">
                        <a:latin typeface="Arial" panose="020B0604020202020204" pitchFamily="34" charset="0"/>
                        <a:cs typeface="Arial" panose="020B0604020202020204" pitchFamily="34" charset="0"/>
                      </a:endParaRPr>
                    </a:p>
                  </a:txBody>
                  <a:tcPr marL="91424" marR="91424" marT="45709" marB="45709"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BACC6">
                        <a:lumMod val="50000"/>
                      </a:srgbClr>
                    </a:solidFill>
                  </a:tcPr>
                </a:tc>
                <a:tc hMerge="1">
                  <a:txBody>
                    <a:bodyPr/>
                    <a:lstStyle/>
                    <a:p>
                      <a:endParaRPr lang="da-DK" dirty="0"/>
                    </a:p>
                  </a:txBody>
                  <a:tcPr/>
                </a:tc>
                <a:extLst>
                  <a:ext uri="{0D108BD9-81ED-4DB2-BD59-A6C34878D82A}">
                    <a16:rowId xmlns="" xmlns:a16="http://schemas.microsoft.com/office/drawing/2014/main" val="10000"/>
                  </a:ext>
                </a:extLst>
              </a:tr>
              <a:tr h="688444">
                <a:tc>
                  <a:txBody>
                    <a:bodyPr/>
                    <a:lstStyle>
                      <a:lvl1pPr marL="0" algn="l" defTabSz="917142" rtl="0" eaLnBrk="1" latinLnBrk="0" hangingPunct="1">
                        <a:defRPr sz="1800" kern="1200">
                          <a:solidFill>
                            <a:schemeClr val="dk1"/>
                          </a:solidFill>
                          <a:latin typeface="Calibri"/>
                        </a:defRPr>
                      </a:lvl1pPr>
                      <a:lvl2pPr marL="458570" algn="l" defTabSz="917142" rtl="0" eaLnBrk="1" latinLnBrk="0" hangingPunct="1">
                        <a:defRPr sz="1800" kern="1200">
                          <a:solidFill>
                            <a:schemeClr val="dk1"/>
                          </a:solidFill>
                          <a:latin typeface="Calibri"/>
                        </a:defRPr>
                      </a:lvl2pPr>
                      <a:lvl3pPr marL="917142" algn="l" defTabSz="917142" rtl="0" eaLnBrk="1" latinLnBrk="0" hangingPunct="1">
                        <a:defRPr sz="1800" kern="1200">
                          <a:solidFill>
                            <a:schemeClr val="dk1"/>
                          </a:solidFill>
                          <a:latin typeface="Calibri"/>
                        </a:defRPr>
                      </a:lvl3pPr>
                      <a:lvl4pPr marL="1375712" algn="l" defTabSz="917142" rtl="0" eaLnBrk="1" latinLnBrk="0" hangingPunct="1">
                        <a:defRPr sz="1800" kern="1200">
                          <a:solidFill>
                            <a:schemeClr val="dk1"/>
                          </a:solidFill>
                          <a:latin typeface="Calibri"/>
                        </a:defRPr>
                      </a:lvl4pPr>
                      <a:lvl5pPr marL="1834284" algn="l" defTabSz="917142" rtl="0" eaLnBrk="1" latinLnBrk="0" hangingPunct="1">
                        <a:defRPr sz="1800" kern="1200">
                          <a:solidFill>
                            <a:schemeClr val="dk1"/>
                          </a:solidFill>
                          <a:latin typeface="Calibri"/>
                        </a:defRPr>
                      </a:lvl5pPr>
                      <a:lvl6pPr marL="2292854" algn="l" defTabSz="917142" rtl="0" eaLnBrk="1" latinLnBrk="0" hangingPunct="1">
                        <a:defRPr sz="1800" kern="1200">
                          <a:solidFill>
                            <a:schemeClr val="dk1"/>
                          </a:solidFill>
                          <a:latin typeface="Calibri"/>
                        </a:defRPr>
                      </a:lvl6pPr>
                      <a:lvl7pPr marL="2751426" algn="l" defTabSz="917142" rtl="0" eaLnBrk="1" latinLnBrk="0" hangingPunct="1">
                        <a:defRPr sz="1800" kern="1200">
                          <a:solidFill>
                            <a:schemeClr val="dk1"/>
                          </a:solidFill>
                          <a:latin typeface="Calibri"/>
                        </a:defRPr>
                      </a:lvl7pPr>
                      <a:lvl8pPr marL="3209996" algn="l" defTabSz="917142" rtl="0" eaLnBrk="1" latinLnBrk="0" hangingPunct="1">
                        <a:defRPr sz="1800" kern="1200">
                          <a:solidFill>
                            <a:schemeClr val="dk1"/>
                          </a:solidFill>
                          <a:latin typeface="Calibri"/>
                        </a:defRPr>
                      </a:lvl8pPr>
                      <a:lvl9pPr marL="3668568" algn="l" defTabSz="917142" rtl="0" eaLnBrk="1" latinLnBrk="0" hangingPunct="1">
                        <a:defRPr sz="1800" kern="1200">
                          <a:solidFill>
                            <a:schemeClr val="dk1"/>
                          </a:solidFill>
                          <a:latin typeface="Calibri"/>
                        </a:defRPr>
                      </a:lvl9pPr>
                    </a:lstStyle>
                    <a:p>
                      <a:pPr algn="ctr"/>
                      <a:r>
                        <a:rPr lang="da-DK" sz="1400" b="1" dirty="0" smtClean="0">
                          <a:latin typeface="Arial" panose="020B0604020202020204" pitchFamily="34" charset="0"/>
                          <a:cs typeface="Arial" panose="020B0604020202020204" pitchFamily="34" charset="0"/>
                        </a:rPr>
                        <a:t>No.</a:t>
                      </a:r>
                      <a:r>
                        <a:rPr lang="da-DK" sz="1400" b="1" baseline="0" dirty="0" smtClean="0">
                          <a:latin typeface="Arial" panose="020B0604020202020204" pitchFamily="34" charset="0"/>
                          <a:cs typeface="Arial" panose="020B0604020202020204" pitchFamily="34" charset="0"/>
                        </a:rPr>
                        <a:t> of </a:t>
                      </a:r>
                      <a:r>
                        <a:rPr lang="da-DK" sz="1400" b="1" baseline="0" dirty="0" err="1" smtClean="0">
                          <a:latin typeface="Arial" panose="020B0604020202020204" pitchFamily="34" charset="0"/>
                          <a:cs typeface="Arial" panose="020B0604020202020204" pitchFamily="34" charset="0"/>
                        </a:rPr>
                        <a:t>users</a:t>
                      </a:r>
                      <a:endParaRPr lang="da-DK" sz="1400" dirty="0">
                        <a:latin typeface="Arial" panose="020B0604020202020204" pitchFamily="34" charset="0"/>
                        <a:cs typeface="Arial" panose="020B0604020202020204" pitchFamily="34" charset="0"/>
                      </a:endParaRPr>
                    </a:p>
                  </a:txBody>
                  <a:tcPr marL="91424" marR="91424" marT="45709" marB="45709"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40000"/>
                        <a:lumOff val="60000"/>
                      </a:srgbClr>
                    </a:solidFill>
                  </a:tcPr>
                </a:tc>
                <a:tc>
                  <a:txBody>
                    <a:bodyPr/>
                    <a:lstStyle>
                      <a:lvl1pPr marL="0" algn="l" defTabSz="917142" rtl="0" eaLnBrk="1" latinLnBrk="0" hangingPunct="1">
                        <a:defRPr sz="1800" kern="1200">
                          <a:solidFill>
                            <a:schemeClr val="dk1"/>
                          </a:solidFill>
                          <a:latin typeface="Calibri"/>
                        </a:defRPr>
                      </a:lvl1pPr>
                      <a:lvl2pPr marL="458570" algn="l" defTabSz="917142" rtl="0" eaLnBrk="1" latinLnBrk="0" hangingPunct="1">
                        <a:defRPr sz="1800" kern="1200">
                          <a:solidFill>
                            <a:schemeClr val="dk1"/>
                          </a:solidFill>
                          <a:latin typeface="Calibri"/>
                        </a:defRPr>
                      </a:lvl2pPr>
                      <a:lvl3pPr marL="917142" algn="l" defTabSz="917142" rtl="0" eaLnBrk="1" latinLnBrk="0" hangingPunct="1">
                        <a:defRPr sz="1800" kern="1200">
                          <a:solidFill>
                            <a:schemeClr val="dk1"/>
                          </a:solidFill>
                          <a:latin typeface="Calibri"/>
                        </a:defRPr>
                      </a:lvl3pPr>
                      <a:lvl4pPr marL="1375712" algn="l" defTabSz="917142" rtl="0" eaLnBrk="1" latinLnBrk="0" hangingPunct="1">
                        <a:defRPr sz="1800" kern="1200">
                          <a:solidFill>
                            <a:schemeClr val="dk1"/>
                          </a:solidFill>
                          <a:latin typeface="Calibri"/>
                        </a:defRPr>
                      </a:lvl4pPr>
                      <a:lvl5pPr marL="1834284" algn="l" defTabSz="917142" rtl="0" eaLnBrk="1" latinLnBrk="0" hangingPunct="1">
                        <a:defRPr sz="1800" kern="1200">
                          <a:solidFill>
                            <a:schemeClr val="dk1"/>
                          </a:solidFill>
                          <a:latin typeface="Calibri"/>
                        </a:defRPr>
                      </a:lvl5pPr>
                      <a:lvl6pPr marL="2292854" algn="l" defTabSz="917142" rtl="0" eaLnBrk="1" latinLnBrk="0" hangingPunct="1">
                        <a:defRPr sz="1800" kern="1200">
                          <a:solidFill>
                            <a:schemeClr val="dk1"/>
                          </a:solidFill>
                          <a:latin typeface="Calibri"/>
                        </a:defRPr>
                      </a:lvl6pPr>
                      <a:lvl7pPr marL="2751426" algn="l" defTabSz="917142" rtl="0" eaLnBrk="1" latinLnBrk="0" hangingPunct="1">
                        <a:defRPr sz="1800" kern="1200">
                          <a:solidFill>
                            <a:schemeClr val="dk1"/>
                          </a:solidFill>
                          <a:latin typeface="Calibri"/>
                        </a:defRPr>
                      </a:lvl7pPr>
                      <a:lvl8pPr marL="3209996" algn="l" defTabSz="917142" rtl="0" eaLnBrk="1" latinLnBrk="0" hangingPunct="1">
                        <a:defRPr sz="1800" kern="1200">
                          <a:solidFill>
                            <a:schemeClr val="dk1"/>
                          </a:solidFill>
                          <a:latin typeface="Calibri"/>
                        </a:defRPr>
                      </a:lvl8pPr>
                      <a:lvl9pPr marL="3668568" algn="l" defTabSz="917142" rtl="0" eaLnBrk="1" latinLnBrk="0" hangingPunct="1">
                        <a:defRPr sz="1800" kern="1200">
                          <a:solidFill>
                            <a:schemeClr val="dk1"/>
                          </a:solidFill>
                          <a:latin typeface="Calibri"/>
                        </a:defRPr>
                      </a:lvl9pPr>
                    </a:lstStyle>
                    <a:p>
                      <a:pPr algn="ctr"/>
                      <a:r>
                        <a:rPr lang="da-DK" sz="1400" b="1" dirty="0" smtClean="0">
                          <a:latin typeface="Arial" panose="020B0604020202020204" pitchFamily="34" charset="0"/>
                          <a:cs typeface="Arial" panose="020B0604020202020204" pitchFamily="34" charset="0"/>
                        </a:rPr>
                        <a:t>+</a:t>
                      </a:r>
                      <a:r>
                        <a:rPr lang="da-DK" sz="1400" b="1" baseline="0" dirty="0" smtClean="0">
                          <a:latin typeface="Arial" panose="020B0604020202020204" pitchFamily="34" charset="0"/>
                          <a:cs typeface="Arial" panose="020B0604020202020204" pitchFamily="34" charset="0"/>
                        </a:rPr>
                        <a:t> </a:t>
                      </a:r>
                      <a:r>
                        <a:rPr lang="da-DK" sz="1400" b="1" dirty="0" smtClean="0">
                          <a:latin typeface="Arial" panose="020B0604020202020204" pitchFamily="34" charset="0"/>
                          <a:cs typeface="Arial" panose="020B0604020202020204" pitchFamily="34" charset="0"/>
                        </a:rPr>
                        <a:t>75</a:t>
                      </a:r>
                      <a:r>
                        <a:rPr lang="da-DK" sz="1400" dirty="0" smtClean="0">
                          <a:latin typeface="Arial" panose="020B0604020202020204" pitchFamily="34" charset="0"/>
                          <a:cs typeface="Arial" panose="020B0604020202020204" pitchFamily="34" charset="0"/>
                        </a:rPr>
                        <a:t> times</a:t>
                      </a:r>
                      <a:endParaRPr lang="da-DK" sz="1400" dirty="0">
                        <a:latin typeface="Arial" panose="020B0604020202020204" pitchFamily="34" charset="0"/>
                        <a:cs typeface="Arial" panose="020B0604020202020204" pitchFamily="34" charset="0"/>
                      </a:endParaRPr>
                    </a:p>
                  </a:txBody>
                  <a:tcPr marL="91424" marR="91424" marT="45709" marB="45709"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40000"/>
                        <a:lumOff val="60000"/>
                      </a:srgbClr>
                    </a:solidFill>
                  </a:tcPr>
                </a:tc>
                <a:extLst>
                  <a:ext uri="{0D108BD9-81ED-4DB2-BD59-A6C34878D82A}">
                    <a16:rowId xmlns="" xmlns:a16="http://schemas.microsoft.com/office/drawing/2014/main" val="10001"/>
                  </a:ext>
                </a:extLst>
              </a:tr>
              <a:tr h="688444">
                <a:tc>
                  <a:txBody>
                    <a:bodyPr/>
                    <a:lstStyle>
                      <a:lvl1pPr marL="0" algn="l" defTabSz="917142" rtl="0" eaLnBrk="1" latinLnBrk="0" hangingPunct="1">
                        <a:defRPr sz="1800" kern="1200">
                          <a:solidFill>
                            <a:schemeClr val="dk1"/>
                          </a:solidFill>
                          <a:latin typeface="Calibri"/>
                        </a:defRPr>
                      </a:lvl1pPr>
                      <a:lvl2pPr marL="458570" algn="l" defTabSz="917142" rtl="0" eaLnBrk="1" latinLnBrk="0" hangingPunct="1">
                        <a:defRPr sz="1800" kern="1200">
                          <a:solidFill>
                            <a:schemeClr val="dk1"/>
                          </a:solidFill>
                          <a:latin typeface="Calibri"/>
                        </a:defRPr>
                      </a:lvl2pPr>
                      <a:lvl3pPr marL="917142" algn="l" defTabSz="917142" rtl="0" eaLnBrk="1" latinLnBrk="0" hangingPunct="1">
                        <a:defRPr sz="1800" kern="1200">
                          <a:solidFill>
                            <a:schemeClr val="dk1"/>
                          </a:solidFill>
                          <a:latin typeface="Calibri"/>
                        </a:defRPr>
                      </a:lvl3pPr>
                      <a:lvl4pPr marL="1375712" algn="l" defTabSz="917142" rtl="0" eaLnBrk="1" latinLnBrk="0" hangingPunct="1">
                        <a:defRPr sz="1800" kern="1200">
                          <a:solidFill>
                            <a:schemeClr val="dk1"/>
                          </a:solidFill>
                          <a:latin typeface="Calibri"/>
                        </a:defRPr>
                      </a:lvl4pPr>
                      <a:lvl5pPr marL="1834284" algn="l" defTabSz="917142" rtl="0" eaLnBrk="1" latinLnBrk="0" hangingPunct="1">
                        <a:defRPr sz="1800" kern="1200">
                          <a:solidFill>
                            <a:schemeClr val="dk1"/>
                          </a:solidFill>
                          <a:latin typeface="Calibri"/>
                        </a:defRPr>
                      </a:lvl5pPr>
                      <a:lvl6pPr marL="2292854" algn="l" defTabSz="917142" rtl="0" eaLnBrk="1" latinLnBrk="0" hangingPunct="1">
                        <a:defRPr sz="1800" kern="1200">
                          <a:solidFill>
                            <a:schemeClr val="dk1"/>
                          </a:solidFill>
                          <a:latin typeface="Calibri"/>
                        </a:defRPr>
                      </a:lvl6pPr>
                      <a:lvl7pPr marL="2751426" algn="l" defTabSz="917142" rtl="0" eaLnBrk="1" latinLnBrk="0" hangingPunct="1">
                        <a:defRPr sz="1800" kern="1200">
                          <a:solidFill>
                            <a:schemeClr val="dk1"/>
                          </a:solidFill>
                          <a:latin typeface="Calibri"/>
                        </a:defRPr>
                      </a:lvl7pPr>
                      <a:lvl8pPr marL="3209996" algn="l" defTabSz="917142" rtl="0" eaLnBrk="1" latinLnBrk="0" hangingPunct="1">
                        <a:defRPr sz="1800" kern="1200">
                          <a:solidFill>
                            <a:schemeClr val="dk1"/>
                          </a:solidFill>
                          <a:latin typeface="Calibri"/>
                        </a:defRPr>
                      </a:lvl8pPr>
                      <a:lvl9pPr marL="3668568" algn="l" defTabSz="917142" rtl="0" eaLnBrk="1" latinLnBrk="0" hangingPunct="1">
                        <a:defRPr sz="1800" kern="1200">
                          <a:solidFill>
                            <a:schemeClr val="dk1"/>
                          </a:solidFill>
                          <a:latin typeface="Calibri"/>
                        </a:defRPr>
                      </a:lvl9pPr>
                    </a:lstStyle>
                    <a:p>
                      <a:pPr algn="ctr"/>
                      <a:r>
                        <a:rPr lang="da-DK" sz="1400" b="1" dirty="0" smtClean="0">
                          <a:latin typeface="Arial" panose="020B0604020202020204" pitchFamily="34" charset="0"/>
                          <a:cs typeface="Arial" panose="020B0604020202020204" pitchFamily="34" charset="0"/>
                        </a:rPr>
                        <a:t>Data </a:t>
                      </a:r>
                      <a:r>
                        <a:rPr lang="da-DK" sz="1400" b="1" dirty="0" err="1" smtClean="0">
                          <a:latin typeface="Arial" panose="020B0604020202020204" pitchFamily="34" charset="0"/>
                          <a:cs typeface="Arial" panose="020B0604020202020204" pitchFamily="34" charset="0"/>
                        </a:rPr>
                        <a:t>usage</a:t>
                      </a:r>
                      <a:endParaRPr lang="da-DK" sz="1400" dirty="0">
                        <a:latin typeface="Arial" panose="020B0604020202020204" pitchFamily="34" charset="0"/>
                        <a:cs typeface="Arial" panose="020B0604020202020204" pitchFamily="34" charset="0"/>
                      </a:endParaRPr>
                    </a:p>
                  </a:txBody>
                  <a:tcPr marL="91424" marR="91424" marT="45709" marB="45709"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20000"/>
                        <a:lumOff val="80000"/>
                      </a:srgbClr>
                    </a:solidFill>
                  </a:tcPr>
                </a:tc>
                <a:tc>
                  <a:txBody>
                    <a:bodyPr/>
                    <a:lstStyle>
                      <a:lvl1pPr marL="0" algn="l" defTabSz="917142" rtl="0" eaLnBrk="1" latinLnBrk="0" hangingPunct="1">
                        <a:defRPr sz="1800" kern="1200">
                          <a:solidFill>
                            <a:schemeClr val="dk1"/>
                          </a:solidFill>
                          <a:latin typeface="Calibri"/>
                        </a:defRPr>
                      </a:lvl1pPr>
                      <a:lvl2pPr marL="458570" algn="l" defTabSz="917142" rtl="0" eaLnBrk="1" latinLnBrk="0" hangingPunct="1">
                        <a:defRPr sz="1800" kern="1200">
                          <a:solidFill>
                            <a:schemeClr val="dk1"/>
                          </a:solidFill>
                          <a:latin typeface="Calibri"/>
                        </a:defRPr>
                      </a:lvl2pPr>
                      <a:lvl3pPr marL="917142" algn="l" defTabSz="917142" rtl="0" eaLnBrk="1" latinLnBrk="0" hangingPunct="1">
                        <a:defRPr sz="1800" kern="1200">
                          <a:solidFill>
                            <a:schemeClr val="dk1"/>
                          </a:solidFill>
                          <a:latin typeface="Calibri"/>
                        </a:defRPr>
                      </a:lvl3pPr>
                      <a:lvl4pPr marL="1375712" algn="l" defTabSz="917142" rtl="0" eaLnBrk="1" latinLnBrk="0" hangingPunct="1">
                        <a:defRPr sz="1800" kern="1200">
                          <a:solidFill>
                            <a:schemeClr val="dk1"/>
                          </a:solidFill>
                          <a:latin typeface="Calibri"/>
                        </a:defRPr>
                      </a:lvl4pPr>
                      <a:lvl5pPr marL="1834284" algn="l" defTabSz="917142" rtl="0" eaLnBrk="1" latinLnBrk="0" hangingPunct="1">
                        <a:defRPr sz="1800" kern="1200">
                          <a:solidFill>
                            <a:schemeClr val="dk1"/>
                          </a:solidFill>
                          <a:latin typeface="Calibri"/>
                        </a:defRPr>
                      </a:lvl5pPr>
                      <a:lvl6pPr marL="2292854" algn="l" defTabSz="917142" rtl="0" eaLnBrk="1" latinLnBrk="0" hangingPunct="1">
                        <a:defRPr sz="1800" kern="1200">
                          <a:solidFill>
                            <a:schemeClr val="dk1"/>
                          </a:solidFill>
                          <a:latin typeface="Calibri"/>
                        </a:defRPr>
                      </a:lvl6pPr>
                      <a:lvl7pPr marL="2751426" algn="l" defTabSz="917142" rtl="0" eaLnBrk="1" latinLnBrk="0" hangingPunct="1">
                        <a:defRPr sz="1800" kern="1200">
                          <a:solidFill>
                            <a:schemeClr val="dk1"/>
                          </a:solidFill>
                          <a:latin typeface="Calibri"/>
                        </a:defRPr>
                      </a:lvl7pPr>
                      <a:lvl8pPr marL="3209996" algn="l" defTabSz="917142" rtl="0" eaLnBrk="1" latinLnBrk="0" hangingPunct="1">
                        <a:defRPr sz="1800" kern="1200">
                          <a:solidFill>
                            <a:schemeClr val="dk1"/>
                          </a:solidFill>
                          <a:latin typeface="Calibri"/>
                        </a:defRPr>
                      </a:lvl8pPr>
                      <a:lvl9pPr marL="3668568" algn="l" defTabSz="917142" rtl="0" eaLnBrk="1" latinLnBrk="0" hangingPunct="1">
                        <a:defRPr sz="1800" kern="1200">
                          <a:solidFill>
                            <a:schemeClr val="dk1"/>
                          </a:solidFill>
                          <a:latin typeface="Calibri"/>
                        </a:defRPr>
                      </a:lvl9pPr>
                    </a:lstStyle>
                    <a:p>
                      <a:pPr algn="ctr"/>
                      <a:r>
                        <a:rPr lang="da-DK" sz="1400" b="1" dirty="0" smtClean="0">
                          <a:latin typeface="Arial" panose="020B0604020202020204" pitchFamily="34" charset="0"/>
                          <a:cs typeface="Arial" panose="020B0604020202020204" pitchFamily="34" charset="0"/>
                        </a:rPr>
                        <a:t>+ 4</a:t>
                      </a:r>
                      <a:r>
                        <a:rPr lang="da-DK" sz="1400" dirty="0" smtClean="0">
                          <a:latin typeface="Arial" panose="020B0604020202020204" pitchFamily="34" charset="0"/>
                          <a:cs typeface="Arial" panose="020B0604020202020204" pitchFamily="34" charset="0"/>
                        </a:rPr>
                        <a:t> times</a:t>
                      </a:r>
                      <a:endParaRPr lang="da-DK" sz="1400" dirty="0">
                        <a:latin typeface="Arial" panose="020B0604020202020204" pitchFamily="34" charset="0"/>
                        <a:cs typeface="Arial" panose="020B0604020202020204" pitchFamily="34" charset="0"/>
                      </a:endParaRPr>
                    </a:p>
                  </a:txBody>
                  <a:tcPr marL="91424" marR="91424" marT="45709" marB="45709"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20000"/>
                        <a:lumOff val="80000"/>
                      </a:srgbClr>
                    </a:solidFill>
                  </a:tcPr>
                </a:tc>
                <a:extLst>
                  <a:ext uri="{0D108BD9-81ED-4DB2-BD59-A6C34878D82A}">
                    <a16:rowId xmlns="" xmlns:a16="http://schemas.microsoft.com/office/drawing/2014/main" val="10002"/>
                  </a:ext>
                </a:extLst>
              </a:tr>
              <a:tr h="688444">
                <a:tc>
                  <a:txBody>
                    <a:bodyPr/>
                    <a:lstStyle>
                      <a:lvl1pPr marL="0" algn="l" defTabSz="917142" rtl="0" eaLnBrk="1" latinLnBrk="0" hangingPunct="1">
                        <a:defRPr sz="1800" kern="1200">
                          <a:solidFill>
                            <a:schemeClr val="dk1"/>
                          </a:solidFill>
                          <a:latin typeface="Calibri"/>
                        </a:defRPr>
                      </a:lvl1pPr>
                      <a:lvl2pPr marL="458570" algn="l" defTabSz="917142" rtl="0" eaLnBrk="1" latinLnBrk="0" hangingPunct="1">
                        <a:defRPr sz="1800" kern="1200">
                          <a:solidFill>
                            <a:schemeClr val="dk1"/>
                          </a:solidFill>
                          <a:latin typeface="Calibri"/>
                        </a:defRPr>
                      </a:lvl2pPr>
                      <a:lvl3pPr marL="917142" algn="l" defTabSz="917142" rtl="0" eaLnBrk="1" latinLnBrk="0" hangingPunct="1">
                        <a:defRPr sz="1800" kern="1200">
                          <a:solidFill>
                            <a:schemeClr val="dk1"/>
                          </a:solidFill>
                          <a:latin typeface="Calibri"/>
                        </a:defRPr>
                      </a:lvl3pPr>
                      <a:lvl4pPr marL="1375712" algn="l" defTabSz="917142" rtl="0" eaLnBrk="1" latinLnBrk="0" hangingPunct="1">
                        <a:defRPr sz="1800" kern="1200">
                          <a:solidFill>
                            <a:schemeClr val="dk1"/>
                          </a:solidFill>
                          <a:latin typeface="Calibri"/>
                        </a:defRPr>
                      </a:lvl4pPr>
                      <a:lvl5pPr marL="1834284" algn="l" defTabSz="917142" rtl="0" eaLnBrk="1" latinLnBrk="0" hangingPunct="1">
                        <a:defRPr sz="1800" kern="1200">
                          <a:solidFill>
                            <a:schemeClr val="dk1"/>
                          </a:solidFill>
                          <a:latin typeface="Calibri"/>
                        </a:defRPr>
                      </a:lvl5pPr>
                      <a:lvl6pPr marL="2292854" algn="l" defTabSz="917142" rtl="0" eaLnBrk="1" latinLnBrk="0" hangingPunct="1">
                        <a:defRPr sz="1800" kern="1200">
                          <a:solidFill>
                            <a:schemeClr val="dk1"/>
                          </a:solidFill>
                          <a:latin typeface="Calibri"/>
                        </a:defRPr>
                      </a:lvl6pPr>
                      <a:lvl7pPr marL="2751426" algn="l" defTabSz="917142" rtl="0" eaLnBrk="1" latinLnBrk="0" hangingPunct="1">
                        <a:defRPr sz="1800" kern="1200">
                          <a:solidFill>
                            <a:schemeClr val="dk1"/>
                          </a:solidFill>
                          <a:latin typeface="Calibri"/>
                        </a:defRPr>
                      </a:lvl7pPr>
                      <a:lvl8pPr marL="3209996" algn="l" defTabSz="917142" rtl="0" eaLnBrk="1" latinLnBrk="0" hangingPunct="1">
                        <a:defRPr sz="1800" kern="1200">
                          <a:solidFill>
                            <a:schemeClr val="dk1"/>
                          </a:solidFill>
                          <a:latin typeface="Calibri"/>
                        </a:defRPr>
                      </a:lvl8pPr>
                      <a:lvl9pPr marL="3668568" algn="l" defTabSz="917142" rtl="0" eaLnBrk="1" latinLnBrk="0" hangingPunct="1">
                        <a:defRPr sz="1800" kern="1200">
                          <a:solidFill>
                            <a:schemeClr val="dk1"/>
                          </a:solidFill>
                          <a:latin typeface="Calibri"/>
                        </a:defRPr>
                      </a:lvl9pPr>
                    </a:lstStyle>
                    <a:p>
                      <a:pPr algn="ctr"/>
                      <a:r>
                        <a:rPr lang="da-DK" sz="1400" b="1" dirty="0" smtClean="0">
                          <a:latin typeface="Arial" panose="020B0604020202020204" pitchFamily="34" charset="0"/>
                          <a:cs typeface="Arial" panose="020B0604020202020204" pitchFamily="34" charset="0"/>
                        </a:rPr>
                        <a:t>Value of geodata</a:t>
                      </a:r>
                      <a:endParaRPr lang="da-DK" sz="1400" dirty="0">
                        <a:latin typeface="Arial" panose="020B0604020202020204" pitchFamily="34" charset="0"/>
                        <a:cs typeface="Arial" panose="020B0604020202020204" pitchFamily="34" charset="0"/>
                      </a:endParaRPr>
                    </a:p>
                  </a:txBody>
                  <a:tcPr marL="91424" marR="91424" marT="45709" marB="45709"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40000"/>
                        <a:lumOff val="60000"/>
                      </a:srgbClr>
                    </a:solidFill>
                  </a:tcPr>
                </a:tc>
                <a:tc>
                  <a:txBody>
                    <a:bodyPr/>
                    <a:lstStyle>
                      <a:lvl1pPr marL="0" algn="l" defTabSz="917142" rtl="0" eaLnBrk="1" latinLnBrk="0" hangingPunct="1">
                        <a:defRPr sz="1800" kern="1200">
                          <a:solidFill>
                            <a:schemeClr val="dk1"/>
                          </a:solidFill>
                          <a:latin typeface="Calibri"/>
                        </a:defRPr>
                      </a:lvl1pPr>
                      <a:lvl2pPr marL="458570" algn="l" defTabSz="917142" rtl="0" eaLnBrk="1" latinLnBrk="0" hangingPunct="1">
                        <a:defRPr sz="1800" kern="1200">
                          <a:solidFill>
                            <a:schemeClr val="dk1"/>
                          </a:solidFill>
                          <a:latin typeface="Calibri"/>
                        </a:defRPr>
                      </a:lvl2pPr>
                      <a:lvl3pPr marL="917142" algn="l" defTabSz="917142" rtl="0" eaLnBrk="1" latinLnBrk="0" hangingPunct="1">
                        <a:defRPr sz="1800" kern="1200">
                          <a:solidFill>
                            <a:schemeClr val="dk1"/>
                          </a:solidFill>
                          <a:latin typeface="Calibri"/>
                        </a:defRPr>
                      </a:lvl3pPr>
                      <a:lvl4pPr marL="1375712" algn="l" defTabSz="917142" rtl="0" eaLnBrk="1" latinLnBrk="0" hangingPunct="1">
                        <a:defRPr sz="1800" kern="1200">
                          <a:solidFill>
                            <a:schemeClr val="dk1"/>
                          </a:solidFill>
                          <a:latin typeface="Calibri"/>
                        </a:defRPr>
                      </a:lvl4pPr>
                      <a:lvl5pPr marL="1834284" algn="l" defTabSz="917142" rtl="0" eaLnBrk="1" latinLnBrk="0" hangingPunct="1">
                        <a:defRPr sz="1800" kern="1200">
                          <a:solidFill>
                            <a:schemeClr val="dk1"/>
                          </a:solidFill>
                          <a:latin typeface="Calibri"/>
                        </a:defRPr>
                      </a:lvl5pPr>
                      <a:lvl6pPr marL="2292854" algn="l" defTabSz="917142" rtl="0" eaLnBrk="1" latinLnBrk="0" hangingPunct="1">
                        <a:defRPr sz="1800" kern="1200">
                          <a:solidFill>
                            <a:schemeClr val="dk1"/>
                          </a:solidFill>
                          <a:latin typeface="Calibri"/>
                        </a:defRPr>
                      </a:lvl6pPr>
                      <a:lvl7pPr marL="2751426" algn="l" defTabSz="917142" rtl="0" eaLnBrk="1" latinLnBrk="0" hangingPunct="1">
                        <a:defRPr sz="1800" kern="1200">
                          <a:solidFill>
                            <a:schemeClr val="dk1"/>
                          </a:solidFill>
                          <a:latin typeface="Calibri"/>
                        </a:defRPr>
                      </a:lvl7pPr>
                      <a:lvl8pPr marL="3209996" algn="l" defTabSz="917142" rtl="0" eaLnBrk="1" latinLnBrk="0" hangingPunct="1">
                        <a:defRPr sz="1800" kern="1200">
                          <a:solidFill>
                            <a:schemeClr val="dk1"/>
                          </a:solidFill>
                          <a:latin typeface="Calibri"/>
                        </a:defRPr>
                      </a:lvl8pPr>
                      <a:lvl9pPr marL="3668568" algn="l" defTabSz="917142" rtl="0" eaLnBrk="1" latinLnBrk="0" hangingPunct="1">
                        <a:defRPr sz="1800" kern="1200">
                          <a:solidFill>
                            <a:schemeClr val="dk1"/>
                          </a:solidFill>
                          <a:latin typeface="Calibri"/>
                        </a:defRPr>
                      </a:lvl9pPr>
                    </a:lstStyle>
                    <a:p>
                      <a:pPr algn="ctr"/>
                      <a:r>
                        <a:rPr lang="da-DK" sz="1400" b="1" dirty="0" smtClean="0">
                          <a:latin typeface="Arial" panose="020B0604020202020204" pitchFamily="34" charset="0"/>
                          <a:cs typeface="Arial" panose="020B0604020202020204" pitchFamily="34" charset="0"/>
                        </a:rPr>
                        <a:t>+ 2</a:t>
                      </a:r>
                      <a:r>
                        <a:rPr lang="da-DK" sz="1400" dirty="0" smtClean="0">
                          <a:latin typeface="Arial" panose="020B0604020202020204" pitchFamily="34" charset="0"/>
                          <a:cs typeface="Arial" panose="020B0604020202020204" pitchFamily="34" charset="0"/>
                        </a:rPr>
                        <a:t> times</a:t>
                      </a:r>
                      <a:endParaRPr lang="da-DK" sz="1400" dirty="0">
                        <a:latin typeface="Arial" panose="020B0604020202020204" pitchFamily="34" charset="0"/>
                        <a:cs typeface="Arial" panose="020B0604020202020204" pitchFamily="34" charset="0"/>
                      </a:endParaRPr>
                    </a:p>
                  </a:txBody>
                  <a:tcPr marL="91424" marR="91424" marT="45709" marB="45709"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lumMod val="40000"/>
                        <a:lumOff val="60000"/>
                      </a:srgbClr>
                    </a:solidFill>
                  </a:tcPr>
                </a:tc>
                <a:extLst>
                  <a:ext uri="{0D108BD9-81ED-4DB2-BD59-A6C34878D82A}">
                    <a16:rowId xmlns="" xmlns:a16="http://schemas.microsoft.com/office/drawing/2014/main" val="10003"/>
                  </a:ext>
                </a:extLst>
              </a:tr>
            </a:tbl>
          </a:graphicData>
        </a:graphic>
      </p:graphicFrame>
      <p:sp>
        <p:nvSpPr>
          <p:cNvPr id="11" name="Rektangel 10"/>
          <p:cNvSpPr/>
          <p:nvPr/>
        </p:nvSpPr>
        <p:spPr>
          <a:xfrm>
            <a:off x="559819" y="3331465"/>
            <a:ext cx="65709" cy="194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1986" tIns="71986" rIns="71986" bIns="71986" rtlCol="0" anchor="ctr"/>
          <a:lstStyle/>
          <a:p>
            <a:pPr algn="ctr"/>
            <a:endParaRPr lang="da-DK" dirty="0" err="1" smtClean="0"/>
          </a:p>
        </p:txBody>
      </p:sp>
      <p:pic>
        <p:nvPicPr>
          <p:cNvPr id="7" name="Billede 6"/>
          <p:cNvPicPr>
            <a:picLocks noChangeAspect="1"/>
          </p:cNvPicPr>
          <p:nvPr/>
        </p:nvPicPr>
        <p:blipFill rotWithShape="1">
          <a:blip r:embed="rId3" cstate="print">
            <a:extLst>
              <a:ext uri="{28A0092B-C50C-407E-A947-70E740481C1C}">
                <a14:useLocalDpi xmlns:a14="http://schemas.microsoft.com/office/drawing/2010/main" val="0"/>
              </a:ext>
            </a:extLst>
          </a:blip>
          <a:srcRect l="12732" t="27479" r="36145"/>
          <a:stretch/>
        </p:blipFill>
        <p:spPr>
          <a:xfrm>
            <a:off x="856117" y="2251707"/>
            <a:ext cx="3451323" cy="2753774"/>
          </a:xfrm>
          <a:prstGeom prst="rect">
            <a:avLst/>
          </a:prstGeom>
        </p:spPr>
      </p:pic>
      <p:sp>
        <p:nvSpPr>
          <p:cNvPr id="15" name="Tekstfelt 14"/>
          <p:cNvSpPr txBox="1"/>
          <p:nvPr/>
        </p:nvSpPr>
        <p:spPr>
          <a:xfrm>
            <a:off x="445539" y="1960305"/>
            <a:ext cx="359977" cy="406778"/>
          </a:xfrm>
          <a:prstGeom prst="rect">
            <a:avLst/>
          </a:prstGeom>
          <a:noFill/>
        </p:spPr>
        <p:txBody>
          <a:bodyPr wrap="square" lIns="0" tIns="0" rIns="0" bIns="0" rtlCol="0">
            <a:noAutofit/>
          </a:bodyPr>
          <a:lstStyle/>
          <a:p>
            <a:pPr algn="ctr"/>
            <a:r>
              <a:rPr lang="da-DK" sz="800" b="1" dirty="0"/>
              <a:t>Billion</a:t>
            </a:r>
          </a:p>
          <a:p>
            <a:pPr algn="ctr"/>
            <a:endParaRPr lang="da-DK" sz="800" b="1" dirty="0"/>
          </a:p>
          <a:p>
            <a:pPr algn="ctr"/>
            <a:r>
              <a:rPr lang="da-DK" sz="800" b="1" dirty="0"/>
              <a:t>6</a:t>
            </a:r>
          </a:p>
          <a:p>
            <a:pPr algn="ctr"/>
            <a:endParaRPr lang="da-DK" sz="800" b="1" dirty="0"/>
          </a:p>
        </p:txBody>
      </p:sp>
      <p:sp>
        <p:nvSpPr>
          <p:cNvPr id="16" name="Tekstfelt 15"/>
          <p:cNvSpPr txBox="1"/>
          <p:nvPr/>
        </p:nvSpPr>
        <p:spPr>
          <a:xfrm>
            <a:off x="434932" y="2554387"/>
            <a:ext cx="359977" cy="223586"/>
          </a:xfrm>
          <a:prstGeom prst="rect">
            <a:avLst/>
          </a:prstGeom>
          <a:noFill/>
        </p:spPr>
        <p:txBody>
          <a:bodyPr wrap="square" lIns="0" tIns="0" rIns="0" bIns="0" rtlCol="0">
            <a:noAutofit/>
          </a:bodyPr>
          <a:lstStyle/>
          <a:p>
            <a:pPr algn="ctr"/>
            <a:r>
              <a:rPr lang="da-DK" sz="800" b="1" dirty="0"/>
              <a:t>5</a:t>
            </a:r>
          </a:p>
        </p:txBody>
      </p:sp>
      <p:sp>
        <p:nvSpPr>
          <p:cNvPr id="18" name="Tekstfelt 17"/>
          <p:cNvSpPr txBox="1"/>
          <p:nvPr/>
        </p:nvSpPr>
        <p:spPr>
          <a:xfrm>
            <a:off x="445237" y="2894398"/>
            <a:ext cx="359977" cy="223586"/>
          </a:xfrm>
          <a:prstGeom prst="rect">
            <a:avLst/>
          </a:prstGeom>
          <a:noFill/>
        </p:spPr>
        <p:txBody>
          <a:bodyPr wrap="square" lIns="0" tIns="0" rIns="0" bIns="0" rtlCol="0">
            <a:noAutofit/>
          </a:bodyPr>
          <a:lstStyle/>
          <a:p>
            <a:pPr algn="ctr"/>
            <a:r>
              <a:rPr lang="da-DK" sz="800" b="1" dirty="0"/>
              <a:t>4</a:t>
            </a:r>
          </a:p>
        </p:txBody>
      </p:sp>
      <p:sp>
        <p:nvSpPr>
          <p:cNvPr id="19" name="Tekstfelt 18"/>
          <p:cNvSpPr txBox="1"/>
          <p:nvPr/>
        </p:nvSpPr>
        <p:spPr>
          <a:xfrm>
            <a:off x="445237" y="3229777"/>
            <a:ext cx="359977" cy="223586"/>
          </a:xfrm>
          <a:prstGeom prst="rect">
            <a:avLst/>
          </a:prstGeom>
          <a:noFill/>
        </p:spPr>
        <p:txBody>
          <a:bodyPr wrap="square" lIns="0" tIns="0" rIns="0" bIns="0" rtlCol="0">
            <a:noAutofit/>
          </a:bodyPr>
          <a:lstStyle/>
          <a:p>
            <a:pPr algn="ctr"/>
            <a:r>
              <a:rPr lang="da-DK" sz="800" b="1" dirty="0"/>
              <a:t>3</a:t>
            </a:r>
          </a:p>
        </p:txBody>
      </p:sp>
      <p:sp>
        <p:nvSpPr>
          <p:cNvPr id="20" name="Tekstfelt 19"/>
          <p:cNvSpPr txBox="1"/>
          <p:nvPr/>
        </p:nvSpPr>
        <p:spPr>
          <a:xfrm>
            <a:off x="445237" y="3526162"/>
            <a:ext cx="359977" cy="223586"/>
          </a:xfrm>
          <a:prstGeom prst="rect">
            <a:avLst/>
          </a:prstGeom>
          <a:noFill/>
        </p:spPr>
        <p:txBody>
          <a:bodyPr wrap="square" lIns="0" tIns="0" rIns="0" bIns="0" rtlCol="0">
            <a:noAutofit/>
          </a:bodyPr>
          <a:lstStyle/>
          <a:p>
            <a:pPr algn="ctr"/>
            <a:r>
              <a:rPr lang="da-DK" sz="800" b="1" dirty="0"/>
              <a:t>2</a:t>
            </a:r>
          </a:p>
        </p:txBody>
      </p:sp>
      <p:sp>
        <p:nvSpPr>
          <p:cNvPr id="21" name="Tekstfelt 20"/>
          <p:cNvSpPr txBox="1"/>
          <p:nvPr/>
        </p:nvSpPr>
        <p:spPr>
          <a:xfrm>
            <a:off x="445237" y="3841805"/>
            <a:ext cx="359977" cy="223586"/>
          </a:xfrm>
          <a:prstGeom prst="rect">
            <a:avLst/>
          </a:prstGeom>
          <a:noFill/>
        </p:spPr>
        <p:txBody>
          <a:bodyPr wrap="square" lIns="0" tIns="0" rIns="0" bIns="0" rtlCol="0">
            <a:noAutofit/>
          </a:bodyPr>
          <a:lstStyle/>
          <a:p>
            <a:pPr algn="ctr"/>
            <a:r>
              <a:rPr lang="da-DK" sz="800" b="1" dirty="0"/>
              <a:t>1</a:t>
            </a:r>
          </a:p>
        </p:txBody>
      </p:sp>
      <p:sp>
        <p:nvSpPr>
          <p:cNvPr id="22" name="Tekstfelt 21"/>
          <p:cNvSpPr txBox="1"/>
          <p:nvPr/>
        </p:nvSpPr>
        <p:spPr>
          <a:xfrm>
            <a:off x="445237" y="4157448"/>
            <a:ext cx="359977" cy="223586"/>
          </a:xfrm>
          <a:prstGeom prst="rect">
            <a:avLst/>
          </a:prstGeom>
          <a:noFill/>
        </p:spPr>
        <p:txBody>
          <a:bodyPr wrap="square" lIns="0" tIns="0" rIns="0" bIns="0" rtlCol="0">
            <a:noAutofit/>
          </a:bodyPr>
          <a:lstStyle/>
          <a:p>
            <a:pPr algn="ctr"/>
            <a:r>
              <a:rPr lang="da-DK" sz="800" b="1" dirty="0"/>
              <a:t>0</a:t>
            </a:r>
          </a:p>
        </p:txBody>
      </p:sp>
      <p:sp>
        <p:nvSpPr>
          <p:cNvPr id="6" name="Tekstfelt 5"/>
          <p:cNvSpPr txBox="1"/>
          <p:nvPr/>
        </p:nvSpPr>
        <p:spPr>
          <a:xfrm>
            <a:off x="866165" y="5217753"/>
            <a:ext cx="3451323" cy="276935"/>
          </a:xfrm>
          <a:prstGeom prst="rect">
            <a:avLst/>
          </a:prstGeom>
          <a:noFill/>
        </p:spPr>
        <p:txBody>
          <a:bodyPr wrap="square" lIns="0" tIns="0" rIns="0" bIns="0" rtlCol="0">
            <a:spAutoFit/>
          </a:bodyPr>
          <a:lstStyle/>
          <a:p>
            <a:pPr algn="ctr"/>
            <a:r>
              <a:rPr lang="da-DK" b="1" dirty="0" smtClean="0"/>
              <a:t>Data Distribution</a:t>
            </a:r>
          </a:p>
        </p:txBody>
      </p:sp>
      <p:sp>
        <p:nvSpPr>
          <p:cNvPr id="9" name="Tekstfelt 8"/>
          <p:cNvSpPr txBox="1"/>
          <p:nvPr/>
        </p:nvSpPr>
        <p:spPr>
          <a:xfrm>
            <a:off x="4560292" y="5214782"/>
            <a:ext cx="4251000" cy="276935"/>
          </a:xfrm>
          <a:prstGeom prst="rect">
            <a:avLst/>
          </a:prstGeom>
          <a:noFill/>
        </p:spPr>
        <p:txBody>
          <a:bodyPr wrap="square" lIns="0" tIns="0" rIns="0" bIns="0" rtlCol="0">
            <a:spAutoFit/>
          </a:bodyPr>
          <a:lstStyle/>
          <a:p>
            <a:pPr algn="ctr"/>
            <a:r>
              <a:rPr lang="da-DK" b="1" dirty="0" smtClean="0"/>
              <a:t>Development over Time</a:t>
            </a:r>
          </a:p>
        </p:txBody>
      </p:sp>
    </p:spTree>
    <p:extLst>
      <p:ext uri="{BB962C8B-B14F-4D97-AF65-F5344CB8AC3E}">
        <p14:creationId xmlns:p14="http://schemas.microsoft.com/office/powerpoint/2010/main" val="16856891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052736"/>
            <a:ext cx="8229600" cy="580926"/>
          </a:xfrm>
        </p:spPr>
        <p:txBody>
          <a:bodyPr>
            <a:normAutofit fontScale="90000"/>
          </a:bodyPr>
          <a:lstStyle/>
          <a:p>
            <a:r>
              <a:rPr lang="en-US" dirty="0" smtClean="0"/>
              <a:t>Economic Value from Geodata</a:t>
            </a:r>
            <a:endParaRPr lang="en-US" dirty="0"/>
          </a:p>
        </p:txBody>
      </p:sp>
      <p:sp>
        <p:nvSpPr>
          <p:cNvPr id="3" name="Pladsholder til indhold 2"/>
          <p:cNvSpPr>
            <a:spLocks noGrp="1"/>
          </p:cNvSpPr>
          <p:nvPr>
            <p:ph idx="1"/>
          </p:nvPr>
        </p:nvSpPr>
        <p:spPr>
          <a:xfrm>
            <a:off x="450892" y="1797232"/>
            <a:ext cx="8238969" cy="4223456"/>
          </a:xfrm>
        </p:spPr>
        <p:txBody>
          <a:bodyPr>
            <a:normAutofit lnSpcReduction="10000"/>
          </a:bodyPr>
          <a:lstStyle/>
          <a:p>
            <a:r>
              <a:rPr lang="en-US" b="1" dirty="0"/>
              <a:t>Efficiency improvements</a:t>
            </a:r>
            <a:r>
              <a:rPr lang="en-US" dirty="0"/>
              <a:t>: </a:t>
            </a:r>
            <a:r>
              <a:rPr lang="en-US" dirty="0" smtClean="0"/>
              <a:t>Cost </a:t>
            </a:r>
            <a:r>
              <a:rPr lang="en-US" dirty="0"/>
              <a:t>savings </a:t>
            </a:r>
            <a:r>
              <a:rPr lang="en-US" dirty="0" smtClean="0"/>
              <a:t>from the </a:t>
            </a:r>
            <a:r>
              <a:rPr lang="en-US" dirty="0"/>
              <a:t>use of open </a:t>
            </a:r>
            <a:r>
              <a:rPr lang="en-US" dirty="0" smtClean="0"/>
              <a:t>geodata </a:t>
            </a:r>
            <a:endParaRPr lang="en-US" dirty="0"/>
          </a:p>
          <a:p>
            <a:pPr marL="457109" indent="-457109"/>
            <a:r>
              <a:rPr lang="en-US" dirty="0"/>
              <a:t>60% of public </a:t>
            </a:r>
            <a:r>
              <a:rPr lang="en-US" dirty="0" smtClean="0"/>
              <a:t>organisations </a:t>
            </a:r>
            <a:r>
              <a:rPr lang="en-US" dirty="0"/>
              <a:t>experience greater efficiency. Up from 12% in </a:t>
            </a:r>
            <a:r>
              <a:rPr lang="en-US" dirty="0" smtClean="0"/>
              <a:t>2012</a:t>
            </a:r>
          </a:p>
          <a:p>
            <a:pPr>
              <a:spcBef>
                <a:spcPts val="2400"/>
              </a:spcBef>
            </a:pPr>
            <a:r>
              <a:rPr lang="en-US" b="1" dirty="0"/>
              <a:t>Production improvements</a:t>
            </a:r>
            <a:r>
              <a:rPr lang="en-US" dirty="0"/>
              <a:t>: Production and services based on </a:t>
            </a:r>
            <a:r>
              <a:rPr lang="en-US" dirty="0" smtClean="0"/>
              <a:t>open geodata </a:t>
            </a:r>
            <a:endParaRPr lang="en-US" dirty="0"/>
          </a:p>
          <a:p>
            <a:pPr marL="457109" indent="-457109"/>
            <a:r>
              <a:rPr lang="en-US" dirty="0"/>
              <a:t>Over 50% expect that geodata will improve their innovation. Up from 25% in 2012</a:t>
            </a:r>
          </a:p>
          <a:p>
            <a:endParaRPr lang="en-US" dirty="0"/>
          </a:p>
          <a:p>
            <a:endParaRPr lang="da-DK" dirty="0"/>
          </a:p>
        </p:txBody>
      </p:sp>
      <p:sp>
        <p:nvSpPr>
          <p:cNvPr id="6" name="Pladsholder til slidenummer 5"/>
          <p:cNvSpPr>
            <a:spLocks noGrp="1"/>
          </p:cNvSpPr>
          <p:nvPr>
            <p:ph type="sldNum" sz="quarter" idx="12"/>
          </p:nvPr>
        </p:nvSpPr>
        <p:spPr/>
        <p:txBody>
          <a:bodyPr/>
          <a:lstStyle/>
          <a:p>
            <a:r>
              <a:rPr lang="en-GB" dirty="0" smtClean="0"/>
              <a:t>Page </a:t>
            </a:r>
            <a:fld id="{8E044AEF-F590-47CE-BE8F-5C241A59BA2A}" type="slidenum">
              <a:rPr lang="en-GB" smtClean="0"/>
              <a:pPr/>
              <a:t>9</a:t>
            </a:fld>
            <a:endParaRPr lang="en-GB" dirty="0"/>
          </a:p>
        </p:txBody>
      </p:sp>
    </p:spTree>
    <p:extLst>
      <p:ext uri="{BB962C8B-B14F-4D97-AF65-F5344CB8AC3E}">
        <p14:creationId xmlns:p14="http://schemas.microsoft.com/office/powerpoint/2010/main" val="3619774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Skabelon 1 - Hvid baggrund, blåt logo">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Skabelon 1 - Hvid baggrund, blåt logo</Template>
  <TotalTime>3627</TotalTime>
  <Words>2458</Words>
  <Application>Microsoft Office PowerPoint</Application>
  <PresentationFormat>Skærmshow (4:3)</PresentationFormat>
  <Paragraphs>207</Paragraphs>
  <Slides>16</Slides>
  <Notes>13</Notes>
  <HiddenSlides>0</HiddenSlides>
  <MMClips>0</MMClips>
  <ScaleCrop>false</ScaleCrop>
  <HeadingPairs>
    <vt:vector size="4" baseType="variant">
      <vt:variant>
        <vt:lpstr>Tema</vt:lpstr>
      </vt:variant>
      <vt:variant>
        <vt:i4>1</vt:i4>
      </vt:variant>
      <vt:variant>
        <vt:lpstr>Diastitler</vt:lpstr>
      </vt:variant>
      <vt:variant>
        <vt:i4>16</vt:i4>
      </vt:variant>
    </vt:vector>
  </HeadingPairs>
  <TitlesOfParts>
    <vt:vector size="17" baseType="lpstr">
      <vt:lpstr>Skabelon 1 - Hvid baggrund, blåt logo</vt:lpstr>
      <vt:lpstr>   The increasing value of Geodata – and why preserving it is important  Anne-Sofie Jensen Director General  National Archives of Denmark  eArchiving Geopreservation Conference  6th May 2019, Ljubljana</vt:lpstr>
      <vt:lpstr>  The world’s most valuable resource is no longer oil, but data  </vt:lpstr>
      <vt:lpstr>Agenda</vt:lpstr>
      <vt:lpstr>Agenda</vt:lpstr>
      <vt:lpstr>PowerPoint-præsentation</vt:lpstr>
      <vt:lpstr>Agenda</vt:lpstr>
      <vt:lpstr> The relevance of geodata in eGovernment</vt:lpstr>
      <vt:lpstr> Development in Geodata Usage</vt:lpstr>
      <vt:lpstr>Economic Value from Geodata</vt:lpstr>
      <vt:lpstr>  eGovernment – Basic Data Programme </vt:lpstr>
      <vt:lpstr> eGovernment – Good Basic Data for Everyone </vt:lpstr>
      <vt:lpstr>Agenda</vt:lpstr>
      <vt:lpstr>Important to preserve</vt:lpstr>
      <vt:lpstr>But not that easy…</vt:lpstr>
      <vt:lpstr>And that is why…</vt:lpstr>
      <vt:lpstr>Agenda</vt:lpstr>
    </vt:vector>
  </TitlesOfParts>
  <Company>Statens 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increasing value of Geodata – and why preserving it is important  Anne-Sofie Jensen Director General  National Archives of Denmark  eArchiving Geopreservation Conference  6th May 2019, Ljubljana</dc:title>
  <dc:creator>Anne-Sofie Jensen</dc:creator>
  <cp:lastModifiedBy>Anne-Sofie Jensen</cp:lastModifiedBy>
  <cp:revision>30</cp:revision>
  <dcterms:created xsi:type="dcterms:W3CDTF">2019-04-24T11:25:49Z</dcterms:created>
  <dcterms:modified xsi:type="dcterms:W3CDTF">2019-05-05T14:01:28Z</dcterms:modified>
</cp:coreProperties>
</file>