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28"/>
  </p:notesMasterIdLst>
  <p:handoutMasterIdLst>
    <p:handoutMasterId r:id="rId29"/>
  </p:handoutMasterIdLst>
  <p:sldIdLst>
    <p:sldId id="319" r:id="rId2"/>
    <p:sldId id="324" r:id="rId3"/>
    <p:sldId id="321" r:id="rId4"/>
    <p:sldId id="320" r:id="rId5"/>
    <p:sldId id="357" r:id="rId6"/>
    <p:sldId id="325" r:id="rId7"/>
    <p:sldId id="345" r:id="rId8"/>
    <p:sldId id="343" r:id="rId9"/>
    <p:sldId id="348" r:id="rId10"/>
    <p:sldId id="353" r:id="rId11"/>
    <p:sldId id="354" r:id="rId12"/>
    <p:sldId id="346" r:id="rId13"/>
    <p:sldId id="338" r:id="rId14"/>
    <p:sldId id="347" r:id="rId15"/>
    <p:sldId id="328" r:id="rId16"/>
    <p:sldId id="337" r:id="rId17"/>
    <p:sldId id="352" r:id="rId18"/>
    <p:sldId id="349" r:id="rId19"/>
    <p:sldId id="330" r:id="rId20"/>
    <p:sldId id="333" r:id="rId21"/>
    <p:sldId id="340" r:id="rId22"/>
    <p:sldId id="350" r:id="rId23"/>
    <p:sldId id="351" r:id="rId24"/>
    <p:sldId id="355" r:id="rId25"/>
    <p:sldId id="341" r:id="rId26"/>
    <p:sldId id="356" r:id="rId27"/>
  </p:sldIdLst>
  <p:sldSz cx="9144000" cy="6858000" type="screen4x3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 Inspira" panose="020F0603030400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 Inspira" panose="020F0603030400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 Inspira" panose="020F0603030400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 Inspira" panose="020F0603030400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 Inspira" panose="020F0603030400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 Inspira" panose="020F0603030400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 Inspira" panose="020F0603030400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 Inspira" panose="020F0603030400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 Inspira" panose="020F0603030400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 Murra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E6E"/>
    <a:srgbClr val="375599"/>
    <a:srgbClr val="3B5BA3"/>
    <a:srgbClr val="33679A"/>
    <a:srgbClr val="4179BD"/>
    <a:srgbClr val="9BCDFF"/>
    <a:srgbClr val="D4E1F0"/>
    <a:srgbClr val="CCECFF"/>
    <a:srgbClr val="304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7108" autoAdjust="0"/>
  </p:normalViewPr>
  <p:slideViewPr>
    <p:cSldViewPr>
      <p:cViewPr varScale="1">
        <p:scale>
          <a:sx n="86" d="100"/>
          <a:sy n="86" d="100"/>
        </p:scale>
        <p:origin x="16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E5DE1-4F0C-45BE-AB3C-3A5445CA0C0A}" type="datetimeFigureOut">
              <a:rPr lang="hr-HR"/>
              <a:pPr>
                <a:defRPr/>
              </a:pPr>
              <a:t>30.4.2019.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922DB8-B721-4709-AF0C-F857400ECAE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8033126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D0A306-FAFF-4571-B44C-76528D85CB11}" type="datetimeFigureOut">
              <a:rPr lang="hr-HR"/>
              <a:pPr>
                <a:defRPr/>
              </a:pPr>
              <a:t>30.4.2019.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4A1D0DC-93F5-4339-92C7-1C7ED83FC99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6591366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5971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CIP team was using Google Sheets as a database for all of their project information.  As project data was updated such as the project status, a team member would update it manually in the Sheet.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64736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86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baseline="0" dirty="0" err="1" smtClean="0"/>
              <a:t>We</a:t>
            </a:r>
            <a:r>
              <a:rPr lang="hr-HR" baseline="0" dirty="0" smtClean="0"/>
              <a:t> are </a:t>
            </a:r>
            <a:r>
              <a:rPr lang="hr-HR" baseline="0" dirty="0" err="1" smtClean="0"/>
              <a:t>supplier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integrator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spatial</a:t>
            </a:r>
            <a:r>
              <a:rPr lang="hr-HR" baseline="0" dirty="0" smtClean="0"/>
              <a:t> IT </a:t>
            </a:r>
            <a:r>
              <a:rPr lang="hr-HR" baseline="0" dirty="0" err="1" smtClean="0"/>
              <a:t>solutions</a:t>
            </a:r>
            <a:r>
              <a:rPr lang="hr-HR" baseline="0" dirty="0" smtClean="0"/>
              <a:t> for </a:t>
            </a:r>
            <a:r>
              <a:rPr lang="hr-HR" baseline="0" dirty="0" err="1" smtClean="0"/>
              <a:t>effective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planing</a:t>
            </a:r>
            <a:r>
              <a:rPr lang="hr-HR" baseline="0" dirty="0" smtClean="0"/>
              <a:t>, management i </a:t>
            </a:r>
            <a:r>
              <a:rPr lang="hr-HR" baseline="0" dirty="0" err="1" smtClean="0"/>
              <a:t>control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network, </a:t>
            </a:r>
            <a:r>
              <a:rPr lang="hr-HR" baseline="0" dirty="0" err="1" smtClean="0"/>
              <a:t>asset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resources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operability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utility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industry</a:t>
            </a:r>
            <a:endParaRPr lang="hr-HR" baseline="0" dirty="0" smtClean="0"/>
          </a:p>
          <a:p>
            <a:pPr marL="171450" indent="-171450">
              <a:buFontTx/>
              <a:buChar char="-"/>
            </a:pP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goal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is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develop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implement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universal</a:t>
            </a:r>
            <a:r>
              <a:rPr lang="hr-HR" baseline="0" dirty="0" smtClean="0"/>
              <a:t> IT </a:t>
            </a:r>
            <a:r>
              <a:rPr lang="hr-HR" baseline="0" dirty="0" err="1" smtClean="0"/>
              <a:t>solutions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based</a:t>
            </a:r>
            <a:r>
              <a:rPr lang="hr-HR" baseline="0" dirty="0" smtClean="0"/>
              <a:t> on </a:t>
            </a:r>
            <a:r>
              <a:rPr lang="hr-HR" baseline="0" dirty="0" err="1" smtClean="0"/>
              <a:t>renowned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softwares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giving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users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business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suitability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we’re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doing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through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permanent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growth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competence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IT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other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key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industries</a:t>
            </a:r>
            <a:r>
              <a:rPr lang="hr-HR" baseline="0" dirty="0" smtClean="0"/>
              <a:t> (</a:t>
            </a:r>
            <a:r>
              <a:rPr lang="hr-HR" baseline="0" dirty="0" err="1" smtClean="0"/>
              <a:t>such</a:t>
            </a:r>
            <a:r>
              <a:rPr lang="hr-HR" baseline="0" dirty="0" smtClean="0"/>
              <a:t> as </a:t>
            </a:r>
            <a:r>
              <a:rPr lang="hr-HR" baseline="0" dirty="0" err="1" smtClean="0"/>
              <a:t>energy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telecomunications</a:t>
            </a:r>
            <a:r>
              <a:rPr lang="hr-HR" baseline="0" dirty="0" smtClean="0"/>
              <a:t>, civil </a:t>
            </a:r>
            <a:r>
              <a:rPr lang="hr-HR" baseline="0" dirty="0" err="1" smtClean="0"/>
              <a:t>service</a:t>
            </a:r>
            <a:r>
              <a:rPr lang="hr-HR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hr-HR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93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9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87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13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dirty="0" smtClean="0"/>
              <a:t>Uputa vanjskim izvođačima za snimanje mreže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Formalne i topološke FME kontrole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12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Jednostavna provjera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12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Ulaz: kopiranje podataka u direktorij za provjeru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12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Izlaz: podaci spremljeni u direktorij za migraciju ili spremljen u direktorij za vratiti na ispravak sa naznačenim pogreškama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949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102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0a7b31a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0a7b31a3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1160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First, step 2, the scheduling part. This is easy to set up in FME Server.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Create your workspace that reads a dataset or feed, then upload it to FME Server and put it on a schedule.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The schedule can run as often as you’d like, but you should bear in mind API restrictions, data upload frequency, engine usage, job runtime</a:t>
            </a:r>
            <a:r>
              <a:rPr lang="en" dirty="0" smtClean="0">
                <a:solidFill>
                  <a:schemeClr val="dk1"/>
                </a:solidFill>
              </a:rPr>
              <a:t>.</a:t>
            </a: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68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dirty="0" smtClean="0"/>
              <a:t>Kliknite da biste uredili stil podnaslova matrice</a:t>
            </a: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41487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51122938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5561152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3388" y="760413"/>
            <a:ext cx="2057400" cy="53943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11188" y="760413"/>
            <a:ext cx="6019800" cy="53943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2439699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7853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70547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568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shot">
  <p:cSld name="Screensho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484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7" name="Google Shape;127;p26"/>
          <p:cNvPicPr preferRelativeResize="0"/>
          <p:nvPr/>
        </p:nvPicPr>
        <p:blipFill rotWithShape="1">
          <a:blip r:embed="rId2">
            <a:alphaModFix/>
          </a:blip>
          <a:srcRect t="15626" b="2812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/>
          <p:nvPr userDrawn="1"/>
        </p:nvSpPr>
        <p:spPr>
          <a:xfrm>
            <a:off x="819150" y="789800"/>
            <a:ext cx="7505700" cy="527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30C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2093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me magic 2.png"/>
          <p:cNvPicPr>
            <a:picLocks noChangeAspect="1"/>
          </p:cNvPicPr>
          <p:nvPr userDrawn="1"/>
        </p:nvPicPr>
        <p:blipFill>
          <a:blip r:embed="rId2" cstate="email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47" y="749905"/>
            <a:ext cx="8556909" cy="4487333"/>
          </a:xfrm>
          <a:noFill/>
          <a:ln>
            <a:noFill/>
          </a:ln>
          <a:effectLst/>
        </p:spPr>
        <p:txBody>
          <a:bodyPr>
            <a:noAutofit/>
          </a:bodyPr>
          <a:lstStyle>
            <a:lvl1pPr>
              <a:defRPr sz="7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547" y="5733215"/>
            <a:ext cx="8556909" cy="821872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321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aption">
  <p:cSld name="Image and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223975" y="5714933"/>
            <a:ext cx="6791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028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1">
        <a:schemeClr val="bg1"/>
      </p:bgRef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3931"/>
          <a:stretch/>
        </p:blipFill>
        <p:spPr>
          <a:xfrm>
            <a:off x="0" y="548680"/>
            <a:ext cx="9144000" cy="5688632"/>
          </a:xfrm>
          <a:prstGeom prst="rect">
            <a:avLst/>
          </a:prstGeom>
          <a:blipFill>
            <a:blip r:embed="rId3">
              <a:alphaModFix amt="54000"/>
            </a:blip>
            <a:tile tx="0" ty="0" sx="100000" sy="100000" flip="none" algn="tl"/>
          </a:blipFill>
        </p:spPr>
      </p:pic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0" y="4173667"/>
            <a:ext cx="9144000" cy="1653200"/>
          </a:xfrm>
          <a:prstGeom prst="rect">
            <a:avLst/>
          </a:prstGeom>
          <a:solidFill>
            <a:srgbClr val="FFFFFF">
              <a:alpha val="77310"/>
            </a:srgbClr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5678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31535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28282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 r="53908"/>
          <a:stretch/>
        </p:blipFill>
        <p:spPr>
          <a:xfrm>
            <a:off x="0" y="0"/>
            <a:ext cx="3555646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698000" y="630967"/>
            <a:ext cx="4600500" cy="57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869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Point Dark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-545793676 blue only.png"/>
          <p:cNvPicPr>
            <a:picLocks noChangeAspect="1"/>
          </p:cNvPicPr>
          <p:nvPr userDrawn="1"/>
        </p:nvPicPr>
        <p:blipFill rotWithShape="1">
          <a:blip r:embed="rId2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19246" r="49016" b="29564"/>
          <a:stretch/>
        </p:blipFill>
        <p:spPr>
          <a:xfrm>
            <a:off x="0" y="272143"/>
            <a:ext cx="3995936" cy="6585857"/>
          </a:xfrm>
          <a:prstGeom prst="rect">
            <a:avLst/>
          </a:prstGeom>
        </p:spPr>
      </p:pic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4211960" y="476672"/>
            <a:ext cx="4899507" cy="57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998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3E6E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96932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dirty="0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381388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11188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802188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63147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7645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7916708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8611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678814641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9035" y="1324230"/>
            <a:ext cx="8229600" cy="491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dirty="0" err="1" smtClean="0"/>
              <a:t>Click</a:t>
            </a:r>
            <a:r>
              <a:rPr lang="hr-HR" altLang="en-US" dirty="0" smtClean="0"/>
              <a:t> to </a:t>
            </a:r>
            <a:r>
              <a:rPr lang="hr-HR" altLang="en-US" dirty="0" err="1" smtClean="0"/>
              <a:t>edit</a:t>
            </a:r>
            <a:r>
              <a:rPr lang="hr-HR" altLang="en-US" dirty="0" smtClean="0"/>
              <a:t> Master </a:t>
            </a:r>
            <a:r>
              <a:rPr lang="hr-HR" altLang="en-US" dirty="0" err="1" smtClean="0"/>
              <a:t>text</a:t>
            </a:r>
            <a:r>
              <a:rPr lang="hr-HR" altLang="en-US" dirty="0" smtClean="0"/>
              <a:t> </a:t>
            </a:r>
            <a:r>
              <a:rPr lang="hr-HR" altLang="en-US" dirty="0" err="1" smtClean="0"/>
              <a:t>styles</a:t>
            </a:r>
            <a:endParaRPr lang="hr-HR" altLang="en-US" dirty="0" smtClean="0"/>
          </a:p>
          <a:p>
            <a:pPr lvl="1"/>
            <a:r>
              <a:rPr lang="hr-HR" altLang="en-US" dirty="0" err="1" smtClean="0"/>
              <a:t>Second</a:t>
            </a:r>
            <a:r>
              <a:rPr lang="hr-HR" altLang="en-US" dirty="0" smtClean="0"/>
              <a:t> </a:t>
            </a:r>
            <a:r>
              <a:rPr lang="hr-HR" altLang="en-US" dirty="0" err="1" smtClean="0"/>
              <a:t>level</a:t>
            </a:r>
            <a:endParaRPr lang="hr-HR" altLang="en-US" dirty="0" smtClean="0"/>
          </a:p>
          <a:p>
            <a:pPr lvl="2"/>
            <a:r>
              <a:rPr lang="hr-HR" altLang="en-US" dirty="0" smtClean="0"/>
              <a:t>Third </a:t>
            </a:r>
            <a:r>
              <a:rPr lang="hr-HR" altLang="en-US" dirty="0" err="1" smtClean="0"/>
              <a:t>level</a:t>
            </a:r>
            <a:endParaRPr lang="hr-HR" altLang="en-US" dirty="0" smtClean="0"/>
          </a:p>
          <a:p>
            <a:pPr lvl="3"/>
            <a:r>
              <a:rPr lang="hr-HR" altLang="en-US" dirty="0" err="1" smtClean="0"/>
              <a:t>Fourth</a:t>
            </a:r>
            <a:r>
              <a:rPr lang="hr-HR" altLang="en-US" dirty="0" smtClean="0"/>
              <a:t> </a:t>
            </a:r>
            <a:r>
              <a:rPr lang="hr-HR" altLang="en-US" dirty="0" err="1" smtClean="0"/>
              <a:t>level</a:t>
            </a:r>
            <a:endParaRPr lang="hr-HR" altLang="en-US" dirty="0" smtClean="0"/>
          </a:p>
          <a:p>
            <a:pPr lvl="4"/>
            <a:r>
              <a:rPr lang="hr-HR" altLang="en-US" dirty="0" smtClean="0"/>
              <a:t>Fifth </a:t>
            </a:r>
            <a:r>
              <a:rPr lang="hr-HR" altLang="en-US" dirty="0" err="1" smtClean="0"/>
              <a:t>level</a:t>
            </a:r>
            <a:endParaRPr lang="hr-HR" altLang="en-US" dirty="0" smtClean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434138"/>
            <a:ext cx="212955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dirty="0" smtClean="0">
                <a:solidFill>
                  <a:srgbClr val="4179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Ljubljana</a:t>
            </a:r>
            <a:r>
              <a:rPr lang="hr-HR" sz="1200" b="1" baseline="0" dirty="0" smtClean="0">
                <a:solidFill>
                  <a:srgbClr val="4179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</a:t>
            </a:r>
            <a:r>
              <a:rPr lang="hr-HR" sz="1200" b="1" baseline="30000" dirty="0" smtClean="0">
                <a:solidFill>
                  <a:srgbClr val="4179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hr-HR" sz="1200" b="1" baseline="0" dirty="0" smtClean="0">
                <a:solidFill>
                  <a:srgbClr val="4179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- 7</a:t>
            </a:r>
            <a:r>
              <a:rPr lang="hr-HR" sz="1200" b="1" baseline="30000" dirty="0" smtClean="0">
                <a:solidFill>
                  <a:srgbClr val="4179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hr-HR" sz="1200" b="1" baseline="0" dirty="0" smtClean="0">
                <a:solidFill>
                  <a:srgbClr val="4179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baseline="0" dirty="0" err="1" smtClean="0">
                <a:solidFill>
                  <a:srgbClr val="4179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1200" b="1" baseline="0" dirty="0" smtClean="0">
                <a:solidFill>
                  <a:srgbClr val="4179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2019</a:t>
            </a:r>
            <a:endParaRPr lang="hr-HR" sz="1200" b="1" dirty="0">
              <a:solidFill>
                <a:srgbClr val="4179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9" name="Picture 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6305905"/>
            <a:ext cx="13541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7235" y="332656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dirty="0" err="1" smtClean="0"/>
              <a:t>Click</a:t>
            </a:r>
            <a:r>
              <a:rPr lang="hr-HR" altLang="en-US" dirty="0" smtClean="0"/>
              <a:t> to </a:t>
            </a:r>
            <a:r>
              <a:rPr lang="hr-HR" altLang="en-US" dirty="0" err="1" smtClean="0"/>
              <a:t>edit</a:t>
            </a:r>
            <a:r>
              <a:rPr lang="hr-HR" altLang="en-US" dirty="0" smtClean="0"/>
              <a:t> Master title </a:t>
            </a:r>
            <a:r>
              <a:rPr lang="hr-HR" altLang="en-US" dirty="0" err="1" smtClean="0"/>
              <a:t>style</a:t>
            </a:r>
            <a:endParaRPr lang="hr-HR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5" r:id="rId2"/>
    <p:sldLayoutId id="2147484346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  <p:sldLayoutId id="2147484369" r:id="rId13"/>
    <p:sldLayoutId id="2147484370" r:id="rId14"/>
    <p:sldLayoutId id="2147484371" r:id="rId15"/>
    <p:sldLayoutId id="2147484372" r:id="rId16"/>
    <p:sldLayoutId id="2147484373" r:id="rId17"/>
    <p:sldLayoutId id="2147484375" r:id="rId18"/>
    <p:sldLayoutId id="2147484377" r:id="rId19"/>
    <p:sldLayoutId id="2147484378" r:id="rId20"/>
    <p:sldLayoutId id="2147484379" r:id="rId2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83E6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179BD"/>
          </a:solidFill>
          <a:latin typeface="GE Inspi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179BD"/>
          </a:solidFill>
          <a:latin typeface="GE Inspi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179BD"/>
          </a:solidFill>
          <a:latin typeface="GE Inspi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179BD"/>
          </a:solidFill>
          <a:latin typeface="GE Inspi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GE Inspi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GE Inspi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GE Inspi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GE Inspir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83E6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83E6E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83E6E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83E6E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83E6E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1.png"/><Relationship Id="rId10" Type="http://schemas.openxmlformats.org/officeDocument/2006/relationships/image" Target="../media/image39.png"/><Relationship Id="rId4" Type="http://schemas.openxmlformats.org/officeDocument/2006/relationships/image" Target="../media/image34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e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4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8032" y="1844824"/>
            <a:ext cx="7772400" cy="16561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83E6E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179BD"/>
                </a:solidFill>
                <a:latin typeface="GE Inspi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179BD"/>
                </a:solidFill>
                <a:latin typeface="GE Inspi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179BD"/>
                </a:solidFill>
                <a:latin typeface="GE Inspi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179BD"/>
                </a:solidFill>
                <a:latin typeface="GE Inspi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GE Inspi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GE Inspi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GE Inspi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GE Inspira" pitchFamily="34" charset="0"/>
              </a:defRPr>
            </a:lvl9pPr>
          </a:lstStyle>
          <a:p>
            <a:pPr algn="ctr"/>
            <a:r>
              <a:rPr lang="hr-HR" sz="4400" kern="0" dirty="0" smtClean="0">
                <a:solidFill>
                  <a:srgbClr val="375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FME – </a:t>
            </a:r>
            <a:r>
              <a:rPr lang="en-US" sz="4400" kern="0" dirty="0">
                <a:solidFill>
                  <a:srgbClr val="375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leading </a:t>
            </a:r>
            <a:r>
              <a:rPr lang="en-US" sz="4400" kern="0" dirty="0" smtClean="0">
                <a:solidFill>
                  <a:srgbClr val="375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hr-HR" sz="4400" kern="0" dirty="0" smtClean="0">
                <a:solidFill>
                  <a:srgbClr val="375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kern="0" dirty="0" smtClean="0">
                <a:solidFill>
                  <a:srgbClr val="375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4400" kern="0" dirty="0">
                <a:solidFill>
                  <a:srgbClr val="375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spatial </a:t>
            </a:r>
            <a:r>
              <a:rPr lang="en-US" sz="4400" kern="0" dirty="0" smtClean="0">
                <a:solidFill>
                  <a:srgbClr val="375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lang="hr-HR" sz="4400" kern="0" dirty="0" smtClean="0">
                <a:solidFill>
                  <a:srgbClr val="375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4400" kern="0" dirty="0" smtClean="0">
                <a:solidFill>
                  <a:srgbClr val="375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sz="4400" kern="0" dirty="0" smtClean="0">
                <a:solidFill>
                  <a:srgbClr val="375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kern="0" dirty="0" smtClean="0">
                <a:solidFill>
                  <a:srgbClr val="375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</a:t>
            </a:r>
            <a:endParaRPr lang="hr-HR" sz="4400" kern="0" dirty="0">
              <a:solidFill>
                <a:srgbClr val="3755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3140968"/>
            <a:ext cx="7772400" cy="7200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83E6E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179BD"/>
                </a:solidFill>
                <a:latin typeface="GE Inspi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179BD"/>
                </a:solidFill>
                <a:latin typeface="GE Inspi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179BD"/>
                </a:solidFill>
                <a:latin typeface="GE Inspi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179BD"/>
                </a:solidFill>
                <a:latin typeface="GE Inspi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GE Inspi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GE Inspi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GE Inspi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GE Inspira" pitchFamily="34" charset="0"/>
              </a:defRPr>
            </a:lvl9pPr>
          </a:lstStyle>
          <a:p>
            <a:pPr algn="ctr"/>
            <a:endParaRPr lang="hr-HR" sz="4800" kern="0" dirty="0">
              <a:solidFill>
                <a:srgbClr val="33679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824" y="486916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2400" b="1" dirty="0" smtClean="0">
                <a:solidFill>
                  <a:srgbClr val="375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Želimir Župljanin</a:t>
            </a:r>
          </a:p>
        </p:txBody>
      </p:sp>
    </p:spTree>
    <p:extLst>
      <p:ext uri="{BB962C8B-B14F-4D97-AF65-F5344CB8AC3E}">
        <p14:creationId xmlns:p14="http://schemas.microsoft.com/office/powerpoint/2010/main" val="1813551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User</a:t>
            </a:r>
            <a:r>
              <a:rPr lang="hr-HR" dirty="0" smtClean="0"/>
              <a:t> </a:t>
            </a:r>
            <a:r>
              <a:rPr lang="hr-HR" dirty="0" err="1" smtClean="0"/>
              <a:t>demands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9035" y="1324231"/>
            <a:ext cx="8229600" cy="3400914"/>
          </a:xfrm>
        </p:spPr>
        <p:txBody>
          <a:bodyPr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400" dirty="0" err="1" smtClean="0"/>
              <a:t>Coordinate</a:t>
            </a:r>
            <a:r>
              <a:rPr lang="hr-HR" sz="2400" dirty="0" smtClean="0"/>
              <a:t> system </a:t>
            </a:r>
            <a:r>
              <a:rPr lang="hr-HR" sz="2400" dirty="0" err="1" smtClean="0"/>
              <a:t>transformation</a:t>
            </a:r>
            <a:r>
              <a:rPr lang="hr-HR" sz="2400" dirty="0" smtClean="0"/>
              <a:t> (</a:t>
            </a:r>
            <a:r>
              <a:rPr lang="hr-HR" sz="2400" dirty="0"/>
              <a:t>HDKS-HTRS96 </a:t>
            </a:r>
            <a:r>
              <a:rPr lang="hr-HR" sz="2400" dirty="0" smtClean="0"/>
              <a:t>module)</a:t>
            </a:r>
            <a:endParaRPr lang="hr-HR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400" dirty="0" err="1" smtClean="0"/>
              <a:t>Quality</a:t>
            </a:r>
            <a:r>
              <a:rPr lang="hr-HR" sz="2400" dirty="0" smtClean="0"/>
              <a:t> </a:t>
            </a:r>
            <a:r>
              <a:rPr lang="hr-HR" sz="2400" dirty="0" err="1" smtClean="0"/>
              <a:t>control</a:t>
            </a:r>
            <a:r>
              <a:rPr lang="hr-HR" sz="2400" dirty="0" smtClean="0"/>
              <a:t> for data </a:t>
            </a:r>
            <a:r>
              <a:rPr lang="hr-HR" sz="2400" dirty="0" err="1" smtClean="0"/>
              <a:t>migration</a:t>
            </a:r>
            <a:endParaRPr lang="hr-HR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400" dirty="0" err="1" smtClean="0"/>
              <a:t>Migration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data </a:t>
            </a:r>
            <a:r>
              <a:rPr lang="hr-HR" sz="2400" dirty="0" err="1" smtClean="0"/>
              <a:t>into</a:t>
            </a:r>
            <a:r>
              <a:rPr lang="hr-HR" sz="2400" dirty="0" smtClean="0"/>
              <a:t> </a:t>
            </a:r>
            <a:r>
              <a:rPr lang="hr-HR" sz="2400" dirty="0" err="1" smtClean="0"/>
              <a:t>database</a:t>
            </a:r>
            <a:endParaRPr lang="hr-HR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400" dirty="0" err="1" smtClean="0"/>
              <a:t>Export</a:t>
            </a:r>
            <a:r>
              <a:rPr lang="hr-HR" sz="2400" dirty="0" smtClean="0"/>
              <a:t> </a:t>
            </a:r>
            <a:r>
              <a:rPr lang="hr-HR" sz="2400" dirty="0" err="1" smtClean="0"/>
              <a:t>from</a:t>
            </a:r>
            <a:r>
              <a:rPr lang="hr-HR" sz="2400" dirty="0" smtClean="0"/>
              <a:t> </a:t>
            </a:r>
            <a:r>
              <a:rPr lang="hr-HR" sz="2400" dirty="0" err="1" smtClean="0"/>
              <a:t>database</a:t>
            </a:r>
            <a:r>
              <a:rPr lang="hr-HR" sz="2400" dirty="0" smtClean="0"/>
              <a:t> to </a:t>
            </a:r>
            <a:r>
              <a:rPr lang="hr-HR" sz="2400" dirty="0" err="1" smtClean="0"/>
              <a:t>various</a:t>
            </a:r>
            <a:r>
              <a:rPr lang="hr-HR" sz="2400" dirty="0" smtClean="0"/>
              <a:t> </a:t>
            </a:r>
            <a:r>
              <a:rPr lang="hr-HR" sz="2400" dirty="0" err="1" smtClean="0"/>
              <a:t>formats</a:t>
            </a:r>
            <a:endParaRPr lang="hr-HR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400" dirty="0" err="1" smtClean="0"/>
              <a:t>Production</a:t>
            </a:r>
            <a:r>
              <a:rPr lang="hr-HR" sz="2400" dirty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statistical</a:t>
            </a:r>
            <a:r>
              <a:rPr lang="hr-HR" sz="2400" dirty="0" smtClean="0"/>
              <a:t> </a:t>
            </a:r>
            <a:r>
              <a:rPr lang="hr-HR" sz="2400" dirty="0" err="1" smtClean="0"/>
              <a:t>reports</a:t>
            </a:r>
            <a:endParaRPr lang="hr-HR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400" dirty="0" err="1" smtClean="0"/>
              <a:t>Interface</a:t>
            </a:r>
            <a:r>
              <a:rPr lang="hr-HR" sz="2400" dirty="0" smtClean="0"/>
              <a:t> </a:t>
            </a:r>
            <a:r>
              <a:rPr lang="hr-HR" sz="2400" dirty="0" err="1" smtClean="0"/>
              <a:t>customization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549094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35" y="1324231"/>
            <a:ext cx="8229600" cy="3472922"/>
          </a:xfrm>
        </p:spPr>
        <p:txBody>
          <a:bodyPr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400" dirty="0"/>
              <a:t>Web </a:t>
            </a:r>
            <a:r>
              <a:rPr lang="hr-HR" sz="2400" dirty="0" smtClean="0"/>
              <a:t>UI</a:t>
            </a:r>
            <a:endParaRPr lang="hr-HR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400" dirty="0" err="1" smtClean="0"/>
              <a:t>Notifications</a:t>
            </a:r>
            <a:r>
              <a:rPr lang="hr-HR" sz="2400" dirty="0" smtClean="0"/>
              <a:t> </a:t>
            </a:r>
            <a:r>
              <a:rPr lang="hr-HR" sz="2400" dirty="0" err="1" smtClean="0"/>
              <a:t>via</a:t>
            </a:r>
            <a:r>
              <a:rPr lang="hr-HR" sz="2400" dirty="0" smtClean="0"/>
              <a:t> e-mail</a:t>
            </a:r>
            <a:endParaRPr lang="hr-HR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400" dirty="0" err="1" smtClean="0"/>
              <a:t>Integration</a:t>
            </a:r>
            <a:r>
              <a:rPr lang="hr-HR" sz="2400" dirty="0" smtClean="0"/>
              <a:t> </a:t>
            </a:r>
            <a:r>
              <a:rPr lang="hr-HR" sz="2400" dirty="0" err="1" smtClean="0"/>
              <a:t>inside</a:t>
            </a:r>
            <a:r>
              <a:rPr lang="hr-HR" sz="2400" dirty="0" smtClean="0"/>
              <a:t> </a:t>
            </a:r>
            <a:r>
              <a:rPr lang="hr-HR" sz="2400" dirty="0" err="1" smtClean="0"/>
              <a:t>another</a:t>
            </a:r>
            <a:r>
              <a:rPr lang="hr-HR" sz="2400" dirty="0" smtClean="0"/>
              <a:t> </a:t>
            </a:r>
            <a:r>
              <a:rPr lang="hr-HR" sz="2400" dirty="0" err="1" smtClean="0"/>
              <a:t>application</a:t>
            </a:r>
            <a:endParaRPr lang="hr-HR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400" dirty="0" err="1" smtClean="0"/>
              <a:t>Directory</a:t>
            </a:r>
            <a:r>
              <a:rPr lang="hr-HR" sz="2400" dirty="0" smtClean="0"/>
              <a:t> </a:t>
            </a:r>
            <a:r>
              <a:rPr lang="hr-HR" sz="2400" dirty="0" err="1" smtClean="0"/>
              <a:t>watch</a:t>
            </a:r>
            <a:endParaRPr lang="hr-HR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400" dirty="0" err="1" smtClean="0"/>
              <a:t>Work</a:t>
            </a:r>
            <a:r>
              <a:rPr lang="hr-HR" sz="2400" dirty="0" smtClean="0"/>
              <a:t> </a:t>
            </a:r>
            <a:r>
              <a:rPr lang="hr-HR" sz="2400" dirty="0" err="1" smtClean="0"/>
              <a:t>optimization</a:t>
            </a:r>
            <a:endParaRPr lang="hr-HR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400" dirty="0" err="1" smtClean="0"/>
              <a:t>Adjustment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web </a:t>
            </a:r>
            <a:r>
              <a:rPr lang="hr-HR" sz="2400" dirty="0" err="1" smtClean="0"/>
              <a:t>database</a:t>
            </a:r>
            <a:r>
              <a:rPr lang="hr-HR" sz="2400" dirty="0" smtClean="0"/>
              <a:t> for </a:t>
            </a:r>
            <a:r>
              <a:rPr lang="hr-HR" sz="2400" dirty="0" err="1" smtClean="0"/>
              <a:t>statistics</a:t>
            </a:r>
            <a:r>
              <a:rPr lang="hr-HR" sz="2400" dirty="0" smtClean="0"/>
              <a:t> display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71553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0" y="4005064"/>
            <a:ext cx="9144000" cy="1239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hr-HR" dirty="0" smtClean="0"/>
              <a:t>Real </a:t>
            </a:r>
            <a:r>
              <a:rPr lang="hr-HR" dirty="0" err="1" smtClean="0"/>
              <a:t>world</a:t>
            </a:r>
            <a:r>
              <a:rPr lang="hr-HR" dirty="0" smtClean="0"/>
              <a:t> </a:t>
            </a:r>
            <a:r>
              <a:rPr lang="hr-HR" dirty="0" err="1" smtClean="0"/>
              <a:t>examples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835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657351" y="5158256"/>
            <a:ext cx="1701365" cy="513463"/>
          </a:xfrm>
          <a:prstGeom prst="round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29" y="3189310"/>
            <a:ext cx="996503" cy="9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53472" y="590647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hr-HR" dirty="0" smtClean="0"/>
              <a:t>Processing data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multiple</a:t>
            </a:r>
            <a:r>
              <a:rPr lang="hr-HR" dirty="0" smtClean="0"/>
              <a:t> </a:t>
            </a:r>
            <a:r>
              <a:rPr lang="hr-HR" dirty="0" err="1" smtClean="0"/>
              <a:t>sources</a:t>
            </a:r>
            <a:endParaRPr lang="en" dirty="0"/>
          </a:p>
        </p:txBody>
      </p:sp>
      <p:sp>
        <p:nvSpPr>
          <p:cNvPr id="16" name="Right Arrow 15"/>
          <p:cNvSpPr/>
          <p:nvPr/>
        </p:nvSpPr>
        <p:spPr>
          <a:xfrm>
            <a:off x="6464515" y="3502528"/>
            <a:ext cx="550015" cy="268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" name="Group 2"/>
          <p:cNvGrpSpPr/>
          <p:nvPr/>
        </p:nvGrpSpPr>
        <p:grpSpPr>
          <a:xfrm>
            <a:off x="5002174" y="1844825"/>
            <a:ext cx="1405751" cy="3444930"/>
            <a:chOff x="4161875" y="676994"/>
            <a:chExt cx="1897123" cy="42500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1875" y="3096219"/>
              <a:ext cx="1897123" cy="1830793"/>
            </a:xfrm>
            <a:prstGeom prst="rect">
              <a:avLst/>
            </a:prstGeom>
          </p:spPr>
        </p:pic>
        <p:pic>
          <p:nvPicPr>
            <p:cNvPr id="19" name="Picture 2" descr="\\MULTISOFT1\Radni\FME\Distributor\Safe_Software_Logo_Package\for Web\FME Desktop\FME Desktop bmp\FME-Desktop_RGB_S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851" y="676994"/>
              <a:ext cx="1449151" cy="140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0411" y="2318063"/>
              <a:ext cx="1155997" cy="83609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871" y="4143710"/>
            <a:ext cx="2199241" cy="559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1672" y="1690360"/>
            <a:ext cx="1546028" cy="105473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4049642" y="3003700"/>
            <a:ext cx="887087" cy="284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62301" y="1659817"/>
            <a:ext cx="2168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0700" lvl="1">
              <a:spcAft>
                <a:spcPts val="1000"/>
              </a:spcAft>
            </a:pPr>
            <a:r>
              <a:rPr lang="hr-HR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hr-HR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hr-HR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affairs</a:t>
            </a:r>
            <a:endParaRPr lang="hr-HR" dirty="0">
              <a:solidFill>
                <a:srgbClr val="283E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24750" y="2722749"/>
            <a:ext cx="2232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0700" lvl="1">
              <a:spcAft>
                <a:spcPts val="1000"/>
              </a:spcAft>
            </a:pPr>
            <a:r>
              <a:rPr lang="hr-H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hr-H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cadastral</a:t>
            </a:r>
            <a:r>
              <a:rPr lang="hr-H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plan</a:t>
            </a: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7999" y="3859746"/>
            <a:ext cx="1867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0700" lvl="1">
              <a:spcAft>
                <a:spcPts val="1000"/>
              </a:spcAft>
            </a:pPr>
            <a:r>
              <a:rPr lang="hr-H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Ownership</a:t>
            </a:r>
            <a:r>
              <a:rPr lang="hr-H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4924" y="4699966"/>
            <a:ext cx="1973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0700" lvl="1">
              <a:spcAft>
                <a:spcPts val="1000"/>
              </a:spcAft>
            </a:pPr>
            <a:r>
              <a:rPr lang="hr-H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hr-H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land</a:t>
            </a:r>
            <a:r>
              <a:rPr lang="hr-H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913" y="2371124"/>
            <a:ext cx="1322579" cy="1300536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3684669" y="3751739"/>
            <a:ext cx="929103" cy="8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514687" y="4289510"/>
            <a:ext cx="841781" cy="255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377219" y="3250498"/>
            <a:ext cx="1770238" cy="120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39735" y="3671660"/>
            <a:ext cx="1154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0700" lvl="1">
              <a:spcAft>
                <a:spcPts val="1000"/>
              </a:spcAft>
            </a:pPr>
            <a:r>
              <a:rPr lang="hr-H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Utility</a:t>
            </a:r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47092" y="5158256"/>
            <a:ext cx="1475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0700" lvl="1">
              <a:spcAft>
                <a:spcPts val="1000"/>
              </a:spcAft>
            </a:pP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r-H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cadastre</a:t>
            </a: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68319" y="5394720"/>
            <a:ext cx="1813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0700" lvl="1">
              <a:spcAft>
                <a:spcPts val="1000"/>
              </a:spcAft>
            </a:pPr>
            <a:r>
              <a:rPr lang="hr-H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hr-H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land_registry</a:t>
            </a: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516935" y="4889563"/>
            <a:ext cx="841781" cy="308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028896" y="4893446"/>
            <a:ext cx="742403" cy="338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2" name="Picture 6" descr="Image result for wor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67" y="3021392"/>
            <a:ext cx="1173885" cy="117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6861338" y="4197931"/>
            <a:ext cx="200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0700" lvl="1">
              <a:spcAft>
                <a:spcPts val="1000"/>
              </a:spcAft>
            </a:pPr>
            <a:r>
              <a:rPr lang="hr-H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  <a:r>
              <a:rPr lang="hr-H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document</a:t>
            </a: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00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707904" y="260648"/>
            <a:ext cx="5112568" cy="108012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hr-HR" sz="3200" dirty="0" err="1" smtClean="0"/>
              <a:t>Quality</a:t>
            </a:r>
            <a:r>
              <a:rPr lang="hr-HR" sz="3200" dirty="0" smtClean="0"/>
              <a:t> </a:t>
            </a:r>
            <a:r>
              <a:rPr lang="hr-HR" sz="3200" dirty="0" err="1" smtClean="0"/>
              <a:t>control</a:t>
            </a:r>
            <a:r>
              <a:rPr lang="hr-HR" sz="3200" dirty="0" smtClean="0"/>
              <a:t> </a:t>
            </a:r>
            <a:r>
              <a:rPr lang="hr-HR" sz="3200" dirty="0" err="1" smtClean="0"/>
              <a:t>of</a:t>
            </a:r>
            <a:r>
              <a:rPr lang="hr-HR" sz="3200" dirty="0" smtClean="0"/>
              <a:t> </a:t>
            </a:r>
            <a:r>
              <a:rPr lang="hr-HR" sz="3200" dirty="0" err="1" smtClean="0"/>
              <a:t>utility</a:t>
            </a:r>
            <a:r>
              <a:rPr lang="hr-HR" sz="3200" dirty="0" smtClean="0"/>
              <a:t> </a:t>
            </a:r>
            <a:r>
              <a:rPr lang="hr-HR" sz="3200" dirty="0" err="1" smtClean="0"/>
              <a:t>planner’s</a:t>
            </a:r>
            <a:r>
              <a:rPr lang="hr-HR" sz="3200" dirty="0" smtClean="0"/>
              <a:t> </a:t>
            </a:r>
            <a:r>
              <a:rPr lang="hr-HR" sz="3200" dirty="0" err="1" smtClean="0"/>
              <a:t>drawings</a:t>
            </a:r>
            <a:endParaRPr sz="3200" dirty="0"/>
          </a:p>
        </p:txBody>
      </p:sp>
      <p:sp>
        <p:nvSpPr>
          <p:cNvPr id="3" name="Shape 255"/>
          <p:cNvSpPr txBox="1">
            <a:spLocks/>
          </p:cNvSpPr>
          <p:nvPr/>
        </p:nvSpPr>
        <p:spPr>
          <a:xfrm>
            <a:off x="3711697" y="1916832"/>
            <a:ext cx="5184576" cy="40324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83E6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3E6E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3E6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3E6E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3E6E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228600">
              <a:lnSpc>
                <a:spcPct val="150000"/>
              </a:lnSpc>
              <a:spcBef>
                <a:spcPts val="0"/>
              </a:spcBef>
            </a:pP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AutoCAD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dwg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format</a:t>
            </a:r>
          </a:p>
          <a:p>
            <a:pPr marL="228600">
              <a:lnSpc>
                <a:spcPct val="150000"/>
              </a:lnSpc>
              <a:spcBef>
                <a:spcPts val="0"/>
              </a:spcBef>
            </a:pP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standard</a:t>
            </a:r>
          </a:p>
          <a:p>
            <a:pPr marL="228600">
              <a:lnSpc>
                <a:spcPct val="150000"/>
              </a:lnSpc>
              <a:spcBef>
                <a:spcPts val="0"/>
              </a:spcBef>
            </a:pP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Reusable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import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hr-HR" sz="20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Smallworld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entire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enterprise</a:t>
            </a:r>
            <a:endParaRPr lang="hr-HR" sz="2000" kern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50000"/>
              </a:lnSpc>
              <a:spcBef>
                <a:spcPts val="0"/>
              </a:spcBef>
            </a:pP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attributes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topology</a:t>
            </a:r>
            <a:endParaRPr lang="hr-HR" sz="2000" kern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50000"/>
              </a:lnSpc>
              <a:spcBef>
                <a:spcPts val="0"/>
              </a:spcBef>
            </a:pP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Preferably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automated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endParaRPr lang="hr-HR" sz="2000" kern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83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„</a:t>
            </a:r>
            <a:r>
              <a:rPr lang="hr-HR" sz="2000" dirty="0" err="1" smtClean="0"/>
              <a:t>Simple</a:t>
            </a:r>
            <a:r>
              <a:rPr lang="hr-HR" sz="2000" dirty="0" smtClean="0"/>
              <a:t>” design</a:t>
            </a:r>
            <a:r>
              <a:rPr lang="en-GB" sz="2000" dirty="0" smtClean="0"/>
              <a:t> – FME </a:t>
            </a:r>
            <a:r>
              <a:rPr lang="hr-HR" sz="2000" dirty="0" smtClean="0"/>
              <a:t>S</a:t>
            </a:r>
            <a:r>
              <a:rPr lang="en-GB" sz="2000" dirty="0" err="1" smtClean="0"/>
              <a:t>erver</a:t>
            </a:r>
            <a:r>
              <a:rPr lang="en-GB" sz="2000" dirty="0" smtClean="0"/>
              <a:t>, Directory Watch</a:t>
            </a:r>
          </a:p>
        </p:txBody>
      </p:sp>
      <p:sp>
        <p:nvSpPr>
          <p:cNvPr id="4" name="Google Shape;18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hr-HR" b="1" dirty="0" err="1" smtClean="0"/>
              <a:t>Aerial</a:t>
            </a:r>
            <a:r>
              <a:rPr lang="en-GB" b="1" dirty="0" smtClean="0"/>
              <a:t> telecom utility network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0417"/>
          <a:stretch/>
        </p:blipFill>
        <p:spPr>
          <a:xfrm>
            <a:off x="5493733" y="3253187"/>
            <a:ext cx="1742563" cy="2307689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4"/>
          <a:stretch/>
        </p:blipFill>
        <p:spPr bwMode="auto">
          <a:xfrm>
            <a:off x="827584" y="2487665"/>
            <a:ext cx="4490255" cy="324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8902" y="3611415"/>
            <a:ext cx="22036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Invalid data, </a:t>
            </a:r>
            <a:r>
              <a:rPr lang="hr-HR" sz="1400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flagged</a:t>
            </a:r>
            <a:r>
              <a:rPr lang="hr-HR" sz="1400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400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endParaRPr lang="hr-HR" sz="1400" dirty="0" smtClean="0">
              <a:solidFill>
                <a:srgbClr val="283E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3965237"/>
            <a:ext cx="20517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1793" y="4300153"/>
            <a:ext cx="20517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ok data; </a:t>
            </a:r>
            <a:r>
              <a:rPr lang="hr-HR" sz="1400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prepared</a:t>
            </a:r>
            <a:r>
              <a:rPr lang="hr-HR" sz="1400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import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2190" y="4890035"/>
            <a:ext cx="20517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 file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588224" y="4119716"/>
            <a:ext cx="599157" cy="411270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2003" y="5157192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35896" y="226989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13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24995" y="644822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hr-HR" dirty="0" smtClean="0"/>
              <a:t>Automatic file processing</a:t>
            </a:r>
            <a:endParaRPr lang="en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26030" y="2036027"/>
            <a:ext cx="7236659" cy="3741383"/>
            <a:chOff x="538552" y="458094"/>
            <a:chExt cx="8605448" cy="44775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1875" y="3096219"/>
              <a:ext cx="1906072" cy="1839429"/>
            </a:xfrm>
            <a:prstGeom prst="rect">
              <a:avLst/>
            </a:prstGeom>
          </p:spPr>
        </p:pic>
        <p:pic>
          <p:nvPicPr>
            <p:cNvPr id="8" name="Picture 2" descr="\\MULTISOFT1\Radni\FME\Distributor\Safe_Software_Logo_Package\for Web\FME Desktop\FME Desktop bmp\FME-Desktop_RGB_S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279" y="458094"/>
              <a:ext cx="1281113" cy="124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9734" y="2036756"/>
              <a:ext cx="2414266" cy="13833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3333" y="1820256"/>
              <a:ext cx="1155996" cy="836095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006912">
              <a:off x="5805702" y="1765696"/>
              <a:ext cx="941853" cy="2326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0" name="Right Arrow 29"/>
            <p:cNvSpPr/>
            <p:nvPr/>
          </p:nvSpPr>
          <p:spPr>
            <a:xfrm rot="20257766">
              <a:off x="5965204" y="3372759"/>
              <a:ext cx="784180" cy="219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8552" y="1417894"/>
              <a:ext cx="1920672" cy="17362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995150" y="3676334"/>
              <a:ext cx="1209806" cy="699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 err="1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Directory</a:t>
              </a:r>
              <a:r>
                <a:rPr lang="hr-HR" sz="16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hr-HR" sz="1600" dirty="0" err="1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watch</a:t>
              </a:r>
              <a:endParaRPr lang="hr-HR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23894" y="1633809"/>
              <a:ext cx="1399485" cy="405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 </a:t>
              </a:r>
              <a:r>
                <a:rPr lang="hr-HR" sz="1600" dirty="0" err="1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script</a:t>
              </a:r>
              <a:endParaRPr lang="hr-HR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20847355">
              <a:off x="3128589" y="2126181"/>
              <a:ext cx="841604" cy="2139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8552" y="3356521"/>
              <a:ext cx="1984743" cy="1500466"/>
            </a:xfrm>
            <a:prstGeom prst="rect">
              <a:avLst/>
            </a:prstGeom>
          </p:spPr>
        </p:pic>
        <p:sp>
          <p:nvSpPr>
            <p:cNvPr id="37" name="Right Arrow 36"/>
            <p:cNvSpPr/>
            <p:nvPr/>
          </p:nvSpPr>
          <p:spPr>
            <a:xfrm rot="731295">
              <a:off x="3179869" y="3570817"/>
              <a:ext cx="974290" cy="1782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61877" y="2773913"/>
              <a:ext cx="2213042" cy="405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 err="1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Control</a:t>
              </a:r>
              <a:r>
                <a:rPr lang="hr-HR" sz="160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hr-HR" sz="1600" dirty="0" err="1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checkup</a:t>
              </a:r>
              <a:endParaRPr lang="hr-HR" sz="1600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45" name="Shape 289"/>
          <p:cNvSpPr txBox="1">
            <a:spLocks/>
          </p:cNvSpPr>
          <p:nvPr/>
        </p:nvSpPr>
        <p:spPr>
          <a:xfrm>
            <a:off x="-178495" y="1541299"/>
            <a:ext cx="8229600" cy="1044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63600" lvl="1" indent="-342900">
              <a:spcAft>
                <a:spcPts val="1000"/>
              </a:spcAft>
              <a:buFontTx/>
              <a:buChar char="-"/>
            </a:pPr>
            <a:r>
              <a:rPr lang="hr-HR" sz="2000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Transformations</a:t>
            </a:r>
            <a:endParaRPr lang="hr-HR" sz="2000" dirty="0">
              <a:solidFill>
                <a:srgbClr val="283E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3600" lvl="1" indent="-342900">
              <a:spcAft>
                <a:spcPts val="1000"/>
              </a:spcAft>
              <a:buFontTx/>
              <a:buChar char="-"/>
            </a:pPr>
            <a:r>
              <a:rPr lang="hr-HR" sz="2000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</a:t>
            </a:r>
            <a:r>
              <a:rPr lang="hr-HR" sz="2000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000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logical</a:t>
            </a:r>
            <a:r>
              <a:rPr lang="hr-HR" sz="2000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controls</a:t>
            </a:r>
            <a:endParaRPr lang="hr-HR" sz="2200" dirty="0">
              <a:solidFill>
                <a:srgbClr val="283E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dk1"/>
              </a:buClr>
              <a:buSzPct val="25000"/>
              <a:buFont typeface="Arial"/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18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13"/>
          <p:cNvSpPr txBox="1">
            <a:spLocks noGrp="1"/>
          </p:cNvSpPr>
          <p:nvPr>
            <p:ph type="title"/>
          </p:nvPr>
        </p:nvSpPr>
        <p:spPr>
          <a:xfrm>
            <a:off x="4021639" y="260648"/>
            <a:ext cx="5112568" cy="108012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hr-HR" sz="3200" dirty="0" smtClean="0"/>
              <a:t>Automatic data </a:t>
            </a:r>
            <a:r>
              <a:rPr lang="hr-HR" sz="3200" dirty="0" err="1" smtClean="0"/>
              <a:t>extraction</a:t>
            </a:r>
            <a:r>
              <a:rPr lang="hr-HR" sz="3200" dirty="0" smtClean="0"/>
              <a:t> </a:t>
            </a:r>
            <a:r>
              <a:rPr lang="hr-HR" sz="3200" dirty="0" err="1" smtClean="0"/>
              <a:t>from</a:t>
            </a:r>
            <a:r>
              <a:rPr lang="hr-HR" sz="3200" dirty="0" smtClean="0"/>
              <a:t> GIS</a:t>
            </a:r>
            <a:endParaRPr sz="3200" dirty="0"/>
          </a:p>
        </p:txBody>
      </p:sp>
      <p:sp>
        <p:nvSpPr>
          <p:cNvPr id="7" name="Shape 255"/>
          <p:cNvSpPr txBox="1">
            <a:spLocks/>
          </p:cNvSpPr>
          <p:nvPr/>
        </p:nvSpPr>
        <p:spPr>
          <a:xfrm>
            <a:off x="4211961" y="1916832"/>
            <a:ext cx="4824536" cy="40324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83E6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3E6E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3E6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3E6E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3E6E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228600">
              <a:lnSpc>
                <a:spcPct val="150000"/>
              </a:lnSpc>
              <a:spcBef>
                <a:spcPts val="0"/>
              </a:spcBef>
            </a:pP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to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formats</a:t>
            </a:r>
            <a:endParaRPr lang="hr-HR" sz="2000" kern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50000"/>
              </a:lnSpc>
              <a:spcBef>
                <a:spcPts val="0"/>
              </a:spcBef>
            </a:pP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standard</a:t>
            </a:r>
          </a:p>
          <a:p>
            <a:pPr marL="228600">
              <a:lnSpc>
                <a:spcPct val="150000"/>
              </a:lnSpc>
              <a:spcBef>
                <a:spcPts val="0"/>
              </a:spcBef>
            </a:pP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endParaRPr lang="hr-HR" sz="2000" kern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50000"/>
              </a:lnSpc>
              <a:spcBef>
                <a:spcPts val="0"/>
              </a:spcBef>
            </a:pP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hr-HR" sz="2000" kern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50000"/>
              </a:lnSpc>
              <a:spcBef>
                <a:spcPts val="0"/>
              </a:spcBef>
            </a:pP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automated</a:t>
            </a:r>
            <a:r>
              <a:rPr lang="hr-HR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endParaRPr lang="hr-HR" sz="2000" kern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49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 bwMode="auto">
          <a:xfrm>
            <a:off x="284068" y="1628800"/>
            <a:ext cx="6952228" cy="34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83E6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83E6E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83E6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83E6E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83E6E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457200"/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GE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Smallworld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AutoCAD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drawing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/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blocks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hr-H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7"/>
          <a:stretch/>
        </p:blipFill>
        <p:spPr bwMode="auto">
          <a:xfrm>
            <a:off x="899592" y="2348880"/>
            <a:ext cx="4444383" cy="357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36" y="4230716"/>
            <a:ext cx="2719453" cy="1826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136" y="2600825"/>
            <a:ext cx="2719453" cy="153616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83E6E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179BD"/>
                </a:solidFill>
                <a:latin typeface="GE Inspi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179BD"/>
                </a:solidFill>
                <a:latin typeface="GE Inspi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179BD"/>
                </a:solidFill>
                <a:latin typeface="GE Inspi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179BD"/>
                </a:solidFill>
                <a:latin typeface="GE Inspi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GE Inspi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GE Inspi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GE Inspi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GE Inspira" pitchFamily="34" charset="0"/>
              </a:defRPr>
            </a:lvl9pPr>
          </a:lstStyle>
          <a:p>
            <a:r>
              <a:rPr lang="hr-HR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hr-HR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export</a:t>
            </a:r>
            <a:r>
              <a:rPr lang="hr-HR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hr-HR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GIS to CAD</a:t>
            </a:r>
            <a:endParaRPr lang="hr-HR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83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Image result for administrative building 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96" y="2925740"/>
            <a:ext cx="1213881" cy="121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\\MULTISOFT1\Radni\FME\Distributor\Safe_Software_Logo_Package\for Web\FME Server\FME Server bmp\FME-Server_RGB_S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84" y="3391286"/>
            <a:ext cx="1017726" cy="9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7718" y="4420746"/>
            <a:ext cx="1943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hr-HR" sz="1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hr-HR" sz="1200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hr-HR" sz="1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+ import</a:t>
            </a:r>
            <a:endParaRPr lang="hr-HR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8" descr="Image result for databas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03" y="3635465"/>
            <a:ext cx="515648" cy="51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83699" y="1883937"/>
            <a:ext cx="3513490" cy="2708071"/>
            <a:chOff x="567733" y="482899"/>
            <a:chExt cx="4096766" cy="3201861"/>
          </a:xfrm>
        </p:grpSpPr>
        <p:grpSp>
          <p:nvGrpSpPr>
            <p:cNvPr id="15" name="Group 14"/>
            <p:cNvGrpSpPr/>
            <p:nvPr/>
          </p:nvGrpSpPr>
          <p:grpSpPr>
            <a:xfrm>
              <a:off x="3486647" y="653433"/>
              <a:ext cx="1177852" cy="804049"/>
              <a:chOff x="1359062" y="1292578"/>
              <a:chExt cx="1177852" cy="80404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359062" y="1696341"/>
                <a:ext cx="1177852" cy="400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Electrical</a:t>
                </a:r>
                <a:r>
                  <a:rPr lang="hr-HR" sz="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network </a:t>
                </a:r>
                <a:r>
                  <a:rPr lang="hr-HR" sz="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owners</a:t>
                </a:r>
                <a:endParaRPr lang="hr-HR" sz="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42" name="Picture 8" descr="Image result for database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801" y="1292578"/>
                <a:ext cx="403763" cy="403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2801917" y="482899"/>
              <a:ext cx="986968" cy="733136"/>
              <a:chOff x="1429545" y="1292578"/>
              <a:chExt cx="986968" cy="73313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429545" y="1625428"/>
                <a:ext cx="986968" cy="400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Heating</a:t>
                </a:r>
                <a:r>
                  <a:rPr lang="hr-HR" sz="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system </a:t>
                </a:r>
                <a:r>
                  <a:rPr lang="hr-HR" sz="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owners</a:t>
                </a:r>
                <a:endParaRPr lang="hr-HR" sz="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40" name="Picture 8" descr="Image result for database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rgbClr val="92D05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801" y="1292578"/>
                <a:ext cx="403763" cy="403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798291" y="1255416"/>
              <a:ext cx="955319" cy="773455"/>
              <a:chOff x="1445755" y="1292578"/>
              <a:chExt cx="955319" cy="77345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445755" y="1665747"/>
                <a:ext cx="955319" cy="400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Gas network </a:t>
                </a:r>
                <a:r>
                  <a:rPr lang="hr-HR" sz="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owners</a:t>
                </a:r>
                <a:endParaRPr lang="hr-HR" sz="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8" name="Picture 8" descr="Image result for database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801" y="1292578"/>
                <a:ext cx="403763" cy="403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402546" y="740113"/>
              <a:ext cx="974753" cy="804050"/>
              <a:chOff x="1435305" y="1292578"/>
              <a:chExt cx="974753" cy="80405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435305" y="1696342"/>
                <a:ext cx="974753" cy="400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Oil network </a:t>
                </a:r>
                <a:r>
                  <a:rPr lang="hr-HR" sz="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owners</a:t>
                </a:r>
                <a:endParaRPr lang="hr-HR" sz="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6" name="Picture 8" descr="Image result for database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801" y="1292578"/>
                <a:ext cx="403763" cy="403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2091803" y="555447"/>
              <a:ext cx="1031911" cy="804050"/>
              <a:chOff x="1435305" y="1292578"/>
              <a:chExt cx="1031911" cy="80405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435305" y="1696342"/>
                <a:ext cx="1031911" cy="400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Water </a:t>
                </a:r>
                <a:r>
                  <a:rPr lang="hr-HR" sz="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supply</a:t>
                </a:r>
                <a:r>
                  <a:rPr lang="hr-HR" sz="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network </a:t>
                </a:r>
                <a:r>
                  <a:rPr lang="hr-HR" sz="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owners</a:t>
                </a:r>
                <a:endParaRPr lang="hr-HR" sz="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4" name="Picture 8" descr="Image result for database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801" y="1292578"/>
                <a:ext cx="403763" cy="403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567733" y="2028511"/>
              <a:ext cx="974753" cy="780800"/>
              <a:chOff x="1535494" y="1292578"/>
              <a:chExt cx="974753" cy="78080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535494" y="1673092"/>
                <a:ext cx="974753" cy="400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Drainage</a:t>
                </a:r>
                <a:r>
                  <a:rPr lang="hr-HR" sz="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system </a:t>
                </a:r>
                <a:r>
                  <a:rPr lang="hr-HR" sz="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owners</a:t>
                </a:r>
                <a:endParaRPr lang="hr-HR" sz="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2" name="Picture 8" descr="Image result for database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rgbClr val="00808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8551" y="1292578"/>
                <a:ext cx="403762" cy="403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567735" y="2880711"/>
              <a:ext cx="1028496" cy="804049"/>
              <a:chOff x="1381564" y="1292578"/>
              <a:chExt cx="1028496" cy="804049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381564" y="1696341"/>
                <a:ext cx="1028496" cy="400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Telecom network </a:t>
                </a:r>
                <a:r>
                  <a:rPr lang="hr-HR" sz="8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owners</a:t>
                </a:r>
                <a:endParaRPr lang="hr-HR" sz="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0" name="Picture 8" descr="Image result for database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801" y="1292578"/>
                <a:ext cx="403763" cy="403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Left Arrow 21"/>
            <p:cNvSpPr/>
            <p:nvPr/>
          </p:nvSpPr>
          <p:spPr>
            <a:xfrm rot="6214847" flipH="1">
              <a:off x="3460188" y="1733474"/>
              <a:ext cx="776395" cy="190824"/>
            </a:xfrm>
            <a:prstGeom prst="leftArrow">
              <a:avLst>
                <a:gd name="adj1" fmla="val 26123"/>
                <a:gd name="adj2" fmla="val 637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/>
            </a:p>
          </p:txBody>
        </p:sp>
        <p:sp>
          <p:nvSpPr>
            <p:cNvPr id="23" name="Left Arrow 22"/>
            <p:cNvSpPr/>
            <p:nvPr/>
          </p:nvSpPr>
          <p:spPr>
            <a:xfrm rot="5116343" flipH="1">
              <a:off x="2918497" y="1665114"/>
              <a:ext cx="844845" cy="180567"/>
            </a:xfrm>
            <a:prstGeom prst="leftArrow">
              <a:avLst>
                <a:gd name="adj1" fmla="val 26123"/>
                <a:gd name="adj2" fmla="val 637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/>
            </a:p>
          </p:txBody>
        </p:sp>
        <p:sp>
          <p:nvSpPr>
            <p:cNvPr id="24" name="Left Arrow 23"/>
            <p:cNvSpPr/>
            <p:nvPr/>
          </p:nvSpPr>
          <p:spPr>
            <a:xfrm rot="828759" flipH="1">
              <a:off x="1594210" y="2576697"/>
              <a:ext cx="854499" cy="171955"/>
            </a:xfrm>
            <a:prstGeom prst="leftArrow">
              <a:avLst>
                <a:gd name="adj1" fmla="val 26123"/>
                <a:gd name="adj2" fmla="val 637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/>
            </a:p>
          </p:txBody>
        </p:sp>
        <p:sp>
          <p:nvSpPr>
            <p:cNvPr id="25" name="Left Arrow 24"/>
            <p:cNvSpPr/>
            <p:nvPr/>
          </p:nvSpPr>
          <p:spPr>
            <a:xfrm rot="2812659" flipH="1">
              <a:off x="2081587" y="1883380"/>
              <a:ext cx="854499" cy="171955"/>
            </a:xfrm>
            <a:prstGeom prst="leftArrow">
              <a:avLst>
                <a:gd name="adj1" fmla="val 26123"/>
                <a:gd name="adj2" fmla="val 637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/>
            </a:p>
          </p:txBody>
        </p:sp>
        <p:sp>
          <p:nvSpPr>
            <p:cNvPr id="26" name="Left Arrow 25"/>
            <p:cNvSpPr/>
            <p:nvPr/>
          </p:nvSpPr>
          <p:spPr>
            <a:xfrm rot="3710581" flipH="1">
              <a:off x="2425538" y="1730263"/>
              <a:ext cx="854499" cy="171955"/>
            </a:xfrm>
            <a:prstGeom prst="leftArrow">
              <a:avLst>
                <a:gd name="adj1" fmla="val 26123"/>
                <a:gd name="adj2" fmla="val 637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/>
            </a:p>
          </p:txBody>
        </p:sp>
        <p:sp>
          <p:nvSpPr>
            <p:cNvPr id="27" name="Left Arrow 26"/>
            <p:cNvSpPr/>
            <p:nvPr/>
          </p:nvSpPr>
          <p:spPr>
            <a:xfrm rot="1598068" flipH="1">
              <a:off x="1782236" y="2240685"/>
              <a:ext cx="854499" cy="171955"/>
            </a:xfrm>
            <a:prstGeom prst="leftArrow">
              <a:avLst>
                <a:gd name="adj1" fmla="val 26123"/>
                <a:gd name="adj2" fmla="val 637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/>
            </a:p>
          </p:txBody>
        </p:sp>
        <p:sp>
          <p:nvSpPr>
            <p:cNvPr id="28" name="Left Arrow 27"/>
            <p:cNvSpPr/>
            <p:nvPr/>
          </p:nvSpPr>
          <p:spPr>
            <a:xfrm flipH="1">
              <a:off x="1532278" y="3079958"/>
              <a:ext cx="854499" cy="171955"/>
            </a:xfrm>
            <a:prstGeom prst="leftArrow">
              <a:avLst>
                <a:gd name="adj1" fmla="val 26123"/>
                <a:gd name="adj2" fmla="val 637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100"/>
            </a:p>
          </p:txBody>
        </p:sp>
      </p:grpSp>
      <p:sp>
        <p:nvSpPr>
          <p:cNvPr id="43" name="Left Arrow 42"/>
          <p:cNvSpPr/>
          <p:nvPr/>
        </p:nvSpPr>
        <p:spPr>
          <a:xfrm flipH="1">
            <a:off x="3849459" y="3727784"/>
            <a:ext cx="1635797" cy="234280"/>
          </a:xfrm>
          <a:prstGeom prst="leftArrow">
            <a:avLst>
              <a:gd name="adj1" fmla="val 32469"/>
              <a:gd name="adj2" fmla="val 63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100"/>
          </a:p>
        </p:txBody>
      </p:sp>
      <p:sp>
        <p:nvSpPr>
          <p:cNvPr id="45" name="TextBox 44"/>
          <p:cNvSpPr txBox="1"/>
          <p:nvPr/>
        </p:nvSpPr>
        <p:spPr>
          <a:xfrm>
            <a:off x="6541175" y="3970343"/>
            <a:ext cx="98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hr-HR" sz="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9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  <a:endParaRPr lang="hr-HR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783699" y="1159542"/>
            <a:ext cx="7388701" cy="85865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r-HR" sz="3200" b="1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hr-HR" sz="3200" b="1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</a:t>
            </a:r>
            <a:r>
              <a:rPr lang="hr-HR" sz="3200" b="1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200" b="1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lang="hr-HR" sz="3200" b="1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hr-HR" sz="3200" b="1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hr-HR" sz="3200" b="1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200" b="1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</a:t>
            </a:r>
            <a:endParaRPr lang="hr-HR" sz="4400" b="1" dirty="0">
              <a:solidFill>
                <a:srgbClr val="283E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eft Arrow 43"/>
          <p:cNvSpPr/>
          <p:nvPr/>
        </p:nvSpPr>
        <p:spPr>
          <a:xfrm rot="5400000" flipH="1">
            <a:off x="6672268" y="4557526"/>
            <a:ext cx="714733" cy="290790"/>
          </a:xfrm>
          <a:prstGeom prst="leftArrow">
            <a:avLst>
              <a:gd name="adj1" fmla="val 33508"/>
              <a:gd name="adj2" fmla="val 63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7" name="Picture 6" descr="Image result for report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26" y="5060288"/>
            <a:ext cx="627176" cy="6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Image result for mail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63" y="5237377"/>
            <a:ext cx="549591" cy="4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Bent Arrow 51"/>
          <p:cNvSpPr/>
          <p:nvPr/>
        </p:nvSpPr>
        <p:spPr>
          <a:xfrm rot="16200000">
            <a:off x="2945920" y="2703672"/>
            <a:ext cx="900532" cy="4582572"/>
          </a:xfrm>
          <a:prstGeom prst="bentArrow">
            <a:avLst>
              <a:gd name="adj1" fmla="val 7427"/>
              <a:gd name="adj2" fmla="val 12246"/>
              <a:gd name="adj3" fmla="val 9510"/>
              <a:gd name="adj4" fmla="val 44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12160" y="5710821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Report</a:t>
            </a:r>
            <a:r>
              <a:rPr lang="hr-H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messages</a:t>
            </a:r>
            <a:endParaRPr lang="hr-HR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3" descr="\\MULTISOFT1\Radni\FME\Distributor\Safe_Software_Logo_Package\for Web\FME Server\FME Server bmp\FME-Server_RGB_S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"/>
          <a:stretch/>
        </p:blipFill>
        <p:spPr bwMode="auto">
          <a:xfrm>
            <a:off x="3162053" y="4778100"/>
            <a:ext cx="647009" cy="57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99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24" y="190286"/>
            <a:ext cx="2160588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err="1" smtClean="0"/>
              <a:t>Based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Zagreb, Croatia</a:t>
            </a:r>
          </a:p>
          <a:p>
            <a:endParaRPr lang="hr-HR" sz="2000" dirty="0" smtClean="0"/>
          </a:p>
          <a:p>
            <a:r>
              <a:rPr lang="hr-HR" sz="2000" dirty="0" err="1" smtClean="0"/>
              <a:t>Integration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IT </a:t>
            </a:r>
            <a:r>
              <a:rPr lang="hr-HR" sz="2000" dirty="0" err="1" smtClean="0"/>
              <a:t>systems</a:t>
            </a:r>
            <a:endParaRPr lang="hr-HR" sz="2000" dirty="0" smtClean="0"/>
          </a:p>
          <a:p>
            <a:r>
              <a:rPr lang="hr-HR" sz="2000" dirty="0" err="1" smtClean="0"/>
              <a:t>Functional</a:t>
            </a:r>
            <a:r>
              <a:rPr lang="hr-HR" sz="2000" dirty="0" smtClean="0"/>
              <a:t> </a:t>
            </a:r>
            <a:r>
              <a:rPr lang="hr-HR" sz="2000" dirty="0" err="1" smtClean="0"/>
              <a:t>Geoinformatics</a:t>
            </a:r>
            <a:r>
              <a:rPr lang="hr-HR" sz="2000" dirty="0" smtClean="0"/>
              <a:t> Systems (GIS)</a:t>
            </a:r>
          </a:p>
          <a:p>
            <a:r>
              <a:rPr lang="hr-HR" sz="2000" dirty="0" smtClean="0"/>
              <a:t>Ex</a:t>
            </a:r>
            <a:r>
              <a:rPr lang="en-US" sz="2000" dirty="0" err="1" smtClean="0"/>
              <a:t>perts</a:t>
            </a:r>
            <a:r>
              <a:rPr lang="en-US" sz="2000" dirty="0" smtClean="0"/>
              <a:t> </a:t>
            </a:r>
            <a:r>
              <a:rPr lang="en-US" sz="2000" dirty="0"/>
              <a:t>in field of IT system integration and </a:t>
            </a:r>
            <a:r>
              <a:rPr lang="hr-HR" sz="2000" dirty="0" err="1" smtClean="0"/>
              <a:t>spatial</a:t>
            </a:r>
            <a:r>
              <a:rPr lang="en-US" sz="2000" dirty="0" smtClean="0"/>
              <a:t> </a:t>
            </a:r>
            <a:r>
              <a:rPr lang="en-US" sz="2000" dirty="0"/>
              <a:t>technologies, in </a:t>
            </a:r>
            <a:r>
              <a:rPr lang="hr-HR" sz="2000" dirty="0" err="1" smtClean="0"/>
              <a:t>industry</a:t>
            </a:r>
            <a:r>
              <a:rPr lang="en-US" sz="2000" dirty="0" smtClean="0"/>
              <a:t> </a:t>
            </a:r>
            <a:r>
              <a:rPr lang="en-US" sz="2000" dirty="0"/>
              <a:t>of energy, </a:t>
            </a:r>
            <a:r>
              <a:rPr lang="en-US" sz="2000" dirty="0" smtClean="0"/>
              <a:t>telecom</a:t>
            </a:r>
            <a:r>
              <a:rPr lang="hr-HR" sz="2000" dirty="0" smtClean="0"/>
              <a:t>, civil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hr-HR" sz="2000" dirty="0" err="1" smtClean="0"/>
              <a:t>utility</a:t>
            </a:r>
            <a:r>
              <a:rPr lang="en-US" sz="2000" dirty="0" smtClean="0"/>
              <a:t> </a:t>
            </a:r>
            <a:r>
              <a:rPr lang="en-US" sz="2000" dirty="0"/>
              <a:t>services</a:t>
            </a:r>
            <a:endParaRPr lang="hr-HR" sz="20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861048"/>
            <a:ext cx="2943225" cy="1590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184" y="3781859"/>
            <a:ext cx="3267075" cy="2419350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731124" y="980728"/>
            <a:ext cx="3412876" cy="1711139"/>
            <a:chOff x="1784350" y="3027363"/>
            <a:chExt cx="6532563" cy="3354387"/>
          </a:xfrm>
        </p:grpSpPr>
        <p:pic>
          <p:nvPicPr>
            <p:cNvPr id="9" name="Picture 8" descr="inv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350" y="3789363"/>
              <a:ext cx="2592388" cy="259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pipeline_anomaly_view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72" b="-972"/>
            <a:stretch>
              <a:fillRect/>
            </a:stretch>
          </p:blipFill>
          <p:spPr bwMode="auto">
            <a:xfrm>
              <a:off x="2843213" y="4221163"/>
              <a:ext cx="31369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5532438" y="3027363"/>
              <a:ext cx="2784475" cy="3287712"/>
              <a:chOff x="4479925" y="828675"/>
              <a:chExt cx="4156075" cy="6146968"/>
            </a:xfrm>
          </p:grpSpPr>
          <p:pic>
            <p:nvPicPr>
              <p:cNvPr id="13" name="Picture 12" descr="CSP Over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9925" y="828675"/>
                <a:ext cx="4156075" cy="4465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lngplant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909" y="5261143"/>
                <a:ext cx="1677989" cy="171450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13761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 b="9354"/>
          <a:stretch/>
        </p:blipFill>
        <p:spPr>
          <a:xfrm>
            <a:off x="0" y="260648"/>
            <a:ext cx="914400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 txBox="1">
            <a:spLocks noGrp="1"/>
          </p:cNvSpPr>
          <p:nvPr>
            <p:ph type="subTitle" idx="1"/>
          </p:nvPr>
        </p:nvSpPr>
        <p:spPr>
          <a:xfrm>
            <a:off x="293550" y="5157192"/>
            <a:ext cx="8556900" cy="68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082" tIns="47528" rIns="95082" bIns="47528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hr-HR" sz="2900" dirty="0" err="1" smtClean="0">
                <a:ea typeface="Montserrat"/>
                <a:sym typeface="Montserrat"/>
              </a:rPr>
              <a:t>Scheduled</a:t>
            </a:r>
            <a:r>
              <a:rPr lang="hr-HR" sz="2900" dirty="0" smtClean="0">
                <a:ea typeface="Montserrat"/>
                <a:sym typeface="Montserrat"/>
              </a:rPr>
              <a:t> </a:t>
            </a:r>
            <a:r>
              <a:rPr lang="hr-HR" sz="2900" dirty="0" err="1" smtClean="0">
                <a:ea typeface="Montserrat"/>
                <a:sym typeface="Montserrat"/>
              </a:rPr>
              <a:t>running</a:t>
            </a:r>
            <a:r>
              <a:rPr lang="hr-HR" sz="2900" dirty="0" smtClean="0">
                <a:ea typeface="Montserrat"/>
                <a:sym typeface="Montserrat"/>
              </a:rPr>
              <a:t> </a:t>
            </a:r>
            <a:r>
              <a:rPr lang="hr-HR" sz="2900" dirty="0" err="1" smtClean="0">
                <a:ea typeface="Montserrat"/>
                <a:sym typeface="Montserrat"/>
              </a:rPr>
              <a:t>in</a:t>
            </a:r>
            <a:r>
              <a:rPr lang="hr-HR" sz="2900" dirty="0" smtClean="0">
                <a:ea typeface="Montserrat"/>
                <a:sym typeface="Montserrat"/>
              </a:rPr>
              <a:t> FME Server</a:t>
            </a:r>
            <a:endParaRPr lang="en" sz="2900" dirty="0">
              <a:ea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39966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721" y="1506186"/>
            <a:ext cx="4484852" cy="419223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40853" y="1798346"/>
            <a:ext cx="2000954" cy="46654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6171943" y="1699645"/>
            <a:ext cx="173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hr-HR" sz="16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e-mail</a:t>
            </a:r>
            <a:endParaRPr lang="hr-HR" sz="1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3621" y="1992622"/>
            <a:ext cx="174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hr-HR" sz="12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authorisation</a:t>
            </a:r>
            <a:endParaRPr lang="hr-HR" sz="1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login</a:t>
            </a:r>
            <a:endParaRPr lang="hr-HR" sz="1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0853" y="2475830"/>
            <a:ext cx="2000954" cy="63379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ounded Rectangle 12"/>
          <p:cNvSpPr/>
          <p:nvPr/>
        </p:nvSpPr>
        <p:spPr>
          <a:xfrm>
            <a:off x="3223680" y="3203273"/>
            <a:ext cx="2000954" cy="77156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6171943" y="2369297"/>
            <a:ext cx="173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hr-HR" sz="16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16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</a:t>
            </a:r>
            <a:endParaRPr lang="hr-HR" sz="1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8127" y="2633274"/>
            <a:ext cx="174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Aerial</a:t>
            </a:r>
            <a:r>
              <a:rPr lang="hr-HR" sz="1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endParaRPr lang="hr-HR" sz="1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Underground </a:t>
            </a:r>
            <a:r>
              <a:rPr lang="hr-HR" sz="12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endParaRPr lang="hr-HR" sz="1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2215" y="3173553"/>
            <a:ext cx="173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lang="hr-HR" sz="1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1899" y="3419194"/>
            <a:ext cx="224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hr-HR" sz="1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endParaRPr lang="hr-HR" sz="1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</a:t>
            </a:r>
            <a:r>
              <a:rPr lang="hr-HR" sz="1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hr-HR" sz="1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hr-HR" sz="1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40853" y="4185773"/>
            <a:ext cx="2000954" cy="54109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xtBox 18"/>
          <p:cNvSpPr txBox="1"/>
          <p:nvPr/>
        </p:nvSpPr>
        <p:spPr>
          <a:xfrm>
            <a:off x="6170008" y="4086987"/>
            <a:ext cx="282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</a:t>
            </a:r>
            <a:r>
              <a:rPr lang="hr-HR" sz="16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basemap</a:t>
            </a:r>
            <a:r>
              <a:rPr lang="hr-HR" sz="16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hr-HR" sz="1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1620" y="4368156"/>
            <a:ext cx="3216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1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hr-HR" sz="11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1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basemap</a:t>
            </a:r>
            <a:r>
              <a:rPr lang="hr-HR" sz="11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1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  <a:endParaRPr lang="hr-HR" sz="11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1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OpenStreetMaps</a:t>
            </a:r>
            <a:endParaRPr lang="hr-HR" sz="11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40853" y="4726866"/>
            <a:ext cx="2000954" cy="48132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1"/>
          <p:cNvSpPr txBox="1"/>
          <p:nvPr/>
        </p:nvSpPr>
        <p:spPr>
          <a:xfrm>
            <a:off x="6192215" y="4826328"/>
            <a:ext cx="2381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</a:t>
            </a:r>
            <a:r>
              <a:rPr lang="hr-HR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cadastral</a:t>
            </a:r>
            <a:r>
              <a:rPr lang="hr-HR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54335" y="5097638"/>
            <a:ext cx="2007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1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User’s</a:t>
            </a:r>
            <a:r>
              <a:rPr lang="hr-HR" sz="11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1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basemap</a:t>
            </a:r>
            <a:r>
              <a:rPr lang="hr-HR" sz="11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1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lang="hr-HR" sz="11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97235" y="332656"/>
            <a:ext cx="8229600" cy="796925"/>
          </a:xfrm>
        </p:spPr>
        <p:txBody>
          <a:bodyPr>
            <a:normAutofit/>
          </a:bodyPr>
          <a:lstStyle/>
          <a:p>
            <a:r>
              <a:rPr lang="hr-HR" dirty="0" err="1" smtClean="0"/>
              <a:t>Integration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mobile</a:t>
            </a:r>
            <a:r>
              <a:rPr lang="hr-HR" dirty="0" smtClean="0"/>
              <a:t>/web </a:t>
            </a:r>
            <a:r>
              <a:rPr lang="hr-HR" dirty="0" err="1" smtClean="0"/>
              <a:t>applications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1663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0" y="4005064"/>
            <a:ext cx="9144000" cy="1239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hr-HR" dirty="0" err="1" smtClean="0"/>
              <a:t>Where</a:t>
            </a:r>
            <a:r>
              <a:rPr lang="hr-HR" dirty="0" smtClean="0"/>
              <a:t> </a:t>
            </a:r>
            <a:r>
              <a:rPr lang="hr-HR" dirty="0" err="1" smtClean="0"/>
              <a:t>does</a:t>
            </a:r>
            <a:r>
              <a:rPr lang="hr-HR" dirty="0" smtClean="0"/>
              <a:t> FME fit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considering</a:t>
            </a:r>
            <a:r>
              <a:rPr lang="hr-HR" dirty="0" smtClean="0"/>
              <a:t> </a:t>
            </a:r>
            <a:r>
              <a:rPr lang="hr-HR" dirty="0" err="1" smtClean="0"/>
              <a:t>archives</a:t>
            </a:r>
            <a:r>
              <a:rPr lang="hr-HR" dirty="0" smtClean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410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51780" cy="51349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9552" y="2492896"/>
            <a:ext cx="8447080" cy="2665212"/>
            <a:chOff x="539552" y="2492896"/>
            <a:chExt cx="8447080" cy="2665212"/>
          </a:xfrm>
        </p:grpSpPr>
        <p:pic>
          <p:nvPicPr>
            <p:cNvPr id="5" name="Picture 2" descr="Migrating to Amazon Aurora: The View from the Other Side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212976"/>
              <a:ext cx="759184" cy="576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Migrating to Amazon Aurora: The View from the Other Side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492896"/>
              <a:ext cx="759184" cy="576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Migrating to Amazon Aurora: The View from the Other Side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4581128"/>
              <a:ext cx="759184" cy="576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Migrating to Amazon Aurora: The View from the Other Side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7448" y="3043697"/>
              <a:ext cx="759184" cy="576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2532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96925"/>
          </a:xfrm>
        </p:spPr>
        <p:txBody>
          <a:bodyPr/>
          <a:lstStyle/>
          <a:p>
            <a:r>
              <a:rPr lang="en-US" dirty="0" err="1" smtClean="0"/>
              <a:t>Historize</a:t>
            </a:r>
            <a:r>
              <a:rPr lang="en-US" dirty="0" smtClean="0"/>
              <a:t> combined data for certified and reproducible reports and analysis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D558541-60C9-42A2-8392-FF12533A6B7A}" type="slidenum">
              <a:rPr lang="en-US" sz="900">
                <a:solidFill>
                  <a:srgbClr val="898989"/>
                </a:solidFill>
                <a:latin typeface="GE Inspira Pitch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900" dirty="0">
              <a:solidFill>
                <a:srgbClr val="898989"/>
              </a:solidFill>
              <a:latin typeface="GE Inspira Pitch"/>
              <a:cs typeface="+mn-cs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2036813"/>
            <a:ext cx="8131311" cy="32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55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GeoSpatial</a:t>
            </a:r>
            <a:r>
              <a:rPr lang="hr-HR" dirty="0" smtClean="0"/>
              <a:t> </a:t>
            </a:r>
            <a:r>
              <a:rPr lang="hr-HR" dirty="0" err="1" smtClean="0"/>
              <a:t>Analysis</a:t>
            </a:r>
            <a:r>
              <a:rPr lang="hr-HR" dirty="0" smtClean="0"/>
              <a:t> </a:t>
            </a:r>
            <a:r>
              <a:rPr lang="hr-HR" dirty="0" err="1" smtClean="0"/>
              <a:t>Spatial</a:t>
            </a:r>
            <a:r>
              <a:rPr lang="hr-HR" dirty="0" smtClean="0"/>
              <a:t> </a:t>
            </a:r>
            <a:r>
              <a:rPr lang="hr-HR" dirty="0" err="1" smtClean="0"/>
              <a:t>Warehouse</a:t>
            </a:r>
            <a:endParaRPr lang="hr-HR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067944" y="1412776"/>
            <a:ext cx="5040520" cy="4769065"/>
          </a:xfrm>
        </p:spPr>
        <p:txBody>
          <a:bodyPr/>
          <a:lstStyle/>
          <a:p>
            <a:r>
              <a:rPr lang="en-US" sz="2000" dirty="0" smtClean="0"/>
              <a:t>Enterprise </a:t>
            </a:r>
            <a:r>
              <a:rPr lang="en-US" sz="2000" dirty="0"/>
              <a:t>wide solution for integration, analysis, reporting and distribution of asset </a:t>
            </a:r>
            <a:r>
              <a:rPr lang="en-US" sz="2000" dirty="0" smtClean="0"/>
              <a:t>information</a:t>
            </a:r>
            <a:endParaRPr lang="en-US" sz="2000" dirty="0"/>
          </a:p>
          <a:p>
            <a:r>
              <a:rPr lang="en-US" sz="2000" dirty="0"/>
              <a:t>Provides a secure, certified environment for mature asset management by enabling time invariant analysis and </a:t>
            </a:r>
            <a:r>
              <a:rPr lang="en-US" sz="2000" dirty="0" smtClean="0"/>
              <a:t>reports</a:t>
            </a:r>
            <a:endParaRPr lang="en-US" sz="2000" dirty="0"/>
          </a:p>
          <a:p>
            <a:r>
              <a:rPr lang="en-US" sz="2000" dirty="0"/>
              <a:t>Automates best practices from data warehouse for spatial data, integration and </a:t>
            </a:r>
            <a:r>
              <a:rPr lang="en-US" sz="2000" dirty="0" smtClean="0"/>
              <a:t>performance</a:t>
            </a:r>
            <a:endParaRPr lang="hr-HR" sz="2000" dirty="0" smtClean="0"/>
          </a:p>
          <a:p>
            <a:r>
              <a:rPr lang="en-US" sz="2000" dirty="0"/>
              <a:t>Combine, (re)model, </a:t>
            </a:r>
            <a:r>
              <a:rPr lang="en-US" sz="2000" b="1" dirty="0" err="1" smtClean="0"/>
              <a:t>historize</a:t>
            </a:r>
            <a:r>
              <a:rPr lang="hr-HR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distribute </a:t>
            </a:r>
            <a:r>
              <a:rPr lang="en-US" sz="2000" dirty="0" smtClean="0"/>
              <a:t>spatial</a:t>
            </a:r>
            <a:r>
              <a:rPr lang="hr-HR" sz="2000" i="1" dirty="0" smtClean="0"/>
              <a:t> </a:t>
            </a:r>
            <a:r>
              <a:rPr lang="en-US" sz="2000" dirty="0" smtClean="0"/>
              <a:t>data</a:t>
            </a:r>
            <a:endParaRPr lang="en-US" sz="2000" dirty="0"/>
          </a:p>
          <a:p>
            <a:r>
              <a:rPr lang="en-US" sz="2000" dirty="0"/>
              <a:t>Build history for data using time </a:t>
            </a:r>
            <a:r>
              <a:rPr lang="en-US" sz="2000" dirty="0" smtClean="0"/>
              <a:t>stamps</a:t>
            </a:r>
            <a:endParaRPr lang="en-US" sz="2000" dirty="0"/>
          </a:p>
          <a:p>
            <a:r>
              <a:rPr lang="en-US" sz="2000" dirty="0"/>
              <a:t>Detect and capture only data changes </a:t>
            </a:r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4"/>
            <a:ext cx="3956893" cy="22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54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2205" y="3429000"/>
            <a:ext cx="9144000" cy="1653200"/>
          </a:xfrm>
        </p:spPr>
        <p:txBody>
          <a:bodyPr/>
          <a:lstStyle/>
          <a:p>
            <a:r>
              <a:rPr lang="hr-HR" dirty="0" err="1" smtClean="0"/>
              <a:t>Thank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for </a:t>
            </a:r>
            <a:r>
              <a:rPr lang="hr-HR" dirty="0" err="1" smtClean="0"/>
              <a:t>your</a:t>
            </a:r>
            <a:r>
              <a:rPr lang="hr-HR" dirty="0" smtClean="0"/>
              <a:t> time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5324771" y="4716760"/>
            <a:ext cx="3855741" cy="365440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rgbClr val="283E6E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rgbClr val="4179BD"/>
                </a:solidFill>
                <a:latin typeface="GE Inspira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rgbClr val="4179BD"/>
                </a:solidFill>
                <a:latin typeface="GE Inspira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rgbClr val="4179BD"/>
                </a:solidFill>
                <a:latin typeface="GE Inspira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rgbClr val="4179BD"/>
                </a:solidFill>
                <a:latin typeface="GE Inspira" pitchFamily="34" charset="0"/>
              </a:defRPr>
            </a:lvl5pPr>
            <a:lvl6pPr marL="457200" lvl="5" algn="ctr" rtl="0" fontAlgn="base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  <a:latin typeface="GE Inspira" pitchFamily="34" charset="0"/>
              </a:defRPr>
            </a:lvl6pPr>
            <a:lvl7pPr marL="914400" lvl="6" algn="ctr" rtl="0" fontAlgn="base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  <a:latin typeface="GE Inspira" pitchFamily="34" charset="0"/>
              </a:defRPr>
            </a:lvl7pPr>
            <a:lvl8pPr marL="1371600" lvl="7" algn="ctr" rtl="0" fontAlgn="base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  <a:latin typeface="GE Inspira" pitchFamily="34" charset="0"/>
              </a:defRPr>
            </a:lvl8pPr>
            <a:lvl9pPr marL="1828800" lvl="8" algn="ctr" rtl="0" fontAlgn="base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  <a:latin typeface="GE Inspira" pitchFamily="34" charset="0"/>
              </a:defRPr>
            </a:lvl9pPr>
          </a:lstStyle>
          <a:p>
            <a:r>
              <a:rPr lang="hr-HR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hr-HR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elimir.zupljanin@multisoft.hr</a:t>
            </a:r>
            <a:endParaRPr 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01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41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83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677"/>
          <a:stretch/>
        </p:blipFill>
        <p:spPr>
          <a:xfrm>
            <a:off x="0" y="476672"/>
            <a:ext cx="9180512" cy="1328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808"/>
            <a:ext cx="9144000" cy="40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8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Multisoft</a:t>
            </a:r>
            <a:r>
              <a:rPr lang="hr-HR" dirty="0" smtClean="0"/>
              <a:t> – Top </a:t>
            </a:r>
            <a:r>
              <a:rPr lang="hr-HR" dirty="0" err="1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b="1" dirty="0" err="1" smtClean="0"/>
              <a:t>Electrical</a:t>
            </a:r>
            <a:r>
              <a:rPr lang="hr-HR" sz="2000" b="1" dirty="0" smtClean="0"/>
              <a:t> Power: </a:t>
            </a:r>
            <a:r>
              <a:rPr lang="en-GB" sz="2000" b="1" dirty="0" smtClean="0"/>
              <a:t>D</a:t>
            </a:r>
            <a:r>
              <a:rPr lang="hr-HR" sz="2000" b="1" dirty="0"/>
              <a:t>e</a:t>
            </a:r>
            <a:r>
              <a:rPr lang="en-GB" sz="2000" b="1" dirty="0"/>
              <a:t>GIS </a:t>
            </a:r>
            <a:r>
              <a:rPr lang="hr-HR" sz="2000" dirty="0" smtClean="0"/>
              <a:t>-</a:t>
            </a:r>
            <a:r>
              <a:rPr lang="en-GB" sz="2000" dirty="0" smtClean="0"/>
              <a:t> a </a:t>
            </a:r>
            <a:r>
              <a:rPr lang="en-GB" sz="2000" dirty="0"/>
              <a:t>information system designed for documenting, </a:t>
            </a:r>
            <a:r>
              <a:rPr lang="en-GB" sz="2000" dirty="0" smtClean="0"/>
              <a:t>planning</a:t>
            </a:r>
            <a:r>
              <a:rPr lang="en-GB" sz="2000" dirty="0"/>
              <a:t>, management and maintenance of the 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en-GB" sz="2000" dirty="0"/>
              <a:t>EE </a:t>
            </a:r>
            <a:r>
              <a:rPr lang="en-GB" sz="2000" dirty="0" smtClean="0"/>
              <a:t>network.</a:t>
            </a:r>
            <a:endParaRPr lang="hr-HR" sz="2000" dirty="0" smtClean="0"/>
          </a:p>
          <a:p>
            <a:r>
              <a:rPr lang="hr-HR" sz="2000" b="1" dirty="0" err="1" smtClean="0"/>
              <a:t>Telecommunications</a:t>
            </a:r>
            <a:r>
              <a:rPr lang="hr-HR" sz="2000" b="1" dirty="0" smtClean="0"/>
              <a:t>: DDS </a:t>
            </a:r>
            <a:r>
              <a:rPr lang="hr-HR" sz="2000" dirty="0" smtClean="0"/>
              <a:t>– </a:t>
            </a:r>
            <a:r>
              <a:rPr lang="en-GB" sz="2000" dirty="0"/>
              <a:t>a system </a:t>
            </a:r>
            <a:r>
              <a:rPr lang="en-GB" sz="2000" dirty="0" smtClean="0"/>
              <a:t>which </a:t>
            </a:r>
            <a:r>
              <a:rPr lang="en-GB" sz="2000" dirty="0"/>
              <a:t>includes spatial and technical data of </a:t>
            </a:r>
            <a:r>
              <a:rPr lang="en-GB" sz="2000" dirty="0" smtClean="0"/>
              <a:t>the</a:t>
            </a:r>
            <a:r>
              <a:rPr lang="hr-HR" sz="2000" dirty="0" smtClean="0"/>
              <a:t> </a:t>
            </a:r>
            <a:r>
              <a:rPr lang="en-GB" sz="2000" dirty="0" smtClean="0"/>
              <a:t>telecommunications </a:t>
            </a:r>
            <a:r>
              <a:rPr lang="en-GB" sz="2000" dirty="0"/>
              <a:t>network and </a:t>
            </a:r>
            <a:br>
              <a:rPr lang="en-GB" sz="2000" dirty="0"/>
            </a:br>
            <a:r>
              <a:rPr lang="en-GB" sz="2000" dirty="0"/>
              <a:t>telecommunications facilities</a:t>
            </a:r>
            <a:r>
              <a:rPr lang="en-GB" sz="2000" dirty="0" smtClean="0"/>
              <a:t>.</a:t>
            </a:r>
            <a:endParaRPr lang="hr-HR" sz="2000" dirty="0" smtClean="0"/>
          </a:p>
          <a:p>
            <a:r>
              <a:rPr lang="en-GB" sz="2000" b="1" dirty="0"/>
              <a:t>Local </a:t>
            </a:r>
            <a:r>
              <a:rPr lang="en-GB" sz="2000" b="1" dirty="0" smtClean="0"/>
              <a:t>administration</a:t>
            </a:r>
            <a:r>
              <a:rPr lang="hr-HR" sz="2000" b="1" dirty="0" smtClean="0"/>
              <a:t>: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VodGIS</a:t>
            </a:r>
            <a:r>
              <a:rPr lang="hr-HR" sz="2000" b="1" dirty="0" smtClean="0"/>
              <a:t> - </a:t>
            </a:r>
            <a:r>
              <a:rPr lang="en-GB" sz="2000" dirty="0" smtClean="0"/>
              <a:t>a </a:t>
            </a:r>
            <a:r>
              <a:rPr lang="en-GB" sz="2000" dirty="0"/>
              <a:t>geographic information system for the management of spatial and technical data of the cadastre of </a:t>
            </a:r>
            <a:r>
              <a:rPr lang="hr-HR" sz="2000" dirty="0" err="1" smtClean="0"/>
              <a:t>Zagreb’s</a:t>
            </a:r>
            <a:r>
              <a:rPr lang="hr-HR" sz="2000" dirty="0" smtClean="0"/>
              <a:t> </a:t>
            </a:r>
            <a:r>
              <a:rPr lang="en-GB" sz="2000" dirty="0" smtClean="0"/>
              <a:t>infrastructure.</a:t>
            </a:r>
            <a:endParaRPr lang="hr-HR" sz="2000" dirty="0" smtClean="0"/>
          </a:p>
          <a:p>
            <a:r>
              <a:rPr lang="hr-HR" sz="2000" b="1" dirty="0" smtClean="0"/>
              <a:t>FME…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30219"/>
            <a:ext cx="2664296" cy="2727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736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About</a:t>
            </a:r>
            <a:r>
              <a:rPr lang="hr-HR" dirty="0" smtClean="0"/>
              <a:t> FME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err="1" smtClean="0"/>
              <a:t>Leading</a:t>
            </a:r>
            <a:r>
              <a:rPr lang="hr-HR" sz="2000" dirty="0" smtClean="0"/>
              <a:t> </a:t>
            </a:r>
            <a:r>
              <a:rPr lang="hr-HR" sz="2000" dirty="0" err="1" smtClean="0"/>
              <a:t>technology</a:t>
            </a:r>
            <a:r>
              <a:rPr lang="hr-HR" sz="2000" dirty="0" smtClean="0"/>
              <a:t> for </a:t>
            </a:r>
            <a:r>
              <a:rPr lang="hr-HR" sz="2000" dirty="0" err="1" smtClean="0"/>
              <a:t>spatial</a:t>
            </a:r>
            <a:r>
              <a:rPr lang="hr-HR" sz="2000" dirty="0" smtClean="0"/>
              <a:t> data </a:t>
            </a:r>
            <a:r>
              <a:rPr lang="hr-HR" sz="2000" dirty="0" err="1" smtClean="0"/>
              <a:t>transformation</a:t>
            </a:r>
            <a:endParaRPr lang="hr-HR" sz="2000" dirty="0"/>
          </a:p>
          <a:p>
            <a:r>
              <a:rPr lang="hr-HR" sz="2000" dirty="0" err="1" smtClean="0"/>
              <a:t>Support</a:t>
            </a:r>
            <a:r>
              <a:rPr lang="hr-HR" sz="2000" dirty="0" smtClean="0"/>
              <a:t> for 300+ data </a:t>
            </a:r>
            <a:r>
              <a:rPr lang="hr-HR" sz="2000" dirty="0" err="1" smtClean="0"/>
              <a:t>formats</a:t>
            </a:r>
            <a:endParaRPr lang="hr-HR" sz="2000" dirty="0" smtClean="0"/>
          </a:p>
          <a:p>
            <a:r>
              <a:rPr lang="hr-HR" sz="2000" dirty="0" smtClean="0"/>
              <a:t>500+ </a:t>
            </a:r>
            <a:r>
              <a:rPr lang="hr-HR" sz="2000" dirty="0" err="1" smtClean="0"/>
              <a:t>tools</a:t>
            </a:r>
            <a:r>
              <a:rPr lang="hr-HR" sz="2000" dirty="0" smtClean="0"/>
              <a:t> for </a:t>
            </a:r>
            <a:r>
              <a:rPr lang="hr-HR" sz="2000" dirty="0" err="1" smtClean="0"/>
              <a:t>manipulating</a:t>
            </a:r>
            <a:r>
              <a:rPr lang="hr-HR" sz="2000" dirty="0" smtClean="0"/>
              <a:t> data, </a:t>
            </a:r>
            <a:r>
              <a:rPr lang="hr-HR" sz="2000" dirty="0" err="1" smtClean="0"/>
              <a:t>extensive</a:t>
            </a:r>
            <a:r>
              <a:rPr lang="hr-HR" sz="2000" dirty="0" smtClean="0"/>
              <a:t> </a:t>
            </a:r>
            <a:r>
              <a:rPr lang="hr-HR" sz="2000" dirty="0" err="1" smtClean="0"/>
              <a:t>library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coordinate</a:t>
            </a:r>
            <a:r>
              <a:rPr lang="hr-HR" sz="2000" dirty="0" smtClean="0"/>
              <a:t> </a:t>
            </a:r>
            <a:r>
              <a:rPr lang="hr-HR" sz="2000" dirty="0" err="1" smtClean="0"/>
              <a:t>systems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built-in</a:t>
            </a:r>
            <a:r>
              <a:rPr lang="hr-HR" sz="2000" dirty="0" smtClean="0"/>
              <a:t> </a:t>
            </a:r>
            <a:r>
              <a:rPr lang="hr-HR" sz="2000" dirty="0" err="1" smtClean="0"/>
              <a:t>automation</a:t>
            </a:r>
            <a:endParaRPr lang="hr-HR" sz="2000" dirty="0"/>
          </a:p>
          <a:p>
            <a:r>
              <a:rPr lang="hr-HR" sz="2000" dirty="0" err="1" smtClean="0"/>
              <a:t>Complete</a:t>
            </a:r>
            <a:r>
              <a:rPr lang="hr-HR" sz="2000" dirty="0" smtClean="0"/>
              <a:t> ETL (</a:t>
            </a:r>
            <a:r>
              <a:rPr lang="hr-HR" sz="2000" dirty="0" err="1" smtClean="0"/>
              <a:t>Extract-Transform-Load</a:t>
            </a:r>
            <a:r>
              <a:rPr lang="hr-HR" sz="2000" dirty="0" smtClean="0"/>
              <a:t>) </a:t>
            </a:r>
            <a:r>
              <a:rPr lang="hr-HR" sz="2000" dirty="0" err="1" smtClean="0"/>
              <a:t>solution</a:t>
            </a:r>
            <a:r>
              <a:rPr lang="hr-HR" sz="2000" dirty="0" smtClean="0"/>
              <a:t> for </a:t>
            </a:r>
            <a:r>
              <a:rPr lang="hr-HR" sz="2000" dirty="0" err="1" smtClean="0"/>
              <a:t>your</a:t>
            </a:r>
            <a:r>
              <a:rPr lang="hr-HR" sz="2000" dirty="0" smtClean="0"/>
              <a:t> </a:t>
            </a:r>
            <a:r>
              <a:rPr lang="hr-HR" sz="2000" dirty="0" err="1" smtClean="0"/>
              <a:t>spatial</a:t>
            </a:r>
            <a:r>
              <a:rPr lang="hr-HR" sz="2000" dirty="0" smtClean="0"/>
              <a:t> data</a:t>
            </a:r>
          </a:p>
          <a:p>
            <a:r>
              <a:rPr lang="en-US" sz="2000" dirty="0"/>
              <a:t>Used by more than 20,000 companies and organizations in the </a:t>
            </a:r>
            <a:r>
              <a:rPr lang="en-US" sz="2000" dirty="0" smtClean="0"/>
              <a:t>world</a:t>
            </a:r>
            <a:r>
              <a:rPr lang="hr-HR" sz="2000" dirty="0" smtClean="0"/>
              <a:t> for:</a:t>
            </a:r>
          </a:p>
          <a:p>
            <a:pPr lvl="1"/>
            <a:r>
              <a:rPr lang="hr-HR" sz="2000" dirty="0" smtClean="0"/>
              <a:t>Data </a:t>
            </a:r>
            <a:r>
              <a:rPr lang="hr-HR" sz="2000" dirty="0" err="1" smtClean="0"/>
              <a:t>conversion</a:t>
            </a:r>
            <a:endParaRPr lang="hr-HR" sz="2000" dirty="0" smtClean="0"/>
          </a:p>
          <a:p>
            <a:pPr lvl="1"/>
            <a:r>
              <a:rPr lang="hr-HR" sz="2000" dirty="0" err="1" smtClean="0"/>
              <a:t>Transformation</a:t>
            </a:r>
            <a:endParaRPr lang="hr-HR" sz="2000" dirty="0" smtClean="0"/>
          </a:p>
          <a:p>
            <a:pPr lvl="1"/>
            <a:r>
              <a:rPr lang="hr-HR" sz="2000" dirty="0" err="1"/>
              <a:t>Workflow</a:t>
            </a:r>
            <a:r>
              <a:rPr lang="hr-HR" sz="2000" dirty="0"/>
              <a:t> </a:t>
            </a:r>
            <a:r>
              <a:rPr lang="hr-HR" sz="2000" dirty="0" err="1"/>
              <a:t>Automation</a:t>
            </a:r>
            <a:r>
              <a:rPr lang="hr-HR" sz="2000" dirty="0"/>
              <a:t> (data &lt;-&gt; system &lt;-&gt; </a:t>
            </a:r>
            <a:r>
              <a:rPr lang="hr-HR" sz="2000" dirty="0" err="1"/>
              <a:t>device</a:t>
            </a:r>
            <a:r>
              <a:rPr lang="hr-HR" sz="2000" dirty="0"/>
              <a:t>)</a:t>
            </a:r>
          </a:p>
          <a:p>
            <a:pPr lvl="1"/>
            <a:r>
              <a:rPr lang="hr-HR" sz="2000" dirty="0" err="1" smtClean="0"/>
              <a:t>Using</a:t>
            </a:r>
            <a:r>
              <a:rPr lang="hr-HR" sz="2000" dirty="0" smtClean="0"/>
              <a:t> </a:t>
            </a:r>
            <a:r>
              <a:rPr lang="hr-HR" sz="2000" dirty="0" err="1" smtClean="0"/>
              <a:t>real</a:t>
            </a:r>
            <a:r>
              <a:rPr lang="hr-HR" sz="2000" dirty="0" smtClean="0"/>
              <a:t>-time data</a:t>
            </a:r>
            <a:endParaRPr lang="hr-HR" sz="2000" dirty="0"/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5799534"/>
            <a:ext cx="37909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15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77634"/>
            <a:ext cx="6101231" cy="3938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Extract</a:t>
            </a:r>
            <a:r>
              <a:rPr lang="hr-HR" dirty="0" smtClean="0"/>
              <a:t>, </a:t>
            </a:r>
            <a:r>
              <a:rPr lang="hr-HR" dirty="0" err="1" smtClean="0"/>
              <a:t>Transform</a:t>
            </a:r>
            <a:r>
              <a:rPr lang="hr-HR" dirty="0" smtClean="0"/>
              <a:t>, </a:t>
            </a:r>
            <a:r>
              <a:rPr lang="hr-HR" dirty="0" err="1" smtClean="0"/>
              <a:t>Load</a:t>
            </a:r>
            <a:endParaRPr lang="en-US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620014" y="1929707"/>
            <a:ext cx="2399506" cy="57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defTabSz="82867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1600" b="1" dirty="0" err="1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hr-HR" sz="1600" b="1" dirty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hr-HR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r-HR" sz="1600" b="1" dirty="0" err="1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xtract</a:t>
            </a:r>
            <a:r>
              <a:rPr lang="hr-HR" sz="1600" b="1" dirty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sz="1600" b="1" dirty="0" err="1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Drag’n’drop</a:t>
            </a:r>
            <a:r>
              <a:rPr lang="hr-HR" sz="1600" b="1" dirty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hr-HR" sz="1600" b="1" dirty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input</a:t>
            </a:r>
            <a:endParaRPr lang="en-US" sz="2000" b="1" dirty="0">
              <a:solidFill>
                <a:srgbClr val="283E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620013" y="2877435"/>
            <a:ext cx="2649538" cy="57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1600" b="1" dirty="0" err="1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hr-HR" sz="1600" b="1" dirty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hr-HR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sz="1600" b="1" dirty="0" err="1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ransform</a:t>
            </a:r>
            <a:r>
              <a:rPr lang="hr-HR" sz="1600" b="1" dirty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sz="1600" b="1" dirty="0" err="1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r-HR" sz="1600" b="1" dirty="0" err="1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odify</a:t>
            </a:r>
            <a:r>
              <a:rPr lang="hr-HR" sz="1600" b="1" dirty="0" smtClean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hr-HR" sz="1600" b="1" dirty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workflow</a:t>
            </a:r>
            <a:endParaRPr lang="en-US" sz="1600" b="1" dirty="0">
              <a:solidFill>
                <a:srgbClr val="283E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631919" y="3946616"/>
            <a:ext cx="2387600" cy="57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1600" b="1" dirty="0" err="1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hr-HR" sz="1600" b="1" dirty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 </a:t>
            </a:r>
            <a:r>
              <a:rPr lang="hr-HR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hr-HR" sz="1600" b="1" dirty="0" err="1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oad</a:t>
            </a:r>
            <a:r>
              <a:rPr lang="hr-HR" sz="1600" b="1" dirty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sz="1600" b="1" dirty="0" err="1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</a:t>
            </a:r>
            <a:r>
              <a:rPr lang="hr-HR" sz="1600" b="1" dirty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b="1" dirty="0" err="1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hr-HR" sz="1600" b="1" dirty="0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to </a:t>
            </a:r>
            <a:r>
              <a:rPr lang="hr-HR" sz="1600" b="1" dirty="0" err="1">
                <a:solidFill>
                  <a:srgbClr val="283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destination</a:t>
            </a:r>
            <a:endParaRPr lang="en-US" sz="1600" b="1" dirty="0">
              <a:solidFill>
                <a:srgbClr val="283E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212346" y="2276872"/>
            <a:ext cx="839373" cy="1308821"/>
          </a:xfrm>
          <a:prstGeom prst="rect">
            <a:avLst/>
          </a:prstGeom>
          <a:noFill/>
          <a:ln w="25400">
            <a:solidFill>
              <a:srgbClr val="F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122020" y="2276872"/>
            <a:ext cx="3098052" cy="108012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55880" y="2276872"/>
            <a:ext cx="684272" cy="1008112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rot="17040194" flipV="1">
            <a:off x="5836265" y="1903059"/>
            <a:ext cx="235655" cy="1571774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rot="17040194" flipV="1">
            <a:off x="5906706" y="3238854"/>
            <a:ext cx="758657" cy="902154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rot="17040194" flipH="1" flipV="1">
            <a:off x="3622104" y="78803"/>
            <a:ext cx="1427521" cy="43522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99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How FME </a:t>
            </a:r>
            <a:r>
              <a:rPr lang="hr-HR" dirty="0" err="1" smtClean="0"/>
              <a:t>works</a:t>
            </a:r>
            <a:r>
              <a:rPr lang="hr-HR" dirty="0" smtClean="0"/>
              <a:t>?</a:t>
            </a:r>
            <a:endParaRPr lang="en-US" dirty="0"/>
          </a:p>
        </p:txBody>
      </p:sp>
      <p:pic>
        <p:nvPicPr>
          <p:cNvPr id="1028" name="Picture 4" descr="Transform Your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14500"/>
            <a:ext cx="2857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1600" y="1514500"/>
            <a:ext cx="3024188" cy="4525962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hr-HR" sz="2400" dirty="0" smtClean="0"/>
              <a:t>Data </a:t>
            </a:r>
            <a:r>
              <a:rPr lang="hr-HR" sz="2400" dirty="0" err="1" smtClean="0"/>
              <a:t>conversion</a:t>
            </a:r>
            <a:endParaRPr lang="hr-HR" sz="2400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hr-HR" sz="2400" dirty="0" smtClean="0"/>
              <a:t>Data </a:t>
            </a:r>
            <a:r>
              <a:rPr lang="hr-HR" sz="2400" dirty="0" err="1" smtClean="0"/>
              <a:t>translation</a:t>
            </a:r>
            <a:endParaRPr lang="hr-HR" sz="2400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hr-HR" sz="2400" dirty="0" smtClean="0"/>
              <a:t>Data </a:t>
            </a:r>
            <a:r>
              <a:rPr lang="hr-HR" sz="2400" dirty="0" err="1" smtClean="0"/>
              <a:t>integration</a:t>
            </a:r>
            <a:endParaRPr lang="hr-HR" sz="2400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hr-HR" sz="2400" dirty="0" smtClean="0"/>
              <a:t>Data </a:t>
            </a:r>
            <a:r>
              <a:rPr lang="hr-HR" sz="2400" dirty="0" err="1" smtClean="0"/>
              <a:t>sharing</a:t>
            </a:r>
            <a:endParaRPr lang="hr-HR" sz="2400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hr-HR" sz="2400" dirty="0" smtClean="0"/>
              <a:t>Data </a:t>
            </a:r>
            <a:r>
              <a:rPr lang="hr-HR" sz="2400" dirty="0" err="1" smtClean="0"/>
              <a:t>validation</a:t>
            </a:r>
            <a:endParaRPr lang="hr-HR" sz="2400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hr-HR" sz="2400" dirty="0" smtClean="0"/>
              <a:t>…</a:t>
            </a:r>
          </a:p>
          <a:p>
            <a:pPr>
              <a:defRPr/>
            </a:pPr>
            <a:endParaRPr lang="hr-HR" dirty="0"/>
          </a:p>
        </p:txBody>
      </p:sp>
      <p:pic>
        <p:nvPicPr>
          <p:cNvPr id="7" name="Picture 2" descr="D:\_fme_prezentacija\slike\data-conversion-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8" y="1714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_fme_prezentacija\slike\data-transformation-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3" y="23066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:\_fme_prezentacija\slike\data-integration-s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3" y="2882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D:\_fme_prezentacija\slike\data-sharing-s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3" y="3514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D:\_fme_prezentacija\slike\data-validation-s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3" y="417991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D:\_fme_prezentacija\slike\more-capabilities-s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3" y="4756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51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FME </a:t>
            </a:r>
            <a:r>
              <a:rPr lang="hr-HR" dirty="0" err="1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378361"/>
            <a:ext cx="3960440" cy="2122648"/>
          </a:xfrm>
        </p:spPr>
        <p:txBody>
          <a:bodyPr/>
          <a:lstStyle/>
          <a:p>
            <a:pPr marL="914400" lvl="2" indent="0">
              <a:buNone/>
            </a:pPr>
            <a:endParaRPr lang="hr-HR" sz="2800" dirty="0" smtClean="0"/>
          </a:p>
          <a:p>
            <a:pPr lvl="2"/>
            <a:r>
              <a:rPr lang="hr-HR" dirty="0" smtClean="0"/>
              <a:t>FME Desktop</a:t>
            </a:r>
            <a:endParaRPr lang="hr-HR" dirty="0"/>
          </a:p>
          <a:p>
            <a:pPr lvl="2"/>
            <a:r>
              <a:rPr lang="hr-HR" dirty="0" smtClean="0"/>
              <a:t>FME Server</a:t>
            </a:r>
            <a:endParaRPr lang="hr-HR" dirty="0"/>
          </a:p>
          <a:p>
            <a:pPr lvl="2"/>
            <a:r>
              <a:rPr lang="hr-HR" dirty="0" smtClean="0"/>
              <a:t>FME </a:t>
            </a:r>
            <a:r>
              <a:rPr lang="hr-HR" dirty="0" err="1" smtClean="0"/>
              <a:t>Cloud</a:t>
            </a:r>
            <a:endParaRPr lang="hr-HR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4017891" cy="3445247"/>
          </a:xfrm>
          <a:prstGeom prst="rect">
            <a:avLst/>
          </a:prstGeom>
        </p:spPr>
      </p:pic>
      <p:pic>
        <p:nvPicPr>
          <p:cNvPr id="10" name="Shape 238" descr="FME Formats Chart - 2016 edit.jpg"/>
          <p:cNvPicPr preferRelativeResize="0"/>
          <p:nvPr/>
        </p:nvPicPr>
        <p:blipFill rotWithShape="1">
          <a:blip r:embed="rId3">
            <a:alphaModFix/>
          </a:blip>
          <a:srcRect l="-602" r="9319"/>
          <a:stretch/>
        </p:blipFill>
        <p:spPr>
          <a:xfrm>
            <a:off x="251520" y="4115260"/>
            <a:ext cx="4031866" cy="19456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19281" y="3887470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FME </a:t>
            </a:r>
            <a:r>
              <a:rPr lang="hr-HR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supported</a:t>
            </a:r>
            <a:r>
              <a:rPr lang="hr-H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formats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\\MULTISOFT1\Radni\FME\Distributor\Safe_Software_Logo_Package\for Web\FME Desktop\FME Desktop bmp\FME-Desktop_RGB_S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1281113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MULTISOFT1\Radni\FME\Distributor\Safe_Software_Logo_Package\for Web\FME Server\FME Server bmp\FME-Server_RGB_S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24160"/>
            <a:ext cx="1281112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96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ferencija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 Inspira"/>
        <a:ea typeface=""/>
        <a:cs typeface=""/>
      </a:majorFont>
      <a:minorFont>
        <a:latin typeface="GE Inspi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18995</TotalTime>
  <Words>808</Words>
  <Application>Microsoft Office PowerPoint</Application>
  <PresentationFormat>On-screen Show (4:3)</PresentationFormat>
  <Paragraphs>142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GE Inspira</vt:lpstr>
      <vt:lpstr>GE Inspira Pitch</vt:lpstr>
      <vt:lpstr>Helvetica Neue</vt:lpstr>
      <vt:lpstr>Montserrat</vt:lpstr>
      <vt:lpstr>Konferencija</vt:lpstr>
      <vt:lpstr>PowerPoint Presentation</vt:lpstr>
      <vt:lpstr>About us</vt:lpstr>
      <vt:lpstr>PowerPoint Presentation</vt:lpstr>
      <vt:lpstr>PowerPoint Presentation</vt:lpstr>
      <vt:lpstr>Multisoft – Top products</vt:lpstr>
      <vt:lpstr>About FME</vt:lpstr>
      <vt:lpstr>Extract, Transform, Load</vt:lpstr>
      <vt:lpstr>How FME works?</vt:lpstr>
      <vt:lpstr>FME products</vt:lpstr>
      <vt:lpstr>User demands</vt:lpstr>
      <vt:lpstr>Implementations</vt:lpstr>
      <vt:lpstr>Real world examples</vt:lpstr>
      <vt:lpstr>Processing data from multiple sources</vt:lpstr>
      <vt:lpstr>Quality control of utility planner’s drawings</vt:lpstr>
      <vt:lpstr>Aerial telecom utility network</vt:lpstr>
      <vt:lpstr>Automatic file processing</vt:lpstr>
      <vt:lpstr>Automatic data extraction from GIS</vt:lpstr>
      <vt:lpstr>PowerPoint Presentation</vt:lpstr>
      <vt:lpstr>PowerPoint Presentation</vt:lpstr>
      <vt:lpstr>PowerPoint Presentation</vt:lpstr>
      <vt:lpstr>Integration with mobile/web applications</vt:lpstr>
      <vt:lpstr>Where does FME fit in considering archives?</vt:lpstr>
      <vt:lpstr>PowerPoint Presentation</vt:lpstr>
      <vt:lpstr>Historize combined data for certified and reproducible reports and analysis </vt:lpstr>
      <vt:lpstr>GeoSpatial Analysis Spatial Warehouse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Vanja Buha</dc:creator>
  <cp:lastModifiedBy>Želimir Župljanin</cp:lastModifiedBy>
  <cp:revision>603</cp:revision>
  <dcterms:created xsi:type="dcterms:W3CDTF">2015-03-25T14:33:17Z</dcterms:created>
  <dcterms:modified xsi:type="dcterms:W3CDTF">2019-04-30T11:19:54Z</dcterms:modified>
</cp:coreProperties>
</file>