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0" r:id="rId1"/>
  </p:sldMasterIdLst>
  <p:notesMasterIdLst>
    <p:notesMasterId r:id="rId33"/>
  </p:notesMasterIdLst>
  <p:handoutMasterIdLst>
    <p:handoutMasterId r:id="rId34"/>
  </p:handoutMasterIdLst>
  <p:sldIdLst>
    <p:sldId id="257" r:id="rId2"/>
    <p:sldId id="432" r:id="rId3"/>
    <p:sldId id="430" r:id="rId4"/>
    <p:sldId id="426" r:id="rId5"/>
    <p:sldId id="428" r:id="rId6"/>
    <p:sldId id="429" r:id="rId7"/>
    <p:sldId id="266" r:id="rId8"/>
    <p:sldId id="258" r:id="rId9"/>
    <p:sldId id="431" r:id="rId10"/>
    <p:sldId id="267" r:id="rId11"/>
    <p:sldId id="259" r:id="rId12"/>
    <p:sldId id="260" r:id="rId13"/>
    <p:sldId id="262" r:id="rId14"/>
    <p:sldId id="261" r:id="rId15"/>
    <p:sldId id="434" r:id="rId16"/>
    <p:sldId id="265" r:id="rId17"/>
    <p:sldId id="439" r:id="rId18"/>
    <p:sldId id="437" r:id="rId19"/>
    <p:sldId id="263" r:id="rId20"/>
    <p:sldId id="416" r:id="rId21"/>
    <p:sldId id="417" r:id="rId22"/>
    <p:sldId id="418" r:id="rId23"/>
    <p:sldId id="419" r:id="rId24"/>
    <p:sldId id="420" r:id="rId25"/>
    <p:sldId id="421" r:id="rId26"/>
    <p:sldId id="422" r:id="rId27"/>
    <p:sldId id="264" r:id="rId28"/>
    <p:sldId id="423" r:id="rId29"/>
    <p:sldId id="424" r:id="rId30"/>
    <p:sldId id="425" r:id="rId31"/>
    <p:sldId id="270" r:id="rId32"/>
  </p:sldIdLst>
  <p:sldSz cx="9144000" cy="6858000" type="screen4x3"/>
  <p:notesSz cx="6858000" cy="9926638"/>
  <p:defaultTextStyle>
    <a:defPPr>
      <a:defRPr lang="en-US"/>
    </a:defPPr>
    <a:lvl1pPr algn="r" rtl="0" fontAlgn="base">
      <a:spcBef>
        <a:spcPct val="0"/>
      </a:spcBef>
      <a:spcAft>
        <a:spcPct val="0"/>
      </a:spcAft>
      <a:defRPr kern="1200">
        <a:solidFill>
          <a:schemeClr val="tx1"/>
        </a:solidFill>
        <a:latin typeface="Arial" charset="0"/>
        <a:ea typeface="+mn-ea"/>
        <a:cs typeface="+mn-cs"/>
      </a:defRPr>
    </a:lvl1pPr>
    <a:lvl2pPr marL="457200" algn="r" rtl="0" fontAlgn="base">
      <a:spcBef>
        <a:spcPct val="0"/>
      </a:spcBef>
      <a:spcAft>
        <a:spcPct val="0"/>
      </a:spcAft>
      <a:defRPr kern="1200">
        <a:solidFill>
          <a:schemeClr val="tx1"/>
        </a:solidFill>
        <a:latin typeface="Arial" charset="0"/>
        <a:ea typeface="+mn-ea"/>
        <a:cs typeface="+mn-cs"/>
      </a:defRPr>
    </a:lvl2pPr>
    <a:lvl3pPr marL="914400" algn="r" rtl="0" fontAlgn="base">
      <a:spcBef>
        <a:spcPct val="0"/>
      </a:spcBef>
      <a:spcAft>
        <a:spcPct val="0"/>
      </a:spcAft>
      <a:defRPr kern="1200">
        <a:solidFill>
          <a:schemeClr val="tx1"/>
        </a:solidFill>
        <a:latin typeface="Arial" charset="0"/>
        <a:ea typeface="+mn-ea"/>
        <a:cs typeface="+mn-cs"/>
      </a:defRPr>
    </a:lvl3pPr>
    <a:lvl4pPr marL="1371600" algn="r" rtl="0" fontAlgn="base">
      <a:spcBef>
        <a:spcPct val="0"/>
      </a:spcBef>
      <a:spcAft>
        <a:spcPct val="0"/>
      </a:spcAft>
      <a:defRPr kern="1200">
        <a:solidFill>
          <a:schemeClr val="tx1"/>
        </a:solidFill>
        <a:latin typeface="Arial" charset="0"/>
        <a:ea typeface="+mn-ea"/>
        <a:cs typeface="+mn-cs"/>
      </a:defRPr>
    </a:lvl4pPr>
    <a:lvl5pPr marL="1828800" algn="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020">
          <p15:clr>
            <a:srgbClr val="A4A3A4"/>
          </p15:clr>
        </p15:guide>
        <p15:guide id="2" pos="521">
          <p15:clr>
            <a:srgbClr val="A4A3A4"/>
          </p15:clr>
        </p15:guide>
      </p15:sldGuideLst>
    </p:ext>
    <p:ext uri="{2D200454-40CA-4A62-9FC3-DE9A4176ACB9}">
      <p15:notesGuideLst xmlns:p15="http://schemas.microsoft.com/office/powerpoint/2012/main">
        <p15:guide id="1" orient="horz" pos="3125" userDrawn="1">
          <p15:clr>
            <a:srgbClr val="A4A3A4"/>
          </p15:clr>
        </p15:guide>
        <p15:guide id="2" pos="216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AB"/>
    <a:srgbClr val="FFFFCC"/>
    <a:srgbClr val="00CC00"/>
    <a:srgbClr val="339933"/>
    <a:srgbClr val="FFDDBB"/>
    <a:srgbClr val="003366"/>
    <a:srgbClr val="000066"/>
    <a:srgbClr val="003399"/>
    <a:srgbClr val="0A2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3563" autoAdjust="0"/>
  </p:normalViewPr>
  <p:slideViewPr>
    <p:cSldViewPr>
      <p:cViewPr varScale="1">
        <p:scale>
          <a:sx n="75" d="100"/>
          <a:sy n="75" d="100"/>
        </p:scale>
        <p:origin x="2070" y="66"/>
      </p:cViewPr>
      <p:guideLst>
        <p:guide orient="horz" pos="4020"/>
        <p:guide pos="521"/>
      </p:guideLst>
    </p:cSldViewPr>
  </p:slideViewPr>
  <p:outlineViewPr>
    <p:cViewPr>
      <p:scale>
        <a:sx n="33" d="100"/>
        <a:sy n="33" d="100"/>
      </p:scale>
      <p:origin x="0" y="0"/>
    </p:cViewPr>
  </p:outlineViewPr>
  <p:notesTextViewPr>
    <p:cViewPr>
      <p:scale>
        <a:sx n="100" d="100"/>
        <a:sy n="100" d="100"/>
      </p:scale>
      <p:origin x="0" y="-144"/>
    </p:cViewPr>
  </p:notesTextViewPr>
  <p:sorterViewPr>
    <p:cViewPr>
      <p:scale>
        <a:sx n="66" d="100"/>
        <a:sy n="66" d="100"/>
      </p:scale>
      <p:origin x="0" y="0"/>
    </p:cViewPr>
  </p:sorterViewPr>
  <p:notesViewPr>
    <p:cSldViewPr>
      <p:cViewPr varScale="1">
        <p:scale>
          <a:sx n="54" d="100"/>
          <a:sy n="54" d="100"/>
        </p:scale>
        <p:origin x="-1890" y="-78"/>
      </p:cViewPr>
      <p:guideLst>
        <p:guide orient="horz" pos="3125"/>
        <p:guide pos="216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2" y="1"/>
            <a:ext cx="2972547" cy="49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0" tIns="46516" rIns="93030" bIns="46516" numCol="1" anchor="t" anchorCtr="0" compatLnSpc="1">
            <a:prstTxWarp prst="textNoShape">
              <a:avLst/>
            </a:prstTxWarp>
          </a:bodyPr>
          <a:lstStyle>
            <a:lvl1pPr algn="l" defTabSz="930208" eaLnBrk="0" hangingPunct="0">
              <a:defRPr sz="1200">
                <a:latin typeface="Arial CE" pitchFamily="34" charset="0"/>
              </a:defRPr>
            </a:lvl1pPr>
          </a:lstStyle>
          <a:p>
            <a:endParaRPr lang="en-US"/>
          </a:p>
        </p:txBody>
      </p:sp>
      <p:sp>
        <p:nvSpPr>
          <p:cNvPr id="76803" name="Rectangle 3"/>
          <p:cNvSpPr>
            <a:spLocks noGrp="1" noChangeArrowheads="1"/>
          </p:cNvSpPr>
          <p:nvPr>
            <p:ph type="dt" sz="quarter" idx="1"/>
          </p:nvPr>
        </p:nvSpPr>
        <p:spPr bwMode="auto">
          <a:xfrm>
            <a:off x="3885454" y="1"/>
            <a:ext cx="2972547" cy="49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0" tIns="46516" rIns="93030" bIns="46516" numCol="1" anchor="t" anchorCtr="0" compatLnSpc="1">
            <a:prstTxWarp prst="textNoShape">
              <a:avLst/>
            </a:prstTxWarp>
          </a:bodyPr>
          <a:lstStyle>
            <a:lvl1pPr defTabSz="930208" eaLnBrk="0" hangingPunct="0">
              <a:defRPr sz="1200">
                <a:latin typeface="Arial CE" pitchFamily="34" charset="0"/>
              </a:defRPr>
            </a:lvl1pPr>
          </a:lstStyle>
          <a:p>
            <a:endParaRPr lang="en-US"/>
          </a:p>
        </p:txBody>
      </p:sp>
      <p:sp>
        <p:nvSpPr>
          <p:cNvPr id="76804" name="Rectangle 4"/>
          <p:cNvSpPr>
            <a:spLocks noGrp="1" noChangeArrowheads="1"/>
          </p:cNvSpPr>
          <p:nvPr>
            <p:ph type="ftr" sz="quarter" idx="2"/>
          </p:nvPr>
        </p:nvSpPr>
        <p:spPr bwMode="auto">
          <a:xfrm>
            <a:off x="2" y="9429910"/>
            <a:ext cx="2972547" cy="49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0" tIns="46516" rIns="93030" bIns="46516" numCol="1" anchor="b" anchorCtr="0" compatLnSpc="1">
            <a:prstTxWarp prst="textNoShape">
              <a:avLst/>
            </a:prstTxWarp>
          </a:bodyPr>
          <a:lstStyle>
            <a:lvl1pPr algn="l" defTabSz="930208" eaLnBrk="0" hangingPunct="0">
              <a:defRPr sz="1200">
                <a:latin typeface="Arial CE" pitchFamily="34" charset="0"/>
              </a:defRPr>
            </a:lvl1pPr>
          </a:lstStyle>
          <a:p>
            <a:endParaRPr lang="en-US"/>
          </a:p>
        </p:txBody>
      </p:sp>
      <p:sp>
        <p:nvSpPr>
          <p:cNvPr id="76805" name="Rectangle 5"/>
          <p:cNvSpPr>
            <a:spLocks noGrp="1" noChangeArrowheads="1"/>
          </p:cNvSpPr>
          <p:nvPr>
            <p:ph type="sldNum" sz="quarter" idx="3"/>
          </p:nvPr>
        </p:nvSpPr>
        <p:spPr bwMode="auto">
          <a:xfrm>
            <a:off x="3885454" y="9429910"/>
            <a:ext cx="2972547" cy="49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0" tIns="46516" rIns="93030" bIns="46516" numCol="1" anchor="b" anchorCtr="0" compatLnSpc="1">
            <a:prstTxWarp prst="textNoShape">
              <a:avLst/>
            </a:prstTxWarp>
          </a:bodyPr>
          <a:lstStyle>
            <a:lvl1pPr defTabSz="930208" eaLnBrk="0" hangingPunct="0">
              <a:defRPr sz="1200">
                <a:latin typeface="Arial CE" pitchFamily="34" charset="0"/>
              </a:defRPr>
            </a:lvl1pPr>
          </a:lstStyle>
          <a:p>
            <a:fld id="{C8592DAF-9159-4AAB-8B41-175B0E0EA163}" type="slidenum">
              <a:rPr lang="en-US"/>
              <a:pPr/>
              <a:t>‹#›</a:t>
            </a:fld>
            <a:endParaRPr lang="en-US"/>
          </a:p>
        </p:txBody>
      </p:sp>
    </p:spTree>
    <p:extLst>
      <p:ext uri="{BB962C8B-B14F-4D97-AF65-F5344CB8AC3E}">
        <p14:creationId xmlns:p14="http://schemas.microsoft.com/office/powerpoint/2010/main" val="2957943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2" y="1"/>
            <a:ext cx="2972547" cy="49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0" tIns="46516" rIns="93030" bIns="46516" numCol="1" anchor="t" anchorCtr="0" compatLnSpc="1">
            <a:prstTxWarp prst="textNoShape">
              <a:avLst/>
            </a:prstTxWarp>
          </a:bodyPr>
          <a:lstStyle>
            <a:lvl1pPr algn="l" defTabSz="930208" eaLnBrk="0" hangingPunct="0">
              <a:defRPr sz="1200">
                <a:latin typeface="Times New Roman" pitchFamily="18" charset="0"/>
              </a:defRPr>
            </a:lvl1pPr>
          </a:lstStyle>
          <a:p>
            <a:endParaRPr lang="en-US"/>
          </a:p>
        </p:txBody>
      </p:sp>
      <p:sp>
        <p:nvSpPr>
          <p:cNvPr id="3075" name="Rectangle 3"/>
          <p:cNvSpPr>
            <a:spLocks noGrp="1" noChangeArrowheads="1"/>
          </p:cNvSpPr>
          <p:nvPr>
            <p:ph type="dt" idx="1"/>
          </p:nvPr>
        </p:nvSpPr>
        <p:spPr bwMode="auto">
          <a:xfrm>
            <a:off x="3885454" y="1"/>
            <a:ext cx="2972547" cy="49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0" tIns="46516" rIns="93030" bIns="46516" numCol="1" anchor="t" anchorCtr="0" compatLnSpc="1">
            <a:prstTxWarp prst="textNoShape">
              <a:avLst/>
            </a:prstTxWarp>
          </a:bodyPr>
          <a:lstStyle>
            <a:lvl1pPr defTabSz="930208" eaLnBrk="0" hangingPunct="0">
              <a:defRPr sz="1200">
                <a:latin typeface="Times New Roman" pitchFamily="18" charset="0"/>
              </a:defRPr>
            </a:lvl1pPr>
          </a:lstStyle>
          <a:p>
            <a:endParaRPr lang="en-US"/>
          </a:p>
        </p:txBody>
      </p:sp>
      <p:sp>
        <p:nvSpPr>
          <p:cNvPr id="3076" name="Rectangle 4"/>
          <p:cNvSpPr>
            <a:spLocks noGrp="1" noRot="1" noChangeAspect="1" noChangeArrowheads="1" noTextEdit="1"/>
          </p:cNvSpPr>
          <p:nvPr>
            <p:ph type="sldImg" idx="2"/>
          </p:nvPr>
        </p:nvSpPr>
        <p:spPr bwMode="auto">
          <a:xfrm>
            <a:off x="949325" y="744538"/>
            <a:ext cx="4960938"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508" y="4718128"/>
            <a:ext cx="5028986" cy="4462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0" tIns="46516" rIns="93030" bIns="465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2" y="9429910"/>
            <a:ext cx="2972547" cy="49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0" tIns="46516" rIns="93030" bIns="46516" numCol="1" anchor="b" anchorCtr="0" compatLnSpc="1">
            <a:prstTxWarp prst="textNoShape">
              <a:avLst/>
            </a:prstTxWarp>
          </a:bodyPr>
          <a:lstStyle>
            <a:lvl1pPr algn="l" defTabSz="930208" eaLnBrk="0" hangingPunct="0">
              <a:defRPr sz="1200">
                <a:latin typeface="Times New Roman" pitchFamily="18" charset="0"/>
              </a:defRPr>
            </a:lvl1pPr>
          </a:lstStyle>
          <a:p>
            <a:endParaRPr lang="en-US"/>
          </a:p>
        </p:txBody>
      </p:sp>
      <p:sp>
        <p:nvSpPr>
          <p:cNvPr id="3079" name="Rectangle 7"/>
          <p:cNvSpPr>
            <a:spLocks noGrp="1" noChangeArrowheads="1"/>
          </p:cNvSpPr>
          <p:nvPr>
            <p:ph type="sldNum" sz="quarter" idx="5"/>
          </p:nvPr>
        </p:nvSpPr>
        <p:spPr bwMode="auto">
          <a:xfrm>
            <a:off x="3885454" y="9429910"/>
            <a:ext cx="2972547" cy="49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0" tIns="46516" rIns="93030" bIns="46516" numCol="1" anchor="b" anchorCtr="0" compatLnSpc="1">
            <a:prstTxWarp prst="textNoShape">
              <a:avLst/>
            </a:prstTxWarp>
          </a:bodyPr>
          <a:lstStyle>
            <a:lvl1pPr defTabSz="930208" eaLnBrk="0" hangingPunct="0">
              <a:defRPr sz="1200">
                <a:latin typeface="Times New Roman" pitchFamily="18" charset="0"/>
              </a:defRPr>
            </a:lvl1pPr>
          </a:lstStyle>
          <a:p>
            <a:fld id="{E60F41E9-D060-41EA-95D7-5067418922CB}" type="slidenum">
              <a:rPr lang="en-US"/>
              <a:pPr/>
              <a:t>‹#›</a:t>
            </a:fld>
            <a:endParaRPr lang="en-US"/>
          </a:p>
        </p:txBody>
      </p:sp>
    </p:spTree>
    <p:extLst>
      <p:ext uri="{BB962C8B-B14F-4D97-AF65-F5344CB8AC3E}">
        <p14:creationId xmlns:p14="http://schemas.microsoft.com/office/powerpoint/2010/main" val="81993730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B57D75-4889-43C2-A405-EE2F95612896}" type="slidenum">
              <a:rPr lang="en-US"/>
              <a:pPr/>
              <a:t>1</a:t>
            </a:fld>
            <a:endParaRPr lang="en-US"/>
          </a:p>
        </p:txBody>
      </p:sp>
      <p:sp>
        <p:nvSpPr>
          <p:cNvPr id="205826" name="Rectangle 1026"/>
          <p:cNvSpPr>
            <a:spLocks noGrp="1" noRot="1" noChangeAspect="1" noChangeArrowheads="1" noTextEdit="1"/>
          </p:cNvSpPr>
          <p:nvPr>
            <p:ph type="sldImg"/>
          </p:nvPr>
        </p:nvSpPr>
        <p:spPr>
          <a:ln/>
        </p:spPr>
      </p:sp>
      <p:sp>
        <p:nvSpPr>
          <p:cNvPr id="205827" name="Rectangle 1027"/>
          <p:cNvSpPr>
            <a:spLocks noGrp="1" noChangeArrowheads="1"/>
          </p:cNvSpPr>
          <p:nvPr>
            <p:ph type="body" idx="1"/>
          </p:nvPr>
        </p:nvSpPr>
        <p:spPr/>
        <p:txBody>
          <a:bodyPr/>
          <a:lstStyle/>
          <a:p>
            <a:r>
              <a:rPr lang="sl-SI" dirty="0" err="1"/>
              <a:t>My</a:t>
            </a:r>
            <a:r>
              <a:rPr lang="sl-SI" dirty="0"/>
              <a:t> name is Tomaž Černe, </a:t>
            </a:r>
            <a:r>
              <a:rPr lang="sl-SI" dirty="0" err="1"/>
              <a:t>and</a:t>
            </a:r>
            <a:r>
              <a:rPr lang="sl-SI" dirty="0"/>
              <a:t> I </a:t>
            </a:r>
            <a:r>
              <a:rPr lang="sl-SI" dirty="0" err="1"/>
              <a:t>will</a:t>
            </a:r>
            <a:r>
              <a:rPr lang="sl-SI" dirty="0"/>
              <a:t> </a:t>
            </a:r>
            <a:r>
              <a:rPr lang="sl-SI" dirty="0" err="1"/>
              <a:t>present</a:t>
            </a:r>
            <a:r>
              <a:rPr lang="sl-SI" dirty="0"/>
              <a:t> </a:t>
            </a:r>
            <a:r>
              <a:rPr lang="sl-SI" dirty="0" err="1"/>
              <a:t>the</a:t>
            </a:r>
            <a:r>
              <a:rPr lang="sl-SI" dirty="0"/>
              <a:t> </a:t>
            </a:r>
            <a:r>
              <a:rPr lang="sl-SI" dirty="0" err="1"/>
              <a:t>paractical</a:t>
            </a:r>
            <a:r>
              <a:rPr lang="sl-SI" dirty="0"/>
              <a:t> </a:t>
            </a:r>
            <a:r>
              <a:rPr lang="sl-SI" dirty="0" err="1"/>
              <a:t>use</a:t>
            </a:r>
            <a:r>
              <a:rPr lang="sl-SI" dirty="0"/>
              <a:t> </a:t>
            </a:r>
            <a:r>
              <a:rPr lang="sl-SI" dirty="0" err="1"/>
              <a:t>of</a:t>
            </a:r>
            <a:r>
              <a:rPr lang="sl-SI" dirty="0"/>
              <a:t> </a:t>
            </a:r>
            <a:r>
              <a:rPr lang="sl-SI" dirty="0" err="1"/>
              <a:t>opensource</a:t>
            </a:r>
            <a:r>
              <a:rPr lang="sl-SI" dirty="0"/>
              <a:t> GIS </a:t>
            </a:r>
            <a:r>
              <a:rPr lang="sl-SI" dirty="0" err="1"/>
              <a:t>solutions</a:t>
            </a:r>
            <a:r>
              <a:rPr lang="sl-SI" dirty="0"/>
              <a:t> in </a:t>
            </a:r>
            <a:r>
              <a:rPr lang="sl-SI" dirty="0" err="1"/>
              <a:t>solving</a:t>
            </a:r>
            <a:r>
              <a:rPr lang="sl-SI" dirty="0"/>
              <a:t> large </a:t>
            </a:r>
            <a:r>
              <a:rPr lang="sl-SI" dirty="0" err="1"/>
              <a:t>and</a:t>
            </a:r>
            <a:r>
              <a:rPr lang="sl-SI" dirty="0"/>
              <a:t> </a:t>
            </a:r>
            <a:r>
              <a:rPr lang="sl-SI" dirty="0" err="1"/>
              <a:t>degradated</a:t>
            </a:r>
            <a:r>
              <a:rPr lang="sl-SI" dirty="0"/>
              <a:t> area </a:t>
            </a:r>
            <a:r>
              <a:rPr lang="sl-SI" dirty="0" err="1"/>
              <a:t>mangement</a:t>
            </a:r>
            <a:endParaRPr lang="en-GB" dirty="0"/>
          </a:p>
          <a:p>
            <a:endParaRPr lang="en-GB" dirty="0"/>
          </a:p>
        </p:txBody>
      </p:sp>
    </p:spTree>
    <p:extLst>
      <p:ext uri="{BB962C8B-B14F-4D97-AF65-F5344CB8AC3E}">
        <p14:creationId xmlns:p14="http://schemas.microsoft.com/office/powerpoint/2010/main" val="638362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solidFill>
                  <a:srgbClr val="FF0000"/>
                </a:solidFill>
              </a:rPr>
              <a:t>This</a:t>
            </a:r>
            <a:r>
              <a:rPr lang="sl-SI" dirty="0">
                <a:solidFill>
                  <a:srgbClr val="FF0000"/>
                </a:solidFill>
              </a:rPr>
              <a:t> </a:t>
            </a:r>
            <a:r>
              <a:rPr lang="sl-SI" dirty="0" err="1">
                <a:solidFill>
                  <a:srgbClr val="FF0000"/>
                </a:solidFill>
              </a:rPr>
              <a:t>two</a:t>
            </a:r>
            <a:r>
              <a:rPr lang="sl-SI" dirty="0">
                <a:solidFill>
                  <a:srgbClr val="FF0000"/>
                </a:solidFill>
              </a:rPr>
              <a:t> </a:t>
            </a:r>
            <a:r>
              <a:rPr lang="sl-SI" dirty="0" err="1">
                <a:solidFill>
                  <a:srgbClr val="FF0000"/>
                </a:solidFill>
              </a:rPr>
              <a:t>maps</a:t>
            </a:r>
            <a:r>
              <a:rPr lang="sl-SI" dirty="0">
                <a:solidFill>
                  <a:srgbClr val="FF0000"/>
                </a:solidFill>
              </a:rPr>
              <a:t> are </a:t>
            </a:r>
            <a:r>
              <a:rPr lang="sl-SI" dirty="0" err="1">
                <a:solidFill>
                  <a:srgbClr val="FF0000"/>
                </a:solidFill>
              </a:rPr>
              <a:t>showing</a:t>
            </a:r>
            <a:r>
              <a:rPr lang="sl-SI" dirty="0">
                <a:solidFill>
                  <a:srgbClr val="FF0000"/>
                </a:solidFill>
              </a:rPr>
              <a:t> </a:t>
            </a:r>
            <a:r>
              <a:rPr lang="sl-SI" dirty="0" err="1">
                <a:solidFill>
                  <a:srgbClr val="FF0000"/>
                </a:solidFill>
              </a:rPr>
              <a:t>the</a:t>
            </a:r>
            <a:r>
              <a:rPr lang="sl-SI" dirty="0">
                <a:solidFill>
                  <a:srgbClr val="FF0000"/>
                </a:solidFill>
              </a:rPr>
              <a:t> </a:t>
            </a:r>
            <a:r>
              <a:rPr lang="sl-SI" dirty="0" err="1">
                <a:solidFill>
                  <a:srgbClr val="FF0000"/>
                </a:solidFill>
              </a:rPr>
              <a:t>owner</a:t>
            </a:r>
            <a:r>
              <a:rPr lang="sl-SI" dirty="0">
                <a:solidFill>
                  <a:srgbClr val="FF0000"/>
                </a:solidFill>
              </a:rPr>
              <a:t> </a:t>
            </a:r>
            <a:r>
              <a:rPr lang="sl-SI" dirty="0" err="1">
                <a:solidFill>
                  <a:srgbClr val="FF0000"/>
                </a:solidFill>
              </a:rPr>
              <a:t>ship</a:t>
            </a:r>
            <a:r>
              <a:rPr lang="sl-SI" dirty="0">
                <a:solidFill>
                  <a:srgbClr val="FF0000"/>
                </a:solidFill>
              </a:rPr>
              <a:t> </a:t>
            </a:r>
            <a:r>
              <a:rPr lang="sl-SI" dirty="0" err="1">
                <a:solidFill>
                  <a:srgbClr val="FF0000"/>
                </a:solidFill>
              </a:rPr>
              <a:t>and</a:t>
            </a:r>
            <a:r>
              <a:rPr lang="sl-SI" dirty="0">
                <a:solidFill>
                  <a:srgbClr val="FF0000"/>
                </a:solidFill>
              </a:rPr>
              <a:t> monitoring </a:t>
            </a:r>
            <a:r>
              <a:rPr lang="sl-SI" dirty="0" err="1">
                <a:solidFill>
                  <a:srgbClr val="FF0000"/>
                </a:solidFill>
              </a:rPr>
              <a:t>spots</a:t>
            </a:r>
            <a:r>
              <a:rPr lang="sl-SI" dirty="0">
                <a:solidFill>
                  <a:srgbClr val="FF0000"/>
                </a:solidFill>
              </a:rPr>
              <a:t> </a:t>
            </a:r>
            <a:r>
              <a:rPr lang="sl-SI" dirty="0" err="1">
                <a:solidFill>
                  <a:srgbClr val="FF0000"/>
                </a:solidFill>
              </a:rPr>
              <a:t>of</a:t>
            </a:r>
            <a:r>
              <a:rPr lang="sl-SI" dirty="0">
                <a:solidFill>
                  <a:srgbClr val="FF0000"/>
                </a:solidFill>
              </a:rPr>
              <a:t> </a:t>
            </a:r>
            <a:r>
              <a:rPr lang="sl-SI" dirty="0" err="1">
                <a:solidFill>
                  <a:srgbClr val="FF0000"/>
                </a:solidFill>
              </a:rPr>
              <a:t>the</a:t>
            </a:r>
            <a:r>
              <a:rPr lang="sl-SI" dirty="0">
                <a:solidFill>
                  <a:srgbClr val="FF0000"/>
                </a:solidFill>
              </a:rPr>
              <a:t> </a:t>
            </a:r>
            <a:r>
              <a:rPr lang="sl-SI" dirty="0" err="1">
                <a:solidFill>
                  <a:srgbClr val="FF0000"/>
                </a:solidFill>
              </a:rPr>
              <a:t>mining</a:t>
            </a:r>
            <a:r>
              <a:rPr lang="sl-SI" dirty="0">
                <a:solidFill>
                  <a:srgbClr val="FF0000"/>
                </a:solidFill>
              </a:rPr>
              <a:t> area.</a:t>
            </a:r>
          </a:p>
          <a:p>
            <a:r>
              <a:rPr lang="sl-SI" dirty="0">
                <a:solidFill>
                  <a:srgbClr val="FF0000"/>
                </a:solidFill>
              </a:rPr>
              <a:t>On </a:t>
            </a:r>
            <a:r>
              <a:rPr lang="sl-SI" dirty="0" err="1">
                <a:solidFill>
                  <a:srgbClr val="FF0000"/>
                </a:solidFill>
              </a:rPr>
              <a:t>uper</a:t>
            </a:r>
            <a:r>
              <a:rPr lang="sl-SI" dirty="0">
                <a:solidFill>
                  <a:srgbClr val="FF0000"/>
                </a:solidFill>
              </a:rPr>
              <a:t> </a:t>
            </a:r>
            <a:r>
              <a:rPr lang="sl-SI" dirty="0" err="1">
                <a:solidFill>
                  <a:srgbClr val="FF0000"/>
                </a:solidFill>
              </a:rPr>
              <a:t>picture</a:t>
            </a:r>
            <a:r>
              <a:rPr lang="sl-SI" dirty="0">
                <a:solidFill>
                  <a:srgbClr val="FF0000"/>
                </a:solidFill>
              </a:rPr>
              <a:t>, in </a:t>
            </a:r>
            <a:r>
              <a:rPr lang="sl-SI" dirty="0" err="1">
                <a:solidFill>
                  <a:srgbClr val="FF0000"/>
                </a:solidFill>
              </a:rPr>
              <a:t>blue</a:t>
            </a:r>
            <a:r>
              <a:rPr lang="sl-SI" dirty="0">
                <a:solidFill>
                  <a:srgbClr val="FF0000"/>
                </a:solidFill>
              </a:rPr>
              <a:t> are </a:t>
            </a:r>
            <a:r>
              <a:rPr lang="sl-SI" dirty="0" err="1">
                <a:solidFill>
                  <a:srgbClr val="FF0000"/>
                </a:solidFill>
              </a:rPr>
              <a:t>colored</a:t>
            </a:r>
            <a:r>
              <a:rPr lang="sl-SI" dirty="0">
                <a:solidFill>
                  <a:srgbClr val="FF0000"/>
                </a:solidFill>
              </a:rPr>
              <a:t> </a:t>
            </a:r>
            <a:r>
              <a:rPr lang="sl-SI" dirty="0" err="1">
                <a:solidFill>
                  <a:srgbClr val="FF0000"/>
                </a:solidFill>
              </a:rPr>
              <a:t>all</a:t>
            </a:r>
            <a:r>
              <a:rPr lang="sl-SI" dirty="0">
                <a:solidFill>
                  <a:srgbClr val="FF0000"/>
                </a:solidFill>
              </a:rPr>
              <a:t> </a:t>
            </a:r>
            <a:r>
              <a:rPr lang="sl-SI" dirty="0" err="1">
                <a:solidFill>
                  <a:srgbClr val="FF0000"/>
                </a:solidFill>
              </a:rPr>
              <a:t>the</a:t>
            </a:r>
            <a:r>
              <a:rPr lang="sl-SI" dirty="0">
                <a:solidFill>
                  <a:srgbClr val="FF0000"/>
                </a:solidFill>
              </a:rPr>
              <a:t> </a:t>
            </a:r>
            <a:r>
              <a:rPr lang="sl-SI" dirty="0" err="1">
                <a:solidFill>
                  <a:srgbClr val="FF0000"/>
                </a:solidFill>
              </a:rPr>
              <a:t>parcels</a:t>
            </a:r>
            <a:r>
              <a:rPr lang="sl-SI" dirty="0">
                <a:solidFill>
                  <a:srgbClr val="FF0000"/>
                </a:solidFill>
              </a:rPr>
              <a:t> </a:t>
            </a:r>
            <a:r>
              <a:rPr lang="sl-SI" dirty="0" err="1">
                <a:solidFill>
                  <a:srgbClr val="FF0000"/>
                </a:solidFill>
              </a:rPr>
              <a:t>owned</a:t>
            </a:r>
            <a:r>
              <a:rPr lang="sl-SI" dirty="0">
                <a:solidFill>
                  <a:srgbClr val="FF0000"/>
                </a:solidFill>
              </a:rPr>
              <a:t> </a:t>
            </a:r>
            <a:r>
              <a:rPr lang="sl-SI" dirty="0" err="1">
                <a:solidFill>
                  <a:srgbClr val="FF0000"/>
                </a:solidFill>
              </a:rPr>
              <a:t>by</a:t>
            </a:r>
            <a:r>
              <a:rPr lang="sl-SI" dirty="0">
                <a:solidFill>
                  <a:srgbClr val="FF0000"/>
                </a:solidFill>
              </a:rPr>
              <a:t> RTH </a:t>
            </a:r>
            <a:r>
              <a:rPr lang="sl-SI" dirty="0" err="1">
                <a:solidFill>
                  <a:srgbClr val="FF0000"/>
                </a:solidFill>
              </a:rPr>
              <a:t>company</a:t>
            </a:r>
            <a:r>
              <a:rPr lang="sl-SI" dirty="0">
                <a:solidFill>
                  <a:srgbClr val="FF0000"/>
                </a:solidFill>
              </a:rPr>
              <a:t>, </a:t>
            </a:r>
            <a:r>
              <a:rPr lang="sl-SI" dirty="0" err="1">
                <a:solidFill>
                  <a:srgbClr val="FF0000"/>
                </a:solidFill>
              </a:rPr>
              <a:t>which</a:t>
            </a:r>
            <a:r>
              <a:rPr lang="sl-SI" dirty="0">
                <a:solidFill>
                  <a:srgbClr val="FF0000"/>
                </a:solidFill>
              </a:rPr>
              <a:t> </a:t>
            </a:r>
            <a:r>
              <a:rPr lang="sl-SI" dirty="0" err="1">
                <a:solidFill>
                  <a:srgbClr val="FF0000"/>
                </a:solidFill>
              </a:rPr>
              <a:t>means</a:t>
            </a:r>
            <a:r>
              <a:rPr lang="sl-SI" dirty="0">
                <a:solidFill>
                  <a:srgbClr val="FF0000"/>
                </a:solidFill>
              </a:rPr>
              <a:t> </a:t>
            </a:r>
            <a:r>
              <a:rPr lang="sl-SI" dirty="0" err="1">
                <a:solidFill>
                  <a:srgbClr val="FF0000"/>
                </a:solidFill>
              </a:rPr>
              <a:t>that</a:t>
            </a:r>
            <a:r>
              <a:rPr lang="sl-SI" dirty="0">
                <a:solidFill>
                  <a:srgbClr val="FF0000"/>
                </a:solidFill>
              </a:rPr>
              <a:t> </a:t>
            </a:r>
            <a:r>
              <a:rPr lang="sl-SI" dirty="0" err="1">
                <a:solidFill>
                  <a:srgbClr val="FF0000"/>
                </a:solidFill>
              </a:rPr>
              <a:t>Republic</a:t>
            </a:r>
            <a:r>
              <a:rPr lang="sl-SI" dirty="0">
                <a:solidFill>
                  <a:srgbClr val="FF0000"/>
                </a:solidFill>
              </a:rPr>
              <a:t> </a:t>
            </a:r>
            <a:r>
              <a:rPr lang="sl-SI" dirty="0" err="1">
                <a:solidFill>
                  <a:srgbClr val="FF0000"/>
                </a:solidFill>
              </a:rPr>
              <a:t>Slovenia</a:t>
            </a:r>
            <a:r>
              <a:rPr lang="sl-SI" dirty="0">
                <a:solidFill>
                  <a:srgbClr val="FF0000"/>
                </a:solidFill>
              </a:rPr>
              <a:t> </a:t>
            </a:r>
            <a:r>
              <a:rPr lang="sl-SI" dirty="0" err="1">
                <a:solidFill>
                  <a:srgbClr val="FF0000"/>
                </a:solidFill>
              </a:rPr>
              <a:t>will</a:t>
            </a:r>
            <a:r>
              <a:rPr lang="sl-SI" dirty="0">
                <a:solidFill>
                  <a:srgbClr val="FF0000"/>
                </a:solidFill>
              </a:rPr>
              <a:t> be major </a:t>
            </a:r>
            <a:r>
              <a:rPr lang="sl-SI" dirty="0" err="1">
                <a:solidFill>
                  <a:srgbClr val="FF0000"/>
                </a:solidFill>
              </a:rPr>
              <a:t>owner</a:t>
            </a:r>
            <a:r>
              <a:rPr lang="sl-SI" dirty="0">
                <a:solidFill>
                  <a:srgbClr val="FF0000"/>
                </a:solidFill>
              </a:rPr>
              <a:t> </a:t>
            </a:r>
            <a:r>
              <a:rPr lang="sl-SI" dirty="0" err="1">
                <a:solidFill>
                  <a:srgbClr val="FF0000"/>
                </a:solidFill>
              </a:rPr>
              <a:t>after</a:t>
            </a:r>
            <a:r>
              <a:rPr lang="sl-SI" dirty="0">
                <a:solidFill>
                  <a:srgbClr val="FF0000"/>
                </a:solidFill>
              </a:rPr>
              <a:t> </a:t>
            </a:r>
            <a:r>
              <a:rPr lang="sl-SI" dirty="0" err="1">
                <a:solidFill>
                  <a:srgbClr val="FF0000"/>
                </a:solidFill>
              </a:rPr>
              <a:t>the</a:t>
            </a:r>
            <a:r>
              <a:rPr lang="sl-SI" dirty="0">
                <a:solidFill>
                  <a:srgbClr val="FF0000"/>
                </a:solidFill>
              </a:rPr>
              <a:t> </a:t>
            </a:r>
            <a:r>
              <a:rPr lang="sl-SI" dirty="0" err="1">
                <a:solidFill>
                  <a:srgbClr val="FF0000"/>
                </a:solidFill>
              </a:rPr>
              <a:t>liquidation</a:t>
            </a:r>
            <a:r>
              <a:rPr lang="sl-SI" dirty="0">
                <a:solidFill>
                  <a:srgbClr val="FF0000"/>
                </a:solidFill>
              </a:rPr>
              <a:t> </a:t>
            </a:r>
            <a:r>
              <a:rPr lang="sl-SI" dirty="0" err="1">
                <a:solidFill>
                  <a:srgbClr val="FF0000"/>
                </a:solidFill>
              </a:rPr>
              <a:t>of</a:t>
            </a:r>
            <a:r>
              <a:rPr lang="sl-SI" dirty="0">
                <a:solidFill>
                  <a:srgbClr val="FF0000"/>
                </a:solidFill>
              </a:rPr>
              <a:t> RTH</a:t>
            </a:r>
          </a:p>
          <a:p>
            <a:endParaRPr lang="sl-SI" dirty="0" smtClean="0">
              <a:solidFill>
                <a:srgbClr val="FF0000"/>
              </a:solidFill>
            </a:endParaRPr>
          </a:p>
          <a:p>
            <a:r>
              <a:rPr lang="sl-SI" dirty="0" smtClean="0">
                <a:solidFill>
                  <a:srgbClr val="FF0000"/>
                </a:solidFill>
              </a:rPr>
              <a:t>On </a:t>
            </a:r>
            <a:r>
              <a:rPr lang="sl-SI" dirty="0">
                <a:solidFill>
                  <a:srgbClr val="FF0000"/>
                </a:solidFill>
              </a:rPr>
              <a:t>lower picture you can see monitoring spots (monitoring of inclination, movement, water quantitiy etc.).  Intense monitoring of the conditons is planed in future, with aim to prevent possible damage on objects or infrastructure due to surface changes</a:t>
            </a:r>
            <a:r>
              <a:rPr lang="sl-SI" dirty="0" smtClean="0">
                <a:solidFill>
                  <a:srgbClr val="FF0000"/>
                </a:solidFill>
              </a:rPr>
              <a:t>. Surface changes will appear no matter of remediation</a:t>
            </a:r>
            <a:endParaRPr lang="sl-SI" dirty="0">
              <a:solidFill>
                <a:srgbClr val="FF0000"/>
              </a:solidFill>
            </a:endParaRPr>
          </a:p>
        </p:txBody>
      </p:sp>
      <p:sp>
        <p:nvSpPr>
          <p:cNvPr id="4" name="Slide Number Placeholder 3"/>
          <p:cNvSpPr>
            <a:spLocks noGrp="1"/>
          </p:cNvSpPr>
          <p:nvPr>
            <p:ph type="sldNum" sz="quarter" idx="5"/>
          </p:nvPr>
        </p:nvSpPr>
        <p:spPr/>
        <p:txBody>
          <a:bodyPr/>
          <a:lstStyle/>
          <a:p>
            <a:fld id="{E60F41E9-D060-41EA-95D7-5067418922CB}" type="slidenum">
              <a:rPr lang="en-US" smtClean="0"/>
              <a:pPr/>
              <a:t>10</a:t>
            </a:fld>
            <a:endParaRPr lang="en-US"/>
          </a:p>
        </p:txBody>
      </p:sp>
    </p:spTree>
    <p:extLst>
      <p:ext uri="{BB962C8B-B14F-4D97-AF65-F5344CB8AC3E}">
        <p14:creationId xmlns:p14="http://schemas.microsoft.com/office/powerpoint/2010/main" val="3211169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i="1" noProof="0" dirty="0" err="1">
                <a:solidFill>
                  <a:srgbClr val="FF0000"/>
                </a:solidFill>
              </a:rPr>
              <a:t>Now</a:t>
            </a:r>
            <a:r>
              <a:rPr lang="sl-SI" i="1" noProof="0" dirty="0">
                <a:solidFill>
                  <a:srgbClr val="FF0000"/>
                </a:solidFill>
              </a:rPr>
              <a:t> </a:t>
            </a:r>
            <a:r>
              <a:rPr lang="sl-SI" i="1" noProof="0" dirty="0" err="1">
                <a:solidFill>
                  <a:srgbClr val="FF0000"/>
                </a:solidFill>
              </a:rPr>
              <a:t>i,m</a:t>
            </a:r>
            <a:r>
              <a:rPr lang="sl-SI" i="1" noProof="0" dirty="0">
                <a:solidFill>
                  <a:srgbClr val="FF0000"/>
                </a:solidFill>
              </a:rPr>
              <a:t> </a:t>
            </a:r>
            <a:r>
              <a:rPr lang="sl-SI" i="1" noProof="0" dirty="0" err="1">
                <a:solidFill>
                  <a:srgbClr val="FF0000"/>
                </a:solidFill>
              </a:rPr>
              <a:t>moving</a:t>
            </a:r>
            <a:r>
              <a:rPr lang="sl-SI" i="1" noProof="0" dirty="0">
                <a:solidFill>
                  <a:srgbClr val="FF0000"/>
                </a:solidFill>
              </a:rPr>
              <a:t> to </a:t>
            </a:r>
            <a:r>
              <a:rPr lang="sl-SI" i="1" noProof="0" dirty="0" err="1">
                <a:solidFill>
                  <a:srgbClr val="FF0000"/>
                </a:solidFill>
              </a:rPr>
              <a:t>the</a:t>
            </a:r>
            <a:r>
              <a:rPr lang="sl-SI" i="1" noProof="0" dirty="0">
                <a:solidFill>
                  <a:srgbClr val="FF0000"/>
                </a:solidFill>
              </a:rPr>
              <a:t> </a:t>
            </a:r>
            <a:r>
              <a:rPr lang="sl-SI" dirty="0" err="1"/>
              <a:t>essence</a:t>
            </a:r>
            <a:r>
              <a:rPr lang="sl-SI" dirty="0"/>
              <a:t> </a:t>
            </a:r>
            <a:r>
              <a:rPr lang="sl-SI" dirty="0" err="1"/>
              <a:t>of</a:t>
            </a:r>
            <a:r>
              <a:rPr lang="sl-SI" dirty="0"/>
              <a:t> </a:t>
            </a:r>
            <a:r>
              <a:rPr lang="sl-SI" dirty="0" err="1"/>
              <a:t>presentation</a:t>
            </a:r>
            <a:r>
              <a:rPr lang="sl-SI" dirty="0"/>
              <a:t>. </a:t>
            </a:r>
            <a:r>
              <a:rPr lang="sl-SI" dirty="0" err="1"/>
              <a:t>The</a:t>
            </a:r>
            <a:r>
              <a:rPr lang="sl-SI" dirty="0"/>
              <a:t> </a:t>
            </a:r>
            <a:r>
              <a:rPr lang="sl-SI" dirty="0" err="1"/>
              <a:t>information</a:t>
            </a:r>
            <a:r>
              <a:rPr lang="sl-SI" dirty="0"/>
              <a:t> </a:t>
            </a:r>
            <a:r>
              <a:rPr lang="sl-SI" dirty="0" err="1"/>
              <a:t>system</a:t>
            </a:r>
            <a:r>
              <a:rPr lang="sl-SI" dirty="0"/>
              <a:t>, </a:t>
            </a:r>
            <a:r>
              <a:rPr lang="sl-SI" dirty="0" err="1"/>
              <a:t>which</a:t>
            </a:r>
            <a:r>
              <a:rPr lang="sl-SI" dirty="0"/>
              <a:t> </a:t>
            </a:r>
            <a:r>
              <a:rPr lang="sl-SI" dirty="0" err="1"/>
              <a:t>i,m</a:t>
            </a:r>
            <a:r>
              <a:rPr lang="sl-SI" dirty="0"/>
              <a:t> gona to </a:t>
            </a:r>
            <a:r>
              <a:rPr lang="sl-SI" dirty="0" err="1"/>
              <a:t>present</a:t>
            </a:r>
            <a:r>
              <a:rPr lang="sl-SI" dirty="0"/>
              <a:t> </a:t>
            </a:r>
            <a:r>
              <a:rPr lang="sl-SI" dirty="0" err="1"/>
              <a:t>aim</a:t>
            </a:r>
            <a:r>
              <a:rPr lang="sl-SI" dirty="0"/>
              <a:t> is to </a:t>
            </a:r>
            <a:r>
              <a:rPr lang="sl-SI" dirty="0" err="1"/>
              <a:t>support</a:t>
            </a:r>
            <a:r>
              <a:rPr lang="sl-SI" dirty="0"/>
              <a:t> </a:t>
            </a:r>
            <a:r>
              <a:rPr lang="sl-SI" dirty="0" err="1"/>
              <a:t>all</a:t>
            </a:r>
            <a:r>
              <a:rPr lang="sl-SI" dirty="0"/>
              <a:t> </a:t>
            </a:r>
            <a:r>
              <a:rPr lang="sl-SI" dirty="0" err="1"/>
              <a:t>the</a:t>
            </a:r>
            <a:r>
              <a:rPr lang="sl-SI" dirty="0"/>
              <a:t> </a:t>
            </a:r>
            <a:r>
              <a:rPr lang="sl-SI" dirty="0" err="1"/>
              <a:t>issues</a:t>
            </a:r>
            <a:r>
              <a:rPr lang="sl-SI" dirty="0"/>
              <a:t> </a:t>
            </a:r>
            <a:r>
              <a:rPr lang="sl-SI" dirty="0" err="1"/>
              <a:t>discribed</a:t>
            </a:r>
            <a:r>
              <a:rPr lang="sl-SI" dirty="0"/>
              <a:t> </a:t>
            </a:r>
            <a:r>
              <a:rPr lang="sl-SI" dirty="0" err="1"/>
              <a:t>till</a:t>
            </a:r>
            <a:r>
              <a:rPr lang="sl-SI" dirty="0"/>
              <a:t> </a:t>
            </a:r>
            <a:r>
              <a:rPr lang="sl-SI" dirty="0" err="1"/>
              <a:t>konow</a:t>
            </a:r>
            <a:r>
              <a:rPr lang="sl-SI" dirty="0"/>
              <a:t>.</a:t>
            </a:r>
          </a:p>
          <a:p>
            <a:r>
              <a:rPr lang="sl-SI" dirty="0"/>
              <a:t>  </a:t>
            </a:r>
            <a:endParaRPr lang="sl-SI" i="1" noProof="0" dirty="0">
              <a:solidFill>
                <a:srgbClr val="FF0000"/>
              </a:solidFill>
            </a:endParaRPr>
          </a:p>
          <a:p>
            <a:r>
              <a:rPr lang="x-none" i="1" noProof="0" dirty="0">
                <a:solidFill>
                  <a:srgbClr val="FF0000"/>
                </a:solidFill>
              </a:rPr>
              <a:t>The </a:t>
            </a:r>
            <a:r>
              <a:rPr lang="x-none" i="1" noProof="0" dirty="0" err="1">
                <a:solidFill>
                  <a:srgbClr val="FF0000"/>
                </a:solidFill>
              </a:rPr>
              <a:t>infomation</a:t>
            </a:r>
            <a:r>
              <a:rPr lang="x-none" i="1" noProof="0" dirty="0">
                <a:solidFill>
                  <a:srgbClr val="FF0000"/>
                </a:solidFill>
              </a:rPr>
              <a:t> system aim is to support four areas of mine management:</a:t>
            </a:r>
          </a:p>
          <a:p>
            <a:pPr marL="221353" indent="-221353">
              <a:buAutoNum type="arabicPeriod"/>
            </a:pPr>
            <a:r>
              <a:rPr lang="x-none" i="1" noProof="0" dirty="0">
                <a:solidFill>
                  <a:srgbClr val="FF0000"/>
                </a:solidFill>
              </a:rPr>
              <a:t>To fill in lack of </a:t>
            </a:r>
            <a:r>
              <a:rPr lang="x-none" i="1" noProof="0" dirty="0" err="1">
                <a:solidFill>
                  <a:srgbClr val="FF0000"/>
                </a:solidFill>
              </a:rPr>
              <a:t>employes</a:t>
            </a:r>
            <a:r>
              <a:rPr lang="x-none" i="1" noProof="0" dirty="0">
                <a:solidFill>
                  <a:srgbClr val="FF0000"/>
                </a:solidFill>
              </a:rPr>
              <a:t> dealing the procedure of mine closing (less </a:t>
            </a:r>
            <a:r>
              <a:rPr lang="x-none" i="1" noProof="0" dirty="0" err="1">
                <a:solidFill>
                  <a:srgbClr val="FF0000"/>
                </a:solidFill>
              </a:rPr>
              <a:t>employes</a:t>
            </a:r>
            <a:r>
              <a:rPr lang="x-none" i="1" noProof="0" dirty="0">
                <a:solidFill>
                  <a:srgbClr val="FF0000"/>
                </a:solidFill>
              </a:rPr>
              <a:t>, more work on closing procedure)</a:t>
            </a:r>
          </a:p>
          <a:p>
            <a:pPr marL="221353" indent="-221353">
              <a:buAutoNum type="arabicPeriod"/>
            </a:pPr>
            <a:r>
              <a:rPr lang="x-none" i="1" noProof="0" dirty="0">
                <a:solidFill>
                  <a:srgbClr val="FF0000"/>
                </a:solidFill>
              </a:rPr>
              <a:t>To serve data needed for </a:t>
            </a:r>
            <a:r>
              <a:rPr lang="sl-SI" i="1" noProof="0" dirty="0" err="1">
                <a:solidFill>
                  <a:srgbClr val="FF0000"/>
                </a:solidFill>
              </a:rPr>
              <a:t>mining</a:t>
            </a:r>
            <a:r>
              <a:rPr lang="sl-SI" i="1" noProof="0" dirty="0">
                <a:solidFill>
                  <a:srgbClr val="FF0000"/>
                </a:solidFill>
              </a:rPr>
              <a:t> area</a:t>
            </a:r>
            <a:r>
              <a:rPr lang="x-none" i="1" noProof="0" dirty="0">
                <a:solidFill>
                  <a:srgbClr val="FF0000"/>
                </a:solidFill>
              </a:rPr>
              <a:t> maintenance</a:t>
            </a:r>
            <a:r>
              <a:rPr lang="sl-SI" i="1" noProof="0" dirty="0">
                <a:solidFill>
                  <a:srgbClr val="FF0000"/>
                </a:solidFill>
              </a:rPr>
              <a:t> (</a:t>
            </a:r>
            <a:r>
              <a:rPr lang="sl-SI" i="1" noProof="0" dirty="0" err="1">
                <a:solidFill>
                  <a:srgbClr val="FF0000"/>
                </a:solidFill>
              </a:rPr>
              <a:t>after</a:t>
            </a:r>
            <a:r>
              <a:rPr lang="sl-SI" i="1" noProof="0" dirty="0">
                <a:solidFill>
                  <a:srgbClr val="FF0000"/>
                </a:solidFill>
              </a:rPr>
              <a:t> </a:t>
            </a:r>
            <a:r>
              <a:rPr lang="sl-SI" i="1" noProof="0" dirty="0" err="1">
                <a:solidFill>
                  <a:srgbClr val="FF0000"/>
                </a:solidFill>
              </a:rPr>
              <a:t>closing</a:t>
            </a:r>
            <a:r>
              <a:rPr lang="sl-SI" i="1" noProof="0" dirty="0">
                <a:solidFill>
                  <a:srgbClr val="FF0000"/>
                </a:solidFill>
              </a:rPr>
              <a:t> </a:t>
            </a:r>
            <a:r>
              <a:rPr lang="sl-SI" i="1" noProof="0" dirty="0" err="1">
                <a:solidFill>
                  <a:srgbClr val="FF0000"/>
                </a:solidFill>
              </a:rPr>
              <a:t>of</a:t>
            </a:r>
            <a:r>
              <a:rPr lang="sl-SI" i="1" noProof="0" dirty="0">
                <a:solidFill>
                  <a:srgbClr val="FF0000"/>
                </a:solidFill>
              </a:rPr>
              <a:t> RTH </a:t>
            </a:r>
            <a:r>
              <a:rPr lang="sl-SI" i="1" noProof="0" dirty="0" err="1">
                <a:solidFill>
                  <a:srgbClr val="FF0000"/>
                </a:solidFill>
              </a:rPr>
              <a:t>company</a:t>
            </a:r>
            <a:r>
              <a:rPr lang="sl-SI" i="1" noProof="0" dirty="0">
                <a:solidFill>
                  <a:srgbClr val="FF0000"/>
                </a:solidFill>
              </a:rPr>
              <a:t>)</a:t>
            </a:r>
            <a:endParaRPr lang="x-none" i="1" noProof="0" dirty="0">
              <a:solidFill>
                <a:srgbClr val="FF0000"/>
              </a:solidFill>
            </a:endParaRPr>
          </a:p>
          <a:p>
            <a:pPr marL="221353" indent="-221353">
              <a:buAutoNum type="arabicPeriod"/>
            </a:pPr>
            <a:r>
              <a:rPr lang="x-none" i="1" noProof="0" dirty="0">
                <a:solidFill>
                  <a:srgbClr val="FF0000"/>
                </a:solidFill>
              </a:rPr>
              <a:t>To serve data and to save data from monitoring (surface movements, inclinations, water quantities </a:t>
            </a:r>
            <a:r>
              <a:rPr lang="x-none" i="1" noProof="0" dirty="0" err="1">
                <a:solidFill>
                  <a:srgbClr val="FF0000"/>
                </a:solidFill>
              </a:rPr>
              <a:t>nad</a:t>
            </a:r>
            <a:r>
              <a:rPr lang="x-none" i="1" noProof="0" dirty="0">
                <a:solidFill>
                  <a:srgbClr val="FF0000"/>
                </a:solidFill>
              </a:rPr>
              <a:t> quality</a:t>
            </a:r>
            <a:r>
              <a:rPr lang="sl-SI" i="1" noProof="0" dirty="0">
                <a:solidFill>
                  <a:srgbClr val="FF0000"/>
                </a:solidFill>
              </a:rPr>
              <a:t>)</a:t>
            </a:r>
            <a:endParaRPr lang="x-none" i="1" noProof="0" dirty="0">
              <a:solidFill>
                <a:srgbClr val="FF0000"/>
              </a:solidFill>
            </a:endParaRPr>
          </a:p>
          <a:p>
            <a:pPr marL="221353" indent="-221353">
              <a:buAutoNum type="arabicPeriod"/>
            </a:pPr>
            <a:r>
              <a:rPr lang="x-none" i="1" noProof="0" dirty="0">
                <a:solidFill>
                  <a:srgbClr val="FF0000"/>
                </a:solidFill>
              </a:rPr>
              <a:t>And, I think most </a:t>
            </a:r>
            <a:r>
              <a:rPr lang="x-none" i="1" noProof="0" dirty="0" err="1">
                <a:solidFill>
                  <a:srgbClr val="FF0000"/>
                </a:solidFill>
              </a:rPr>
              <a:t>inportant</a:t>
            </a:r>
            <a:r>
              <a:rPr lang="x-none" i="1" noProof="0" dirty="0">
                <a:solidFill>
                  <a:srgbClr val="FF0000"/>
                </a:solidFill>
              </a:rPr>
              <a:t>: providing </a:t>
            </a:r>
            <a:r>
              <a:rPr lang="sl-SI" i="1" noProof="0" dirty="0" err="1">
                <a:solidFill>
                  <a:srgbClr val="FF0000"/>
                </a:solidFill>
              </a:rPr>
              <a:t>reliable</a:t>
            </a:r>
            <a:r>
              <a:rPr lang="sl-SI" i="1" noProof="0" dirty="0">
                <a:solidFill>
                  <a:srgbClr val="FF0000"/>
                </a:solidFill>
              </a:rPr>
              <a:t> </a:t>
            </a:r>
            <a:r>
              <a:rPr lang="sl-SI" i="1" noProof="0" dirty="0" err="1">
                <a:solidFill>
                  <a:srgbClr val="FF0000"/>
                </a:solidFill>
              </a:rPr>
              <a:t>and</a:t>
            </a:r>
            <a:r>
              <a:rPr lang="sl-SI" i="1" noProof="0" dirty="0">
                <a:solidFill>
                  <a:srgbClr val="FF0000"/>
                </a:solidFill>
              </a:rPr>
              <a:t> </a:t>
            </a:r>
            <a:r>
              <a:rPr lang="sl-SI" i="1" noProof="0" dirty="0" err="1">
                <a:solidFill>
                  <a:srgbClr val="FF0000"/>
                </a:solidFill>
              </a:rPr>
              <a:t>complete</a:t>
            </a:r>
            <a:r>
              <a:rPr lang="sl-SI" i="1" noProof="0" dirty="0">
                <a:solidFill>
                  <a:srgbClr val="FF0000"/>
                </a:solidFill>
              </a:rPr>
              <a:t> </a:t>
            </a:r>
            <a:r>
              <a:rPr lang="x-none" i="1" noProof="0" dirty="0">
                <a:solidFill>
                  <a:srgbClr val="FF0000"/>
                </a:solidFill>
              </a:rPr>
              <a:t>information on the technical conditions for possible land use </a:t>
            </a:r>
            <a:r>
              <a:rPr lang="sl-SI" i="1" noProof="0" dirty="0">
                <a:solidFill>
                  <a:srgbClr val="FF0000"/>
                </a:solidFill>
              </a:rPr>
              <a:t>in future</a:t>
            </a:r>
            <a:endParaRPr lang="x-none" i="1" noProof="0" dirty="0">
              <a:solidFill>
                <a:srgbClr val="FF0000"/>
              </a:solidFill>
            </a:endParaRPr>
          </a:p>
          <a:p>
            <a:endParaRPr lang="sl-SI"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11</a:t>
            </a:fld>
            <a:endParaRPr lang="en-US"/>
          </a:p>
        </p:txBody>
      </p:sp>
    </p:spTree>
    <p:extLst>
      <p:ext uri="{BB962C8B-B14F-4D97-AF65-F5344CB8AC3E}">
        <p14:creationId xmlns:p14="http://schemas.microsoft.com/office/powerpoint/2010/main" val="1983893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The</a:t>
            </a:r>
            <a:r>
              <a:rPr lang="sl-SI" dirty="0"/>
              <a:t> </a:t>
            </a:r>
            <a:r>
              <a:rPr lang="sl-SI" dirty="0" err="1"/>
              <a:t>information</a:t>
            </a:r>
            <a:r>
              <a:rPr lang="sl-SI" dirty="0"/>
              <a:t> </a:t>
            </a:r>
            <a:r>
              <a:rPr lang="sl-SI" dirty="0" err="1"/>
              <a:t>system</a:t>
            </a:r>
            <a:r>
              <a:rPr lang="sl-SI" dirty="0"/>
              <a:t> is </a:t>
            </a:r>
            <a:r>
              <a:rPr lang="sl-SI" dirty="0" err="1"/>
              <a:t>composed</a:t>
            </a:r>
            <a:r>
              <a:rPr lang="sl-SI" dirty="0"/>
              <a:t> out </a:t>
            </a:r>
            <a:r>
              <a:rPr lang="sl-SI" dirty="0" err="1"/>
              <a:t>of</a:t>
            </a:r>
            <a:r>
              <a:rPr lang="sl-SI" dirty="0"/>
              <a:t> </a:t>
            </a:r>
            <a:r>
              <a:rPr lang="sl-SI" dirty="0" err="1"/>
              <a:t>three</a:t>
            </a:r>
            <a:r>
              <a:rPr lang="sl-SI" dirty="0"/>
              <a:t> </a:t>
            </a:r>
            <a:r>
              <a:rPr lang="sl-SI" dirty="0" err="1"/>
              <a:t>systems</a:t>
            </a:r>
            <a:r>
              <a:rPr lang="sl-SI" dirty="0"/>
              <a:t> </a:t>
            </a:r>
            <a:r>
              <a:rPr lang="sl-SI" dirty="0" err="1"/>
              <a:t>and</a:t>
            </a:r>
            <a:r>
              <a:rPr lang="sl-SI" dirty="0"/>
              <a:t> one </a:t>
            </a:r>
            <a:r>
              <a:rPr lang="sl-SI" dirty="0" err="1"/>
              <a:t>database</a:t>
            </a:r>
            <a:r>
              <a:rPr lang="sl-SI" dirty="0"/>
              <a:t>:</a:t>
            </a:r>
          </a:p>
          <a:p>
            <a:pPr marL="221353" indent="-221353">
              <a:buAutoNum type="arabicPeriod"/>
            </a:pPr>
            <a:r>
              <a:rPr lang="sl-SI" dirty="0" err="1"/>
              <a:t>System</a:t>
            </a:r>
            <a:r>
              <a:rPr lang="sl-SI" dirty="0"/>
              <a:t> </a:t>
            </a:r>
            <a:r>
              <a:rPr lang="sl-SI" dirty="0" err="1"/>
              <a:t>for</a:t>
            </a:r>
            <a:r>
              <a:rPr lang="sl-SI" dirty="0"/>
              <a:t> </a:t>
            </a:r>
            <a:r>
              <a:rPr lang="sl-SI" dirty="0" err="1"/>
              <a:t>manageing</a:t>
            </a:r>
            <a:r>
              <a:rPr lang="sl-SI" dirty="0"/>
              <a:t> </a:t>
            </a:r>
            <a:r>
              <a:rPr lang="sl-SI" dirty="0" err="1"/>
              <a:t>of</a:t>
            </a:r>
            <a:r>
              <a:rPr lang="sl-SI" dirty="0"/>
              <a:t> </a:t>
            </a:r>
            <a:r>
              <a:rPr lang="sl-SI" dirty="0" err="1"/>
              <a:t>digital</a:t>
            </a:r>
            <a:r>
              <a:rPr lang="sl-SI" dirty="0"/>
              <a:t> </a:t>
            </a:r>
            <a:r>
              <a:rPr lang="sl-SI" dirty="0" err="1"/>
              <a:t>documentation</a:t>
            </a:r>
            <a:r>
              <a:rPr lang="sl-SI" dirty="0"/>
              <a:t> (DMS)</a:t>
            </a:r>
          </a:p>
          <a:p>
            <a:pPr marL="221353" indent="-221353">
              <a:buAutoNum type="arabicPeriod"/>
            </a:pPr>
            <a:r>
              <a:rPr lang="sl-SI" dirty="0" err="1"/>
              <a:t>Spatial</a:t>
            </a:r>
            <a:r>
              <a:rPr lang="sl-SI" dirty="0"/>
              <a:t> data </a:t>
            </a:r>
            <a:r>
              <a:rPr lang="sl-SI" dirty="0" err="1"/>
              <a:t>system</a:t>
            </a:r>
            <a:r>
              <a:rPr lang="sl-SI" dirty="0"/>
              <a:t> (GIS) </a:t>
            </a:r>
            <a:r>
              <a:rPr lang="sl-SI" dirty="0" err="1"/>
              <a:t>which</a:t>
            </a:r>
            <a:r>
              <a:rPr lang="sl-SI" dirty="0"/>
              <a:t> is </a:t>
            </a:r>
            <a:r>
              <a:rPr lang="sl-SI" dirty="0" err="1"/>
              <a:t>composed</a:t>
            </a:r>
            <a:r>
              <a:rPr lang="sl-SI" dirty="0"/>
              <a:t> </a:t>
            </a:r>
            <a:r>
              <a:rPr lang="sl-SI" dirty="0" err="1"/>
              <a:t>of</a:t>
            </a:r>
            <a:r>
              <a:rPr lang="sl-SI" dirty="0"/>
              <a:t> </a:t>
            </a:r>
            <a:r>
              <a:rPr lang="sl-SI" dirty="0" err="1"/>
              <a:t>spatial</a:t>
            </a:r>
            <a:r>
              <a:rPr lang="sl-SI" dirty="0"/>
              <a:t> data server </a:t>
            </a:r>
            <a:r>
              <a:rPr lang="sl-SI" dirty="0" err="1"/>
              <a:t>and</a:t>
            </a:r>
            <a:r>
              <a:rPr lang="sl-SI" dirty="0"/>
              <a:t> </a:t>
            </a:r>
            <a:r>
              <a:rPr lang="sl-SI" dirty="0" err="1"/>
              <a:t>spatial</a:t>
            </a:r>
            <a:r>
              <a:rPr lang="sl-SI" dirty="0"/>
              <a:t> data </a:t>
            </a:r>
            <a:r>
              <a:rPr lang="sl-SI" dirty="0" err="1"/>
              <a:t>viewer</a:t>
            </a:r>
            <a:r>
              <a:rPr lang="sl-SI" dirty="0"/>
              <a:t>. Spatial data system is used for </a:t>
            </a:r>
            <a:r>
              <a:rPr lang="sl-SI" dirty="0" smtClean="0"/>
              <a:t>searching</a:t>
            </a:r>
            <a:r>
              <a:rPr lang="sl-SI" baseline="0" dirty="0" smtClean="0"/>
              <a:t> </a:t>
            </a:r>
            <a:r>
              <a:rPr lang="sl-SI" dirty="0" smtClean="0"/>
              <a:t>and </a:t>
            </a:r>
            <a:r>
              <a:rPr lang="sl-SI" dirty="0"/>
              <a:t>presentation of spatial data</a:t>
            </a:r>
          </a:p>
          <a:p>
            <a:pPr marL="221353" indent="-221353">
              <a:buAutoNum type="arabicPeriod"/>
            </a:pPr>
            <a:r>
              <a:rPr lang="sl-SI" dirty="0" err="1"/>
              <a:t>Metadata</a:t>
            </a:r>
            <a:r>
              <a:rPr lang="sl-SI" dirty="0"/>
              <a:t> </a:t>
            </a:r>
            <a:r>
              <a:rPr lang="sl-SI" dirty="0" err="1"/>
              <a:t>system</a:t>
            </a:r>
            <a:r>
              <a:rPr lang="sl-SI" dirty="0"/>
              <a:t> </a:t>
            </a:r>
            <a:r>
              <a:rPr lang="sl-SI" dirty="0" err="1"/>
              <a:t>which</a:t>
            </a:r>
            <a:r>
              <a:rPr lang="sl-SI" dirty="0"/>
              <a:t> is used to </a:t>
            </a:r>
            <a:r>
              <a:rPr lang="sl-SI" dirty="0" err="1"/>
              <a:t>create</a:t>
            </a:r>
            <a:r>
              <a:rPr lang="sl-SI" dirty="0"/>
              <a:t> </a:t>
            </a:r>
            <a:r>
              <a:rPr lang="sl-SI" dirty="0" err="1"/>
              <a:t>and</a:t>
            </a:r>
            <a:r>
              <a:rPr lang="sl-SI" dirty="0"/>
              <a:t> </a:t>
            </a:r>
            <a:r>
              <a:rPr lang="sl-SI" dirty="0" err="1"/>
              <a:t>presentat</a:t>
            </a:r>
            <a:r>
              <a:rPr lang="sl-SI" dirty="0"/>
              <a:t> </a:t>
            </a:r>
            <a:r>
              <a:rPr lang="sl-SI" dirty="0" err="1"/>
              <a:t>metada</a:t>
            </a:r>
            <a:r>
              <a:rPr lang="sl-SI" dirty="0"/>
              <a:t> </a:t>
            </a:r>
            <a:r>
              <a:rPr lang="sl-SI" dirty="0" err="1"/>
              <a:t>of</a:t>
            </a:r>
            <a:r>
              <a:rPr lang="sl-SI" dirty="0"/>
              <a:t> </a:t>
            </a:r>
            <a:r>
              <a:rPr lang="sl-SI" dirty="0" err="1"/>
              <a:t>dosuments</a:t>
            </a:r>
            <a:r>
              <a:rPr lang="sl-SI" dirty="0"/>
              <a:t> </a:t>
            </a:r>
            <a:r>
              <a:rPr lang="sl-SI" dirty="0" err="1"/>
              <a:t>and</a:t>
            </a:r>
            <a:r>
              <a:rPr lang="sl-SI" dirty="0"/>
              <a:t> </a:t>
            </a:r>
            <a:r>
              <a:rPr lang="sl-SI" dirty="0" err="1"/>
              <a:t>spatial</a:t>
            </a:r>
            <a:r>
              <a:rPr lang="sl-SI" dirty="0"/>
              <a:t> data</a:t>
            </a:r>
          </a:p>
          <a:p>
            <a:pPr marL="221353" indent="-221353">
              <a:buAutoNum type="arabicPeriod"/>
            </a:pPr>
            <a:r>
              <a:rPr lang="sl-SI" dirty="0"/>
              <a:t>Database and warwhouse system which is used as storage of all spatial and atribute </a:t>
            </a:r>
            <a:r>
              <a:rPr lang="sl-SI" dirty="0" smtClean="0"/>
              <a:t>datof systema </a:t>
            </a:r>
            <a:endParaRPr lang="x-none"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12</a:t>
            </a:fld>
            <a:endParaRPr lang="en-US"/>
          </a:p>
        </p:txBody>
      </p:sp>
    </p:spTree>
    <p:extLst>
      <p:ext uri="{BB962C8B-B14F-4D97-AF65-F5344CB8AC3E}">
        <p14:creationId xmlns:p14="http://schemas.microsoft.com/office/powerpoint/2010/main" val="2844977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6038" y="1106488"/>
            <a:ext cx="3994150" cy="2995612"/>
          </a:xfrm>
        </p:spPr>
      </p:sp>
      <p:sp>
        <p:nvSpPr>
          <p:cNvPr id="3" name="Notes Placeholder 2"/>
          <p:cNvSpPr>
            <a:spLocks noGrp="1"/>
          </p:cNvSpPr>
          <p:nvPr>
            <p:ph type="body" idx="1"/>
          </p:nvPr>
        </p:nvSpPr>
        <p:spPr/>
        <p:txBody>
          <a:bodyPr/>
          <a:lstStyle/>
          <a:p>
            <a:r>
              <a:rPr lang="sl-SI" dirty="0" err="1"/>
              <a:t>System</a:t>
            </a:r>
            <a:r>
              <a:rPr lang="sl-SI" dirty="0"/>
              <a:t> </a:t>
            </a:r>
            <a:r>
              <a:rPr lang="sl-SI" dirty="0" err="1"/>
              <a:t>components</a:t>
            </a:r>
            <a:r>
              <a:rPr lang="sl-SI" dirty="0"/>
              <a:t> are </a:t>
            </a:r>
            <a:r>
              <a:rPr lang="sl-SI" dirty="0" err="1"/>
              <a:t>developed</a:t>
            </a:r>
            <a:r>
              <a:rPr lang="sl-SI" dirty="0"/>
              <a:t> </a:t>
            </a:r>
            <a:r>
              <a:rPr lang="sl-SI" dirty="0" err="1"/>
              <a:t>by</a:t>
            </a:r>
            <a:r>
              <a:rPr lang="sl-SI" dirty="0"/>
              <a:t> </a:t>
            </a:r>
            <a:r>
              <a:rPr lang="sl-SI" dirty="0" err="1"/>
              <a:t>using</a:t>
            </a:r>
            <a:r>
              <a:rPr lang="sl-SI" dirty="0"/>
              <a:t> open </a:t>
            </a:r>
            <a:r>
              <a:rPr lang="sl-SI" dirty="0" err="1"/>
              <a:t>source</a:t>
            </a:r>
            <a:r>
              <a:rPr lang="sl-SI" dirty="0"/>
              <a:t> </a:t>
            </a:r>
            <a:r>
              <a:rPr lang="sl-SI" dirty="0" err="1"/>
              <a:t>solutions</a:t>
            </a:r>
            <a:r>
              <a:rPr lang="sl-SI" dirty="0"/>
              <a:t> </a:t>
            </a:r>
            <a:r>
              <a:rPr lang="sl-SI" dirty="0" err="1"/>
              <a:t>which</a:t>
            </a:r>
            <a:r>
              <a:rPr lang="sl-SI" dirty="0"/>
              <a:t> are </a:t>
            </a:r>
            <a:r>
              <a:rPr lang="sl-SI" dirty="0" err="1"/>
              <a:t>compatible</a:t>
            </a:r>
            <a:r>
              <a:rPr lang="sl-SI" dirty="0"/>
              <a:t> to OGC </a:t>
            </a:r>
            <a:r>
              <a:rPr lang="sl-SI" dirty="0" err="1"/>
              <a:t>standards</a:t>
            </a:r>
            <a:r>
              <a:rPr lang="sl-SI" dirty="0"/>
              <a:t>. </a:t>
            </a:r>
            <a:r>
              <a:rPr lang="en-US" dirty="0"/>
              <a:t>These </a:t>
            </a:r>
            <a:r>
              <a:rPr lang="sl-SI" dirty="0" err="1"/>
              <a:t>components</a:t>
            </a:r>
            <a:r>
              <a:rPr lang="en-US" dirty="0"/>
              <a:t> are freely available for anyone to use to improve sharing of the</a:t>
            </a:r>
            <a:r>
              <a:rPr lang="sl-SI" dirty="0"/>
              <a:t> </a:t>
            </a:r>
            <a:r>
              <a:rPr lang="en-US" dirty="0"/>
              <a:t>geospatial data.</a:t>
            </a:r>
            <a:endParaRPr lang="sl-SI" dirty="0"/>
          </a:p>
          <a:p>
            <a:r>
              <a:rPr lang="en-US" b="1" dirty="0"/>
              <a:t>GeoNetwork</a:t>
            </a:r>
            <a:r>
              <a:rPr lang="en-US" b="0" dirty="0"/>
              <a:t> is a free and open source cataloging application for spatially referenced resources. </a:t>
            </a:r>
            <a:endParaRPr lang="sl-SI" b="0" dirty="0" smtClean="0"/>
          </a:p>
          <a:p>
            <a:r>
              <a:rPr lang="en-US" b="1" dirty="0" err="1" smtClean="0"/>
              <a:t>OpenLayers</a:t>
            </a:r>
            <a:r>
              <a:rPr lang="en-US" dirty="0" smtClean="0"/>
              <a:t> </a:t>
            </a:r>
            <a:r>
              <a:rPr lang="en-US" dirty="0"/>
              <a:t>is an open-source JavaScript library for displaying map data in web browsers as </a:t>
            </a:r>
            <a:r>
              <a:rPr lang="en-US" dirty="0" err="1"/>
              <a:t>slippy</a:t>
            </a:r>
            <a:r>
              <a:rPr lang="en-US" dirty="0"/>
              <a:t> </a:t>
            </a:r>
            <a:r>
              <a:rPr lang="en-US" dirty="0" smtClean="0"/>
              <a:t>maps.</a:t>
            </a:r>
            <a:endParaRPr lang="sl-SI" dirty="0"/>
          </a:p>
          <a:p>
            <a:pPr defTabSz="885414">
              <a:defRPr/>
            </a:pPr>
            <a:r>
              <a:rPr lang="en-US" b="1" dirty="0"/>
              <a:t>GeoWebCache</a:t>
            </a:r>
            <a:r>
              <a:rPr lang="en-US" dirty="0"/>
              <a:t> is a Java web application used to cache map tiles coming from a variety of sources </a:t>
            </a:r>
            <a:endParaRPr lang="sl-SI" dirty="0" smtClean="0"/>
          </a:p>
          <a:p>
            <a:pPr defTabSz="885414">
              <a:defRPr/>
            </a:pPr>
            <a:r>
              <a:rPr lang="en-US" b="1" dirty="0" err="1" smtClean="0"/>
              <a:t>GeoServer</a:t>
            </a:r>
            <a:r>
              <a:rPr lang="en-US" dirty="0" smtClean="0"/>
              <a:t> </a:t>
            </a:r>
            <a:r>
              <a:rPr lang="en-US" dirty="0"/>
              <a:t>is an open-source server written in Java that allows users to share, process and edit geospatial data. </a:t>
            </a:r>
            <a:endParaRPr lang="sl-SI" dirty="0"/>
          </a:p>
          <a:p>
            <a:r>
              <a:rPr lang="en-US" b="1" dirty="0"/>
              <a:t>PostgreSQL</a:t>
            </a:r>
            <a:r>
              <a:rPr lang="en-US" dirty="0"/>
              <a:t> (also referred to as Postgres) is an open-source relational database management system (RDBMS)</a:t>
            </a:r>
            <a:endParaRPr lang="sl-SI" dirty="0"/>
          </a:p>
          <a:p>
            <a:r>
              <a:rPr lang="sl-SI" b="1" dirty="0"/>
              <a:t>PostGIS</a:t>
            </a:r>
            <a:r>
              <a:rPr lang="sl-SI" dirty="0"/>
              <a:t> is </a:t>
            </a:r>
            <a:r>
              <a:rPr lang="sl-SI" dirty="0" err="1"/>
              <a:t>an</a:t>
            </a:r>
            <a:r>
              <a:rPr lang="sl-SI" dirty="0"/>
              <a:t> open </a:t>
            </a:r>
            <a:r>
              <a:rPr lang="sl-SI" dirty="0" err="1"/>
              <a:t>source</a:t>
            </a:r>
            <a:r>
              <a:rPr lang="sl-SI" dirty="0"/>
              <a:t> software program </a:t>
            </a:r>
            <a:r>
              <a:rPr lang="sl-SI" dirty="0" err="1"/>
              <a:t>that</a:t>
            </a:r>
            <a:r>
              <a:rPr lang="sl-SI" dirty="0"/>
              <a:t> </a:t>
            </a:r>
            <a:r>
              <a:rPr lang="sl-SI" dirty="0" err="1"/>
              <a:t>adds</a:t>
            </a:r>
            <a:r>
              <a:rPr lang="sl-SI" dirty="0"/>
              <a:t> </a:t>
            </a:r>
            <a:r>
              <a:rPr lang="sl-SI" dirty="0" err="1"/>
              <a:t>support</a:t>
            </a:r>
            <a:r>
              <a:rPr lang="sl-SI" dirty="0"/>
              <a:t> </a:t>
            </a:r>
            <a:r>
              <a:rPr lang="sl-SI" dirty="0" err="1"/>
              <a:t>for</a:t>
            </a:r>
            <a:r>
              <a:rPr lang="sl-SI" dirty="0"/>
              <a:t> </a:t>
            </a:r>
            <a:r>
              <a:rPr lang="sl-SI" dirty="0" err="1"/>
              <a:t>geographic</a:t>
            </a:r>
            <a:r>
              <a:rPr lang="sl-SI" dirty="0"/>
              <a:t> </a:t>
            </a:r>
            <a:r>
              <a:rPr lang="sl-SI" dirty="0" err="1"/>
              <a:t>objects</a:t>
            </a:r>
            <a:r>
              <a:rPr lang="sl-SI" dirty="0"/>
              <a:t> to </a:t>
            </a:r>
            <a:r>
              <a:rPr lang="sl-SI" dirty="0" err="1"/>
              <a:t>the</a:t>
            </a:r>
            <a:r>
              <a:rPr lang="sl-SI" dirty="0"/>
              <a:t> </a:t>
            </a:r>
            <a:r>
              <a:rPr lang="sl-SI" dirty="0" err="1"/>
              <a:t>PostgreSQL</a:t>
            </a:r>
            <a:r>
              <a:rPr lang="sl-SI" dirty="0"/>
              <a:t> </a:t>
            </a:r>
            <a:r>
              <a:rPr lang="sl-SI" dirty="0" err="1"/>
              <a:t>database</a:t>
            </a:r>
            <a:r>
              <a:rPr lang="sl-SI" dirty="0"/>
              <a:t>. </a:t>
            </a:r>
          </a:p>
        </p:txBody>
      </p:sp>
      <p:sp>
        <p:nvSpPr>
          <p:cNvPr id="4" name="Slide Number Placeholder 3"/>
          <p:cNvSpPr>
            <a:spLocks noGrp="1"/>
          </p:cNvSpPr>
          <p:nvPr>
            <p:ph type="sldNum" sz="quarter" idx="5"/>
          </p:nvPr>
        </p:nvSpPr>
        <p:spPr/>
        <p:txBody>
          <a:bodyPr/>
          <a:lstStyle/>
          <a:p>
            <a:fld id="{C6D9ECAA-F5F8-412E-9E44-7BDB8A2CF274}" type="slidenum">
              <a:rPr lang="sl-SI" smtClean="0"/>
              <a:t>13</a:t>
            </a:fld>
            <a:endParaRPr lang="sl-SI"/>
          </a:p>
        </p:txBody>
      </p:sp>
    </p:spTree>
    <p:extLst>
      <p:ext uri="{BB962C8B-B14F-4D97-AF65-F5344CB8AC3E}">
        <p14:creationId xmlns:p14="http://schemas.microsoft.com/office/powerpoint/2010/main" val="554057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Some </a:t>
            </a:r>
            <a:r>
              <a:rPr lang="sl-SI" dirty="0" err="1"/>
              <a:t>words</a:t>
            </a:r>
            <a:r>
              <a:rPr lang="sl-SI" dirty="0"/>
              <a:t> on data </a:t>
            </a:r>
            <a:r>
              <a:rPr lang="sl-SI" dirty="0" err="1"/>
              <a:t>digitalization</a:t>
            </a:r>
            <a:r>
              <a:rPr lang="sl-SI" dirty="0"/>
              <a:t> </a:t>
            </a:r>
            <a:r>
              <a:rPr lang="sl-SI" dirty="0" err="1"/>
              <a:t>and</a:t>
            </a:r>
            <a:r>
              <a:rPr lang="sl-SI" dirty="0"/>
              <a:t> </a:t>
            </a:r>
            <a:r>
              <a:rPr lang="sl-SI" dirty="0" err="1"/>
              <a:t>transformation</a:t>
            </a:r>
            <a:r>
              <a:rPr lang="sl-SI" dirty="0"/>
              <a:t>.</a:t>
            </a:r>
          </a:p>
          <a:p>
            <a:endParaRPr lang="sl-SI" dirty="0"/>
          </a:p>
          <a:p>
            <a:r>
              <a:rPr lang="sl-SI" dirty="0"/>
              <a:t>First </a:t>
            </a:r>
            <a:r>
              <a:rPr lang="sl-SI" dirty="0" err="1"/>
              <a:t>analogue</a:t>
            </a:r>
            <a:r>
              <a:rPr lang="sl-SI" dirty="0"/>
              <a:t> </a:t>
            </a:r>
            <a:r>
              <a:rPr lang="sl-SI" dirty="0" err="1"/>
              <a:t>documents</a:t>
            </a:r>
            <a:r>
              <a:rPr lang="sl-SI" dirty="0"/>
              <a:t> </a:t>
            </a:r>
            <a:r>
              <a:rPr lang="sl-SI" dirty="0" err="1"/>
              <a:t>and</a:t>
            </a:r>
            <a:r>
              <a:rPr lang="sl-SI" dirty="0"/>
              <a:t> </a:t>
            </a:r>
            <a:r>
              <a:rPr lang="sl-SI" dirty="0" err="1"/>
              <a:t>maps</a:t>
            </a:r>
            <a:r>
              <a:rPr lang="sl-SI" dirty="0"/>
              <a:t>. </a:t>
            </a:r>
            <a:r>
              <a:rPr lang="sl-SI" dirty="0" err="1"/>
              <a:t>The</a:t>
            </a:r>
            <a:r>
              <a:rPr lang="sl-SI" dirty="0"/>
              <a:t> </a:t>
            </a:r>
            <a:r>
              <a:rPr lang="sl-SI" dirty="0" err="1"/>
              <a:t>quantitiy</a:t>
            </a:r>
            <a:r>
              <a:rPr lang="sl-SI" dirty="0"/>
              <a:t> </a:t>
            </a:r>
            <a:r>
              <a:rPr lang="sl-SI" dirty="0" err="1"/>
              <a:t>of</a:t>
            </a:r>
            <a:r>
              <a:rPr lang="sl-SI" dirty="0"/>
              <a:t> </a:t>
            </a:r>
            <a:r>
              <a:rPr lang="sl-SI" dirty="0" err="1"/>
              <a:t>dosuments</a:t>
            </a:r>
            <a:r>
              <a:rPr lang="sl-SI" dirty="0"/>
              <a:t> </a:t>
            </a:r>
            <a:r>
              <a:rPr lang="sl-SI" dirty="0" err="1"/>
              <a:t>and</a:t>
            </a:r>
            <a:r>
              <a:rPr lang="sl-SI" dirty="0"/>
              <a:t> </a:t>
            </a:r>
            <a:r>
              <a:rPr lang="sl-SI" dirty="0" err="1"/>
              <a:t>maps</a:t>
            </a:r>
            <a:r>
              <a:rPr lang="sl-SI" dirty="0"/>
              <a:t> </a:t>
            </a:r>
            <a:r>
              <a:rPr lang="sl-SI" dirty="0" err="1"/>
              <a:t>was</a:t>
            </a:r>
            <a:r>
              <a:rPr lang="sl-SI" dirty="0"/>
              <a:t> large, </a:t>
            </a:r>
            <a:r>
              <a:rPr lang="sl-SI" dirty="0" err="1"/>
              <a:t>document</a:t>
            </a:r>
            <a:r>
              <a:rPr lang="sl-SI" dirty="0"/>
              <a:t> </a:t>
            </a:r>
            <a:r>
              <a:rPr lang="sl-SI" dirty="0" err="1"/>
              <a:t>were</a:t>
            </a:r>
            <a:r>
              <a:rPr lang="sl-SI" dirty="0"/>
              <a:t> in </a:t>
            </a:r>
            <a:r>
              <a:rPr lang="sl-SI" dirty="0" err="1"/>
              <a:t>diferent</a:t>
            </a:r>
            <a:r>
              <a:rPr lang="sl-SI" dirty="0"/>
              <a:t> </a:t>
            </a:r>
            <a:r>
              <a:rPr lang="sl-SI" dirty="0" err="1"/>
              <a:t>formats</a:t>
            </a:r>
            <a:r>
              <a:rPr lang="sl-SI" dirty="0"/>
              <a:t> </a:t>
            </a:r>
            <a:r>
              <a:rPr lang="sl-SI" dirty="0" err="1"/>
              <a:t>and</a:t>
            </a:r>
            <a:r>
              <a:rPr lang="sl-SI" dirty="0"/>
              <a:t> on </a:t>
            </a:r>
            <a:r>
              <a:rPr lang="sl-SI" dirty="0" err="1"/>
              <a:t>various</a:t>
            </a:r>
            <a:r>
              <a:rPr lang="sl-SI" dirty="0"/>
              <a:t> </a:t>
            </a:r>
            <a:r>
              <a:rPr lang="sl-SI" dirty="0" err="1"/>
              <a:t>locations</a:t>
            </a:r>
            <a:r>
              <a:rPr lang="sl-SI" dirty="0"/>
              <a:t>. </a:t>
            </a:r>
            <a:r>
              <a:rPr lang="sl-SI" dirty="0" err="1"/>
              <a:t>The</a:t>
            </a:r>
            <a:r>
              <a:rPr lang="sl-SI" dirty="0"/>
              <a:t> </a:t>
            </a:r>
            <a:r>
              <a:rPr lang="sl-SI" dirty="0" err="1"/>
              <a:t>picture</a:t>
            </a:r>
            <a:r>
              <a:rPr lang="sl-SI" dirty="0"/>
              <a:t> </a:t>
            </a:r>
            <a:r>
              <a:rPr lang="sl-SI" dirty="0" err="1"/>
              <a:t>shows</a:t>
            </a:r>
            <a:r>
              <a:rPr lang="sl-SI" dirty="0"/>
              <a:t> a part </a:t>
            </a:r>
            <a:r>
              <a:rPr lang="sl-SI" dirty="0" err="1"/>
              <a:t>of</a:t>
            </a:r>
            <a:r>
              <a:rPr lang="sl-SI" dirty="0"/>
              <a:t> </a:t>
            </a:r>
            <a:r>
              <a:rPr lang="sl-SI" dirty="0" err="1"/>
              <a:t>documents</a:t>
            </a:r>
            <a:r>
              <a:rPr lang="sl-SI" dirty="0"/>
              <a:t> in </a:t>
            </a:r>
            <a:r>
              <a:rPr lang="sl-SI" dirty="0" err="1"/>
              <a:t>binders</a:t>
            </a:r>
            <a:r>
              <a:rPr lang="sl-SI" dirty="0"/>
              <a:t> </a:t>
            </a:r>
            <a:r>
              <a:rPr lang="sl-SI" dirty="0" err="1"/>
              <a:t>or</a:t>
            </a:r>
            <a:r>
              <a:rPr lang="sl-SI" dirty="0"/>
              <a:t> </a:t>
            </a:r>
            <a:r>
              <a:rPr lang="sl-SI" dirty="0" err="1"/>
              <a:t>folders</a:t>
            </a:r>
            <a:endParaRPr lang="x-none"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14</a:t>
            </a:fld>
            <a:endParaRPr lang="en-US"/>
          </a:p>
        </p:txBody>
      </p:sp>
    </p:spTree>
    <p:extLst>
      <p:ext uri="{BB962C8B-B14F-4D97-AF65-F5344CB8AC3E}">
        <p14:creationId xmlns:p14="http://schemas.microsoft.com/office/powerpoint/2010/main" val="3298193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Document</a:t>
            </a:r>
            <a:r>
              <a:rPr lang="sl-SI" dirty="0"/>
              <a:t> </a:t>
            </a:r>
            <a:r>
              <a:rPr lang="sl-SI" dirty="0" err="1"/>
              <a:t>and</a:t>
            </a:r>
            <a:r>
              <a:rPr lang="sl-SI" dirty="0"/>
              <a:t> </a:t>
            </a:r>
            <a:r>
              <a:rPr lang="sl-SI" dirty="0" err="1"/>
              <a:t>maps</a:t>
            </a:r>
            <a:r>
              <a:rPr lang="sl-SI" dirty="0"/>
              <a:t> </a:t>
            </a:r>
            <a:r>
              <a:rPr lang="sl-SI" dirty="0" err="1"/>
              <a:t>digitalizing</a:t>
            </a:r>
            <a:r>
              <a:rPr lang="sl-SI" dirty="0"/>
              <a:t> procedure</a:t>
            </a:r>
          </a:p>
          <a:p>
            <a:r>
              <a:rPr lang="sl-SI" dirty="0" err="1"/>
              <a:t>Documnts</a:t>
            </a:r>
            <a:r>
              <a:rPr lang="sl-SI" dirty="0"/>
              <a:t> </a:t>
            </a:r>
            <a:r>
              <a:rPr lang="sl-SI" dirty="0" err="1"/>
              <a:t>were</a:t>
            </a:r>
            <a:r>
              <a:rPr lang="sl-SI" dirty="0"/>
              <a:t> </a:t>
            </a:r>
            <a:r>
              <a:rPr lang="sl-SI" dirty="0" err="1"/>
              <a:t>digitalazied</a:t>
            </a:r>
            <a:r>
              <a:rPr lang="sl-SI" dirty="0"/>
              <a:t> </a:t>
            </a:r>
            <a:r>
              <a:rPr lang="sl-SI" dirty="0" err="1"/>
              <a:t>using</a:t>
            </a:r>
            <a:r>
              <a:rPr lang="sl-SI" dirty="0"/>
              <a:t> </a:t>
            </a:r>
            <a:r>
              <a:rPr lang="sl-SI" dirty="0" err="1"/>
              <a:t>the</a:t>
            </a:r>
            <a:r>
              <a:rPr lang="sl-SI" dirty="0"/>
              <a:t> </a:t>
            </a:r>
            <a:r>
              <a:rPr lang="sl-SI" dirty="0" err="1"/>
              <a:t>common</a:t>
            </a:r>
            <a:r>
              <a:rPr lang="sl-SI" dirty="0"/>
              <a:t> standard </a:t>
            </a:r>
            <a:r>
              <a:rPr lang="sl-SI" dirty="0" err="1"/>
              <a:t>for</a:t>
            </a:r>
            <a:r>
              <a:rPr lang="sl-SI" dirty="0"/>
              <a:t> </a:t>
            </a:r>
            <a:r>
              <a:rPr lang="sl-SI" dirty="0" err="1"/>
              <a:t>digital</a:t>
            </a:r>
            <a:r>
              <a:rPr lang="sl-SI" dirty="0"/>
              <a:t> </a:t>
            </a:r>
            <a:r>
              <a:rPr lang="sl-SI" dirty="0" err="1"/>
              <a:t>arcihivig</a:t>
            </a:r>
            <a:endParaRPr lang="x-none"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15</a:t>
            </a:fld>
            <a:endParaRPr lang="en-US"/>
          </a:p>
        </p:txBody>
      </p:sp>
    </p:spTree>
    <p:extLst>
      <p:ext uri="{BB962C8B-B14F-4D97-AF65-F5344CB8AC3E}">
        <p14:creationId xmlns:p14="http://schemas.microsoft.com/office/powerpoint/2010/main" val="296499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A lot of data used in the system </a:t>
            </a:r>
            <a:r>
              <a:rPr lang="sl-SI" dirty="0" smtClean="0"/>
              <a:t>was ori8ginaly created and </a:t>
            </a:r>
            <a:r>
              <a:rPr lang="sl-SI" dirty="0"/>
              <a:t>stored in CAD drawings on file system</a:t>
            </a:r>
          </a:p>
          <a:p>
            <a:endParaRPr lang="sl-SI" dirty="0"/>
          </a:p>
          <a:p>
            <a:r>
              <a:rPr lang="sl-SI" dirty="0" err="1"/>
              <a:t>Such</a:t>
            </a:r>
            <a:r>
              <a:rPr lang="sl-SI" dirty="0"/>
              <a:t> data is </a:t>
            </a:r>
            <a:r>
              <a:rPr lang="sl-SI" dirty="0" err="1"/>
              <a:t>suitable</a:t>
            </a:r>
            <a:r>
              <a:rPr lang="sl-SI" dirty="0"/>
              <a:t> </a:t>
            </a:r>
            <a:r>
              <a:rPr lang="sl-SI" dirty="0" err="1"/>
              <a:t>for</a:t>
            </a:r>
            <a:r>
              <a:rPr lang="sl-SI" dirty="0"/>
              <a:t> </a:t>
            </a:r>
            <a:r>
              <a:rPr lang="sl-SI" dirty="0" err="1"/>
              <a:t>individual</a:t>
            </a:r>
            <a:r>
              <a:rPr lang="sl-SI" dirty="0"/>
              <a:t> </a:t>
            </a:r>
            <a:r>
              <a:rPr lang="sl-SI" dirty="0" err="1"/>
              <a:t>use</a:t>
            </a:r>
            <a:r>
              <a:rPr lang="sl-SI" dirty="0"/>
              <a:t> </a:t>
            </a:r>
            <a:r>
              <a:rPr lang="sl-SI" dirty="0" err="1"/>
              <a:t>for</a:t>
            </a:r>
            <a:r>
              <a:rPr lang="sl-SI" dirty="0"/>
              <a:t> civil </a:t>
            </a:r>
            <a:r>
              <a:rPr lang="sl-SI" dirty="0" err="1"/>
              <a:t>enginering</a:t>
            </a:r>
            <a:r>
              <a:rPr lang="sl-SI" dirty="0"/>
              <a:t> </a:t>
            </a:r>
            <a:r>
              <a:rPr lang="sl-SI" dirty="0" err="1"/>
              <a:t>porpuses</a:t>
            </a:r>
            <a:r>
              <a:rPr lang="sl-SI" dirty="0"/>
              <a:t>, </a:t>
            </a:r>
            <a:r>
              <a:rPr lang="sl-SI" dirty="0" err="1"/>
              <a:t>but</a:t>
            </a:r>
            <a:r>
              <a:rPr lang="sl-SI" dirty="0"/>
              <a:t> not </a:t>
            </a:r>
            <a:r>
              <a:rPr lang="sl-SI" dirty="0" err="1"/>
              <a:t>for</a:t>
            </a:r>
            <a:r>
              <a:rPr lang="sl-SI" dirty="0"/>
              <a:t> </a:t>
            </a:r>
            <a:r>
              <a:rPr lang="sl-SI" dirty="0" err="1"/>
              <a:t>use</a:t>
            </a:r>
            <a:r>
              <a:rPr lang="sl-SI" dirty="0"/>
              <a:t> in a </a:t>
            </a:r>
            <a:r>
              <a:rPr lang="sl-SI" dirty="0" err="1"/>
              <a:t>information</a:t>
            </a:r>
            <a:r>
              <a:rPr lang="sl-SI" dirty="0"/>
              <a:t> </a:t>
            </a:r>
            <a:r>
              <a:rPr lang="sl-SI" dirty="0" err="1"/>
              <a:t>system</a:t>
            </a:r>
            <a:r>
              <a:rPr lang="sl-SI" dirty="0"/>
              <a:t> </a:t>
            </a:r>
            <a:r>
              <a:rPr lang="sl-SI" dirty="0" err="1"/>
              <a:t>which</a:t>
            </a:r>
            <a:r>
              <a:rPr lang="sl-SI" dirty="0"/>
              <a:t> </a:t>
            </a:r>
            <a:r>
              <a:rPr lang="sl-SI" dirty="0" err="1"/>
              <a:t>aim</a:t>
            </a:r>
            <a:r>
              <a:rPr lang="sl-SI" dirty="0"/>
              <a:t> is </a:t>
            </a:r>
            <a:r>
              <a:rPr lang="sl-SI" dirty="0" err="1"/>
              <a:t>fast</a:t>
            </a:r>
            <a:r>
              <a:rPr lang="sl-SI" dirty="0"/>
              <a:t> </a:t>
            </a:r>
            <a:r>
              <a:rPr lang="sl-SI" dirty="0" err="1"/>
              <a:t>and</a:t>
            </a:r>
            <a:r>
              <a:rPr lang="sl-SI" dirty="0"/>
              <a:t> </a:t>
            </a:r>
            <a:r>
              <a:rPr lang="sl-SI" dirty="0" err="1"/>
              <a:t>simple</a:t>
            </a:r>
            <a:r>
              <a:rPr lang="sl-SI" dirty="0"/>
              <a:t> </a:t>
            </a:r>
            <a:r>
              <a:rPr lang="sl-SI" dirty="0" err="1"/>
              <a:t>searching</a:t>
            </a:r>
            <a:r>
              <a:rPr lang="sl-SI" dirty="0"/>
              <a:t> </a:t>
            </a:r>
            <a:r>
              <a:rPr lang="sl-SI" dirty="0" err="1"/>
              <a:t>and</a:t>
            </a:r>
            <a:r>
              <a:rPr lang="sl-SI" dirty="0"/>
              <a:t> </a:t>
            </a:r>
            <a:r>
              <a:rPr lang="sl-SI" dirty="0" err="1"/>
              <a:t>retriving</a:t>
            </a:r>
            <a:r>
              <a:rPr lang="sl-SI" dirty="0"/>
              <a:t> data </a:t>
            </a:r>
            <a:r>
              <a:rPr lang="sl-SI" dirty="0" err="1"/>
              <a:t>for</a:t>
            </a:r>
            <a:r>
              <a:rPr lang="sl-SI" dirty="0"/>
              <a:t> </a:t>
            </a:r>
            <a:r>
              <a:rPr lang="sl-SI" dirty="0" err="1"/>
              <a:t>different</a:t>
            </a:r>
            <a:r>
              <a:rPr lang="sl-SI" dirty="0"/>
              <a:t> </a:t>
            </a:r>
            <a:r>
              <a:rPr lang="sl-SI" dirty="0" err="1"/>
              <a:t>purposes</a:t>
            </a:r>
            <a:r>
              <a:rPr lang="sl-SI" dirty="0"/>
              <a:t>. In </a:t>
            </a:r>
            <a:r>
              <a:rPr lang="sl-SI" dirty="0" err="1"/>
              <a:t>this</a:t>
            </a:r>
            <a:r>
              <a:rPr lang="sl-SI" dirty="0"/>
              <a:t> </a:t>
            </a:r>
            <a:r>
              <a:rPr lang="sl-SI" dirty="0" err="1"/>
              <a:t>picture</a:t>
            </a:r>
            <a:r>
              <a:rPr lang="sl-SI" dirty="0"/>
              <a:t> </a:t>
            </a:r>
            <a:r>
              <a:rPr lang="sl-SI" dirty="0" err="1"/>
              <a:t>you</a:t>
            </a:r>
            <a:r>
              <a:rPr lang="sl-SI" dirty="0"/>
              <a:t> </a:t>
            </a:r>
            <a:r>
              <a:rPr lang="sl-SI" dirty="0" err="1"/>
              <a:t>can</a:t>
            </a:r>
            <a:r>
              <a:rPr lang="sl-SI" dirty="0"/>
              <a:t> se </a:t>
            </a:r>
            <a:r>
              <a:rPr lang="sl-SI" dirty="0" err="1"/>
              <a:t>example</a:t>
            </a:r>
            <a:r>
              <a:rPr lang="sl-SI" dirty="0"/>
              <a:t> </a:t>
            </a:r>
            <a:r>
              <a:rPr lang="sl-SI" dirty="0" err="1"/>
              <a:t>of</a:t>
            </a:r>
            <a:r>
              <a:rPr lang="sl-SI" dirty="0"/>
              <a:t> CAD </a:t>
            </a:r>
            <a:r>
              <a:rPr lang="sl-SI" dirty="0" err="1"/>
              <a:t>drawing</a:t>
            </a:r>
            <a:r>
              <a:rPr lang="sl-SI" dirty="0"/>
              <a:t>.</a:t>
            </a:r>
          </a:p>
          <a:p>
            <a:endParaRPr lang="sl-SI" dirty="0"/>
          </a:p>
          <a:p>
            <a:r>
              <a:rPr lang="sl-SI" dirty="0"/>
              <a:t>So </a:t>
            </a:r>
            <a:r>
              <a:rPr lang="sl-SI" dirty="0" err="1"/>
              <a:t>the</a:t>
            </a:r>
            <a:r>
              <a:rPr lang="sl-SI" dirty="0"/>
              <a:t> CAD data </a:t>
            </a:r>
            <a:r>
              <a:rPr lang="sl-SI" dirty="0" err="1"/>
              <a:t>was</a:t>
            </a:r>
            <a:r>
              <a:rPr lang="sl-SI" dirty="0"/>
              <a:t> </a:t>
            </a:r>
            <a:r>
              <a:rPr lang="sl-SI" dirty="0" err="1"/>
              <a:t>transformed</a:t>
            </a:r>
            <a:r>
              <a:rPr lang="sl-SI" dirty="0"/>
              <a:t> </a:t>
            </a:r>
            <a:r>
              <a:rPr lang="sl-SI" dirty="0" err="1"/>
              <a:t>into</a:t>
            </a:r>
            <a:r>
              <a:rPr lang="sl-SI" dirty="0"/>
              <a:t> </a:t>
            </a:r>
            <a:r>
              <a:rPr lang="sl-SI" dirty="0" err="1"/>
              <a:t>structure</a:t>
            </a:r>
            <a:r>
              <a:rPr lang="sl-SI" dirty="0"/>
              <a:t> </a:t>
            </a:r>
            <a:r>
              <a:rPr lang="sl-SI" dirty="0" err="1"/>
              <a:t>and</a:t>
            </a:r>
            <a:r>
              <a:rPr lang="sl-SI" dirty="0"/>
              <a:t> data format </a:t>
            </a:r>
            <a:r>
              <a:rPr lang="sl-SI" dirty="0" err="1"/>
              <a:t>suitable</a:t>
            </a:r>
            <a:r>
              <a:rPr lang="sl-SI" dirty="0"/>
              <a:t> </a:t>
            </a:r>
            <a:r>
              <a:rPr lang="sl-SI" dirty="0" err="1"/>
              <a:t>for</a:t>
            </a:r>
            <a:r>
              <a:rPr lang="sl-SI" dirty="0"/>
              <a:t> GIS </a:t>
            </a:r>
            <a:r>
              <a:rPr lang="sl-SI" dirty="0" err="1"/>
              <a:t>systems</a:t>
            </a:r>
            <a:r>
              <a:rPr lang="sl-SI" dirty="0"/>
              <a:t> - so </a:t>
            </a:r>
            <a:r>
              <a:rPr lang="sl-SI" dirty="0" err="1"/>
              <a:t>caled</a:t>
            </a:r>
            <a:r>
              <a:rPr lang="sl-SI" dirty="0"/>
              <a:t> </a:t>
            </a:r>
            <a:r>
              <a:rPr lang="sl-SI" dirty="0" err="1"/>
              <a:t>shapefiles</a:t>
            </a:r>
            <a:endParaRPr lang="sl-SI"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16</a:t>
            </a:fld>
            <a:endParaRPr lang="en-US"/>
          </a:p>
        </p:txBody>
      </p:sp>
    </p:spTree>
    <p:extLst>
      <p:ext uri="{BB962C8B-B14F-4D97-AF65-F5344CB8AC3E}">
        <p14:creationId xmlns:p14="http://schemas.microsoft.com/office/powerpoint/2010/main" val="807379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5414"/>
            <a:r>
              <a:rPr lang="sl-SI" dirty="0" err="1"/>
              <a:t>Scaned</a:t>
            </a:r>
            <a:r>
              <a:rPr lang="sl-SI" dirty="0"/>
              <a:t> </a:t>
            </a:r>
            <a:r>
              <a:rPr lang="sl-SI" dirty="0" err="1"/>
              <a:t>maps</a:t>
            </a:r>
            <a:r>
              <a:rPr lang="sl-SI" dirty="0"/>
              <a:t> </a:t>
            </a:r>
            <a:r>
              <a:rPr lang="sl-SI" dirty="0" err="1"/>
              <a:t>were</a:t>
            </a:r>
            <a:r>
              <a:rPr lang="sl-SI" dirty="0"/>
              <a:t> </a:t>
            </a:r>
            <a:r>
              <a:rPr lang="sl-SI" dirty="0" err="1"/>
              <a:t>geoorinetated</a:t>
            </a:r>
            <a:r>
              <a:rPr lang="sl-SI" dirty="0"/>
              <a:t> </a:t>
            </a:r>
            <a:r>
              <a:rPr lang="sl-SI" dirty="0" err="1"/>
              <a:t>for</a:t>
            </a:r>
            <a:r>
              <a:rPr lang="sl-SI" dirty="0"/>
              <a:t> used in </a:t>
            </a:r>
            <a:r>
              <a:rPr lang="sl-SI" dirty="0" err="1"/>
              <a:t>geografic</a:t>
            </a:r>
            <a:r>
              <a:rPr lang="sl-SI" dirty="0"/>
              <a:t> </a:t>
            </a:r>
            <a:r>
              <a:rPr lang="sl-SI" dirty="0" err="1"/>
              <a:t>information</a:t>
            </a:r>
            <a:r>
              <a:rPr lang="sl-SI" dirty="0"/>
              <a:t> </a:t>
            </a:r>
            <a:r>
              <a:rPr lang="sl-SI" dirty="0" err="1"/>
              <a:t>system</a:t>
            </a:r>
            <a:endParaRPr lang="sl-SI" dirty="0"/>
          </a:p>
          <a:p>
            <a:r>
              <a:rPr lang="sl-SI" dirty="0" err="1"/>
              <a:t>The</a:t>
            </a:r>
            <a:r>
              <a:rPr lang="sl-SI" dirty="0"/>
              <a:t> </a:t>
            </a:r>
            <a:r>
              <a:rPr lang="sl-SI" dirty="0" err="1"/>
              <a:t>example</a:t>
            </a:r>
            <a:r>
              <a:rPr lang="sl-SI" dirty="0"/>
              <a:t> </a:t>
            </a:r>
            <a:r>
              <a:rPr lang="sl-SI" dirty="0" err="1"/>
              <a:t>of</a:t>
            </a:r>
            <a:r>
              <a:rPr lang="sl-SI" dirty="0"/>
              <a:t> </a:t>
            </a:r>
            <a:r>
              <a:rPr lang="sl-SI" dirty="0" err="1"/>
              <a:t>geoorineted</a:t>
            </a:r>
            <a:r>
              <a:rPr lang="sl-SI" dirty="0"/>
              <a:t> map </a:t>
            </a:r>
            <a:r>
              <a:rPr lang="sl-SI" dirty="0" err="1"/>
              <a:t>you</a:t>
            </a:r>
            <a:r>
              <a:rPr lang="sl-SI" dirty="0"/>
              <a:t> </a:t>
            </a:r>
            <a:r>
              <a:rPr lang="sl-SI" dirty="0" err="1"/>
              <a:t>can</a:t>
            </a:r>
            <a:r>
              <a:rPr lang="sl-SI" dirty="0"/>
              <a:t> </a:t>
            </a:r>
            <a:r>
              <a:rPr lang="sl-SI" dirty="0" err="1"/>
              <a:t>see</a:t>
            </a:r>
            <a:r>
              <a:rPr lang="sl-SI" dirty="0"/>
              <a:t> on </a:t>
            </a:r>
            <a:r>
              <a:rPr lang="sl-SI" dirty="0" err="1"/>
              <a:t>this</a:t>
            </a:r>
            <a:r>
              <a:rPr lang="sl-SI" dirty="0"/>
              <a:t> </a:t>
            </a:r>
            <a:r>
              <a:rPr lang="sl-SI" dirty="0" err="1"/>
              <a:t>picture</a:t>
            </a:r>
            <a:r>
              <a:rPr lang="sl-SI" dirty="0"/>
              <a:t>. Map is shown in spatial wiever </a:t>
            </a:r>
            <a:r>
              <a:rPr lang="sl-SI" dirty="0" smtClean="0"/>
              <a:t>on </a:t>
            </a:r>
            <a:r>
              <a:rPr lang="sl-SI" dirty="0"/>
              <a:t>official and local (mininig) coordinate system</a:t>
            </a:r>
            <a:endParaRPr lang="x-none"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17</a:t>
            </a:fld>
            <a:endParaRPr lang="en-US"/>
          </a:p>
        </p:txBody>
      </p:sp>
    </p:spTree>
    <p:extLst>
      <p:ext uri="{BB962C8B-B14F-4D97-AF65-F5344CB8AC3E}">
        <p14:creationId xmlns:p14="http://schemas.microsoft.com/office/powerpoint/2010/main" val="3339888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And</a:t>
            </a:r>
            <a:r>
              <a:rPr lang="sl-SI" dirty="0"/>
              <a:t> </a:t>
            </a:r>
            <a:r>
              <a:rPr lang="sl-SI" dirty="0" err="1"/>
              <a:t>finnaly</a:t>
            </a:r>
            <a:r>
              <a:rPr lang="sl-SI" dirty="0"/>
              <a:t>, </a:t>
            </a:r>
            <a:r>
              <a:rPr lang="sl-SI" dirty="0" err="1"/>
              <a:t>the</a:t>
            </a:r>
            <a:r>
              <a:rPr lang="sl-SI" dirty="0"/>
              <a:t> </a:t>
            </a:r>
            <a:r>
              <a:rPr lang="sl-SI" dirty="0" err="1"/>
              <a:t>maps</a:t>
            </a:r>
            <a:r>
              <a:rPr lang="sl-SI" dirty="0"/>
              <a:t> </a:t>
            </a:r>
            <a:r>
              <a:rPr lang="sl-SI" dirty="0" err="1"/>
              <a:t>frames</a:t>
            </a:r>
            <a:r>
              <a:rPr lang="sl-SI" dirty="0"/>
              <a:t> </a:t>
            </a:r>
            <a:r>
              <a:rPr lang="sl-SI" dirty="0" err="1"/>
              <a:t>of</a:t>
            </a:r>
            <a:r>
              <a:rPr lang="sl-SI" dirty="0"/>
              <a:t> </a:t>
            </a:r>
            <a:r>
              <a:rPr lang="sl-SI" dirty="0" err="1"/>
              <a:t>geooriented</a:t>
            </a:r>
            <a:r>
              <a:rPr lang="sl-SI" dirty="0"/>
              <a:t> </a:t>
            </a:r>
            <a:r>
              <a:rPr lang="sl-SI" dirty="0" err="1"/>
              <a:t>maps</a:t>
            </a:r>
            <a:r>
              <a:rPr lang="sl-SI" dirty="0"/>
              <a:t> </a:t>
            </a:r>
            <a:r>
              <a:rPr lang="sl-SI" dirty="0" err="1"/>
              <a:t>and</a:t>
            </a:r>
            <a:r>
              <a:rPr lang="sl-SI" dirty="0"/>
              <a:t> </a:t>
            </a:r>
            <a:r>
              <a:rPr lang="sl-SI" dirty="0" err="1"/>
              <a:t>documents</a:t>
            </a:r>
            <a:r>
              <a:rPr lang="sl-SI" dirty="0"/>
              <a:t> </a:t>
            </a:r>
            <a:r>
              <a:rPr lang="sl-SI" dirty="0" err="1"/>
              <a:t>were</a:t>
            </a:r>
            <a:r>
              <a:rPr lang="sl-SI" dirty="0"/>
              <a:t> </a:t>
            </a:r>
            <a:r>
              <a:rPr lang="sl-SI" dirty="0" err="1"/>
              <a:t>digitalized</a:t>
            </a:r>
            <a:r>
              <a:rPr lang="sl-SI" dirty="0"/>
              <a:t> </a:t>
            </a:r>
          </a:p>
          <a:p>
            <a:r>
              <a:rPr lang="sl-SI" dirty="0"/>
              <a:t>In </a:t>
            </a:r>
            <a:r>
              <a:rPr lang="sl-SI" dirty="0" err="1"/>
              <a:t>the</a:t>
            </a:r>
            <a:r>
              <a:rPr lang="sl-SI" dirty="0"/>
              <a:t> </a:t>
            </a:r>
            <a:r>
              <a:rPr lang="sl-SI" dirty="0" err="1"/>
              <a:t>picture</a:t>
            </a:r>
            <a:r>
              <a:rPr lang="sl-SI" dirty="0"/>
              <a:t> </a:t>
            </a:r>
            <a:r>
              <a:rPr lang="sl-SI" dirty="0" err="1"/>
              <a:t>you</a:t>
            </a:r>
            <a:r>
              <a:rPr lang="sl-SI" dirty="0"/>
              <a:t> </a:t>
            </a:r>
            <a:r>
              <a:rPr lang="sl-SI" dirty="0" err="1"/>
              <a:t>can</a:t>
            </a:r>
            <a:r>
              <a:rPr lang="sl-SI" dirty="0"/>
              <a:t> se </a:t>
            </a:r>
            <a:r>
              <a:rPr lang="sl-SI" dirty="0" err="1"/>
              <a:t>example</a:t>
            </a:r>
            <a:r>
              <a:rPr lang="sl-SI" dirty="0"/>
              <a:t> </a:t>
            </a:r>
            <a:r>
              <a:rPr lang="sl-SI" dirty="0" err="1"/>
              <a:t>of</a:t>
            </a:r>
            <a:r>
              <a:rPr lang="sl-SI" dirty="0"/>
              <a:t> </a:t>
            </a:r>
            <a:r>
              <a:rPr lang="sl-SI" dirty="0" err="1"/>
              <a:t>digital</a:t>
            </a:r>
            <a:r>
              <a:rPr lang="sl-SI" dirty="0"/>
              <a:t> map </a:t>
            </a:r>
            <a:r>
              <a:rPr lang="sl-SI" dirty="0" err="1"/>
              <a:t>frames</a:t>
            </a:r>
            <a:r>
              <a:rPr lang="sl-SI" dirty="0"/>
              <a:t>. </a:t>
            </a:r>
            <a:r>
              <a:rPr lang="sl-SI" dirty="0" err="1"/>
              <a:t>Every</a:t>
            </a:r>
            <a:r>
              <a:rPr lang="sl-SI" dirty="0"/>
              <a:t> </a:t>
            </a:r>
            <a:r>
              <a:rPr lang="sl-SI" dirty="0" err="1"/>
              <a:t>frame</a:t>
            </a:r>
            <a:r>
              <a:rPr lang="sl-SI" dirty="0"/>
              <a:t> </a:t>
            </a:r>
            <a:r>
              <a:rPr lang="sl-SI" dirty="0" err="1"/>
              <a:t>has</a:t>
            </a:r>
            <a:r>
              <a:rPr lang="sl-SI" dirty="0"/>
              <a:t> a atribute data </a:t>
            </a:r>
            <a:r>
              <a:rPr lang="sl-SI" dirty="0" err="1"/>
              <a:t>which</a:t>
            </a:r>
            <a:r>
              <a:rPr lang="sl-SI" dirty="0"/>
              <a:t> </a:t>
            </a:r>
            <a:r>
              <a:rPr lang="sl-SI" dirty="0" err="1"/>
              <a:t>links</a:t>
            </a:r>
            <a:r>
              <a:rPr lang="sl-SI" dirty="0"/>
              <a:t> </a:t>
            </a:r>
            <a:r>
              <a:rPr lang="sl-SI" dirty="0" err="1"/>
              <a:t>frame</a:t>
            </a:r>
            <a:r>
              <a:rPr lang="sl-SI" dirty="0"/>
              <a:t> </a:t>
            </a:r>
            <a:r>
              <a:rPr lang="sl-SI" dirty="0" err="1"/>
              <a:t>with</a:t>
            </a:r>
            <a:r>
              <a:rPr lang="sl-SI" dirty="0"/>
              <a:t> </a:t>
            </a:r>
            <a:r>
              <a:rPr lang="sl-SI" dirty="0" err="1"/>
              <a:t>scaned</a:t>
            </a:r>
            <a:r>
              <a:rPr lang="sl-SI" dirty="0"/>
              <a:t> map in </a:t>
            </a:r>
            <a:r>
              <a:rPr lang="sl-SI" dirty="0" err="1"/>
              <a:t>document</a:t>
            </a:r>
            <a:r>
              <a:rPr lang="sl-SI" dirty="0"/>
              <a:t> </a:t>
            </a:r>
            <a:r>
              <a:rPr lang="sl-SI" dirty="0" err="1"/>
              <a:t>system</a:t>
            </a:r>
            <a:endParaRPr lang="x-none"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18</a:t>
            </a:fld>
            <a:endParaRPr lang="en-US"/>
          </a:p>
        </p:txBody>
      </p:sp>
    </p:spTree>
    <p:extLst>
      <p:ext uri="{BB962C8B-B14F-4D97-AF65-F5344CB8AC3E}">
        <p14:creationId xmlns:p14="http://schemas.microsoft.com/office/powerpoint/2010/main" val="3284028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All earlier described procedures and aplication make possible easy and fast transition on different data and </a:t>
            </a:r>
            <a:r>
              <a:rPr lang="sl-SI" dirty="0" smtClean="0"/>
              <a:t>documents within the system</a:t>
            </a:r>
            <a:endParaRPr lang="sl-SI" dirty="0"/>
          </a:p>
          <a:p>
            <a:endParaRPr lang="sl-SI" dirty="0"/>
          </a:p>
          <a:p>
            <a:r>
              <a:rPr lang="sl-SI" dirty="0" err="1"/>
              <a:t>Transition</a:t>
            </a:r>
            <a:r>
              <a:rPr lang="sl-SI" dirty="0"/>
              <a:t> </a:t>
            </a:r>
            <a:r>
              <a:rPr lang="sl-SI" dirty="0" err="1"/>
              <a:t>from</a:t>
            </a:r>
            <a:r>
              <a:rPr lang="sl-SI" dirty="0"/>
              <a:t> table </a:t>
            </a:r>
            <a:r>
              <a:rPr lang="sl-SI" dirty="0" err="1"/>
              <a:t>with</a:t>
            </a:r>
            <a:r>
              <a:rPr lang="sl-SI" dirty="0"/>
              <a:t> </a:t>
            </a:r>
            <a:r>
              <a:rPr lang="sl-SI" dirty="0" err="1"/>
              <a:t>document</a:t>
            </a:r>
            <a:r>
              <a:rPr lang="sl-SI" dirty="0"/>
              <a:t> </a:t>
            </a:r>
            <a:r>
              <a:rPr lang="sl-SI" dirty="0" err="1"/>
              <a:t>atributes</a:t>
            </a:r>
            <a:r>
              <a:rPr lang="sl-SI" dirty="0"/>
              <a:t> to </a:t>
            </a:r>
            <a:r>
              <a:rPr lang="sl-SI" dirty="0" err="1"/>
              <a:t>document</a:t>
            </a:r>
            <a:r>
              <a:rPr lang="sl-SI" dirty="0"/>
              <a:t>, </a:t>
            </a:r>
            <a:r>
              <a:rPr lang="sl-SI" dirty="0" err="1"/>
              <a:t>trasition</a:t>
            </a:r>
            <a:r>
              <a:rPr lang="sl-SI" dirty="0"/>
              <a:t> </a:t>
            </a:r>
            <a:r>
              <a:rPr lang="sl-SI" dirty="0" err="1"/>
              <a:t>from</a:t>
            </a:r>
            <a:r>
              <a:rPr lang="sl-SI" dirty="0"/>
              <a:t> </a:t>
            </a:r>
            <a:r>
              <a:rPr lang="sl-SI" dirty="0" err="1"/>
              <a:t>document</a:t>
            </a:r>
            <a:r>
              <a:rPr lang="sl-SI" dirty="0"/>
              <a:t> table to </a:t>
            </a:r>
            <a:r>
              <a:rPr lang="sl-SI" dirty="0" err="1"/>
              <a:t>spatial</a:t>
            </a:r>
            <a:r>
              <a:rPr lang="sl-SI" dirty="0"/>
              <a:t> data </a:t>
            </a:r>
            <a:r>
              <a:rPr lang="sl-SI" dirty="0" err="1"/>
              <a:t>viewer</a:t>
            </a:r>
            <a:r>
              <a:rPr lang="sl-SI" dirty="0"/>
              <a:t>, </a:t>
            </a:r>
            <a:r>
              <a:rPr lang="sl-SI" dirty="0" err="1"/>
              <a:t>transition</a:t>
            </a:r>
            <a:r>
              <a:rPr lang="sl-SI" dirty="0"/>
              <a:t> </a:t>
            </a:r>
            <a:r>
              <a:rPr lang="sl-SI" dirty="0" err="1"/>
              <a:t>from</a:t>
            </a:r>
            <a:r>
              <a:rPr lang="sl-SI" dirty="0"/>
              <a:t> </a:t>
            </a:r>
            <a:r>
              <a:rPr lang="sl-SI" dirty="0" err="1"/>
              <a:t>spatial</a:t>
            </a:r>
            <a:r>
              <a:rPr lang="sl-SI" dirty="0"/>
              <a:t> data to </a:t>
            </a:r>
            <a:r>
              <a:rPr lang="sl-SI" dirty="0" err="1"/>
              <a:t>metadata</a:t>
            </a:r>
            <a:r>
              <a:rPr lang="sl-SI" dirty="0"/>
              <a:t>, </a:t>
            </a:r>
            <a:r>
              <a:rPr lang="sl-SI" dirty="0" err="1"/>
              <a:t>transition</a:t>
            </a:r>
            <a:r>
              <a:rPr lang="sl-SI" dirty="0"/>
              <a:t> </a:t>
            </a:r>
            <a:r>
              <a:rPr lang="sl-SI" dirty="0" err="1"/>
              <a:t>from</a:t>
            </a:r>
            <a:r>
              <a:rPr lang="sl-SI" dirty="0"/>
              <a:t> </a:t>
            </a:r>
            <a:r>
              <a:rPr lang="sl-SI" dirty="0" err="1"/>
              <a:t>documet</a:t>
            </a:r>
            <a:r>
              <a:rPr lang="sl-SI" dirty="0"/>
              <a:t> to </a:t>
            </a:r>
            <a:r>
              <a:rPr lang="sl-SI" dirty="0" err="1"/>
              <a:t>metada</a:t>
            </a:r>
            <a:r>
              <a:rPr lang="sl-SI" dirty="0"/>
              <a:t> </a:t>
            </a:r>
            <a:r>
              <a:rPr lang="sl-SI" dirty="0" err="1"/>
              <a:t>etc</a:t>
            </a:r>
            <a:r>
              <a:rPr lang="sl-SI" dirty="0"/>
              <a:t>. ..</a:t>
            </a:r>
          </a:p>
          <a:p>
            <a:endParaRPr lang="sl-SI" dirty="0"/>
          </a:p>
          <a:p>
            <a:r>
              <a:rPr lang="sl-SI" b="1" u="sng" dirty="0"/>
              <a:t>The essence of the system is easy searching of the data and documents, especialy searching by location, and transfering the document that was found to </a:t>
            </a:r>
            <a:r>
              <a:rPr lang="sl-SI" b="1" u="sng" dirty="0" smtClean="0"/>
              <a:t>apropriate </a:t>
            </a:r>
            <a:r>
              <a:rPr lang="sl-SI" b="1" u="sng" dirty="0"/>
              <a:t>user  (emali, printing ….)</a:t>
            </a:r>
            <a:endParaRPr lang="x-none" b="1" u="sng"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19</a:t>
            </a:fld>
            <a:endParaRPr lang="en-US"/>
          </a:p>
        </p:txBody>
      </p:sp>
    </p:spTree>
    <p:extLst>
      <p:ext uri="{BB962C8B-B14F-4D97-AF65-F5344CB8AC3E}">
        <p14:creationId xmlns:p14="http://schemas.microsoft.com/office/powerpoint/2010/main" val="3655588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6015" indent="-166015">
              <a:buFont typeface="Arial" panose="020B0604020202020204" pitchFamily="34" charset="0"/>
              <a:buChar char="•"/>
            </a:pPr>
            <a:r>
              <a:rPr lang="sl-SI" noProof="0" dirty="0"/>
              <a:t>I </a:t>
            </a:r>
            <a:r>
              <a:rPr lang="x-none" noProof="0" dirty="0"/>
              <a:t>will</a:t>
            </a:r>
            <a:r>
              <a:rPr lang="sl-SI" noProof="0" dirty="0"/>
              <a:t> </a:t>
            </a:r>
            <a:r>
              <a:rPr lang="x-none" noProof="0" dirty="0"/>
              <a:t>present</a:t>
            </a:r>
            <a:r>
              <a:rPr lang="sl-SI" noProof="0" dirty="0"/>
              <a:t> </a:t>
            </a:r>
            <a:r>
              <a:rPr lang="sl-SI" noProof="0" dirty="0" err="1"/>
              <a:t>our</a:t>
            </a:r>
            <a:r>
              <a:rPr lang="sl-SI" noProof="0" dirty="0"/>
              <a:t> </a:t>
            </a:r>
            <a:r>
              <a:rPr lang="sl-SI" noProof="0" dirty="0" err="1"/>
              <a:t>experience</a:t>
            </a:r>
            <a:r>
              <a:rPr lang="sl-SI" noProof="0" dirty="0"/>
              <a:t> </a:t>
            </a:r>
            <a:r>
              <a:rPr lang="sl-SI" noProof="0" dirty="0" err="1"/>
              <a:t>or</a:t>
            </a:r>
            <a:r>
              <a:rPr lang="sl-SI" noProof="0" dirty="0"/>
              <a:t> </a:t>
            </a:r>
            <a:r>
              <a:rPr lang="sl-SI" noProof="0" dirty="0" err="1"/>
              <a:t>our</a:t>
            </a:r>
            <a:r>
              <a:rPr lang="sl-SI" noProof="0" dirty="0"/>
              <a:t> </a:t>
            </a:r>
            <a:r>
              <a:rPr lang="sl-SI" noProof="0" dirty="0" err="1"/>
              <a:t>example</a:t>
            </a:r>
            <a:r>
              <a:rPr lang="sl-SI" noProof="0" dirty="0"/>
              <a:t> </a:t>
            </a:r>
            <a:r>
              <a:rPr lang="sl-SI" noProof="0" dirty="0" err="1"/>
              <a:t>of</a:t>
            </a:r>
            <a:r>
              <a:rPr lang="sl-SI" noProof="0" dirty="0"/>
              <a:t> </a:t>
            </a:r>
            <a:r>
              <a:rPr lang="sl-SI" noProof="0" dirty="0" err="1"/>
              <a:t>creating</a:t>
            </a:r>
            <a:r>
              <a:rPr lang="sl-SI" noProof="0" dirty="0"/>
              <a:t> a modern </a:t>
            </a:r>
            <a:r>
              <a:rPr lang="sl-SI" noProof="0" dirty="0" err="1"/>
              <a:t>system</a:t>
            </a:r>
            <a:r>
              <a:rPr lang="sl-SI" noProof="0" dirty="0"/>
              <a:t> </a:t>
            </a:r>
            <a:r>
              <a:rPr lang="sl-SI" noProof="0" dirty="0" err="1"/>
              <a:t>that</a:t>
            </a:r>
            <a:r>
              <a:rPr lang="sl-SI" noProof="0" dirty="0"/>
              <a:t> is </a:t>
            </a:r>
            <a:r>
              <a:rPr lang="sl-SI" noProof="0" dirty="0" err="1"/>
              <a:t>cappable</a:t>
            </a:r>
            <a:r>
              <a:rPr lang="sl-SI" noProof="0" dirty="0"/>
              <a:t> </a:t>
            </a:r>
            <a:r>
              <a:rPr lang="sl-SI" noProof="0" dirty="0" err="1"/>
              <a:t>of</a:t>
            </a:r>
            <a:r>
              <a:rPr lang="sl-SI" noProof="0" dirty="0"/>
              <a:t> </a:t>
            </a:r>
            <a:r>
              <a:rPr lang="sl-SI" noProof="0" dirty="0" err="1"/>
              <a:t>using</a:t>
            </a:r>
            <a:r>
              <a:rPr lang="sl-SI" noProof="0" dirty="0"/>
              <a:t> </a:t>
            </a:r>
            <a:r>
              <a:rPr lang="sl-SI" noProof="0" dirty="0" err="1"/>
              <a:t>archive</a:t>
            </a:r>
            <a:r>
              <a:rPr lang="sl-SI" noProof="0" dirty="0"/>
              <a:t> data </a:t>
            </a:r>
            <a:r>
              <a:rPr lang="sl-SI" noProof="0" dirty="0" err="1"/>
              <a:t>for</a:t>
            </a:r>
            <a:r>
              <a:rPr lang="sl-SI" noProof="0" dirty="0"/>
              <a:t> </a:t>
            </a:r>
            <a:r>
              <a:rPr lang="sl-SI" noProof="0" dirty="0" err="1"/>
              <a:t>solving</a:t>
            </a:r>
            <a:r>
              <a:rPr lang="sl-SI" noProof="0" dirty="0"/>
              <a:t> </a:t>
            </a:r>
            <a:r>
              <a:rPr lang="sl-SI" noProof="0" dirty="0" err="1"/>
              <a:t>present</a:t>
            </a:r>
            <a:r>
              <a:rPr lang="sl-SI" noProof="0" dirty="0"/>
              <a:t> </a:t>
            </a:r>
            <a:r>
              <a:rPr lang="sl-SI" noProof="0" dirty="0" err="1"/>
              <a:t>problems</a:t>
            </a:r>
            <a:r>
              <a:rPr lang="sl-SI" noProof="0" dirty="0"/>
              <a:t> in </a:t>
            </a:r>
            <a:r>
              <a:rPr lang="sl-SI" noProof="0" dirty="0" err="1"/>
              <a:t>the</a:t>
            </a:r>
            <a:r>
              <a:rPr lang="sl-SI" noProof="0" dirty="0"/>
              <a:t> </a:t>
            </a:r>
            <a:r>
              <a:rPr lang="sl-SI" noProof="0" dirty="0" err="1"/>
              <a:t>field</a:t>
            </a:r>
            <a:r>
              <a:rPr lang="sl-SI" noProof="0" dirty="0"/>
              <a:t> </a:t>
            </a:r>
            <a:r>
              <a:rPr lang="sl-SI" noProof="0" dirty="0" err="1"/>
              <a:t>of</a:t>
            </a:r>
            <a:r>
              <a:rPr lang="sl-SI" noProof="0" dirty="0"/>
              <a:t> </a:t>
            </a:r>
            <a:r>
              <a:rPr lang="sl-SI" noProof="0" dirty="0" err="1"/>
              <a:t>closed</a:t>
            </a:r>
            <a:r>
              <a:rPr lang="sl-SI" noProof="0" dirty="0"/>
              <a:t> (</a:t>
            </a:r>
            <a:r>
              <a:rPr lang="sl-SI" noProof="0" dirty="0" err="1"/>
              <a:t>or</a:t>
            </a:r>
            <a:r>
              <a:rPr lang="sl-SI" noProof="0" dirty="0"/>
              <a:t> </a:t>
            </a:r>
            <a:r>
              <a:rPr lang="sl-SI" noProof="0" dirty="0" err="1"/>
              <a:t>closing</a:t>
            </a:r>
            <a:r>
              <a:rPr lang="sl-SI" noProof="0" dirty="0"/>
              <a:t>) </a:t>
            </a:r>
            <a:r>
              <a:rPr lang="sl-SI" noProof="0" dirty="0" err="1"/>
              <a:t>coal</a:t>
            </a:r>
            <a:r>
              <a:rPr lang="sl-SI" noProof="0" dirty="0"/>
              <a:t> </a:t>
            </a:r>
            <a:r>
              <a:rPr lang="sl-SI" noProof="0" dirty="0" err="1"/>
              <a:t>mines</a:t>
            </a:r>
            <a:r>
              <a:rPr lang="sl-SI" noProof="0" dirty="0"/>
              <a:t> management (in </a:t>
            </a:r>
            <a:r>
              <a:rPr lang="sl-SI" noProof="0" dirty="0" err="1"/>
              <a:t>fact</a:t>
            </a:r>
            <a:r>
              <a:rPr lang="sl-SI" noProof="0" dirty="0"/>
              <a:t> </a:t>
            </a:r>
            <a:r>
              <a:rPr lang="sl-SI" noProof="0" dirty="0" err="1"/>
              <a:t>all</a:t>
            </a:r>
            <a:r>
              <a:rPr lang="sl-SI" noProof="0" dirty="0"/>
              <a:t> </a:t>
            </a:r>
            <a:r>
              <a:rPr lang="sl-SI" noProof="0" dirty="0" err="1"/>
              <a:t>of</a:t>
            </a:r>
            <a:r>
              <a:rPr lang="sl-SI" noProof="0" dirty="0"/>
              <a:t> </a:t>
            </a:r>
            <a:r>
              <a:rPr lang="sl-SI" noProof="0" dirty="0" err="1"/>
              <a:t>degraded</a:t>
            </a:r>
            <a:r>
              <a:rPr lang="sl-SI" noProof="0" dirty="0"/>
              <a:t> </a:t>
            </a:r>
            <a:r>
              <a:rPr lang="sl-SI" noProof="0" dirty="0" err="1"/>
              <a:t>areas</a:t>
            </a:r>
            <a:r>
              <a:rPr lang="sl-SI" noProof="0" dirty="0"/>
              <a:t> management)</a:t>
            </a:r>
          </a:p>
          <a:p>
            <a:pPr marL="166015" indent="-166015">
              <a:buFont typeface="Arial" panose="020B0604020202020204" pitchFamily="34" charset="0"/>
              <a:buChar char="•"/>
            </a:pPr>
            <a:r>
              <a:rPr lang="sl-SI" noProof="0" dirty="0" err="1"/>
              <a:t>The</a:t>
            </a:r>
            <a:r>
              <a:rPr lang="sl-SI" noProof="0" dirty="0"/>
              <a:t> </a:t>
            </a:r>
            <a:r>
              <a:rPr lang="sl-SI" noProof="0" dirty="0" err="1"/>
              <a:t>speciality</a:t>
            </a:r>
            <a:r>
              <a:rPr lang="sl-SI" noProof="0" dirty="0"/>
              <a:t> </a:t>
            </a:r>
            <a:r>
              <a:rPr lang="sl-SI" noProof="0" dirty="0" err="1"/>
              <a:t>of</a:t>
            </a:r>
            <a:r>
              <a:rPr lang="sl-SI" noProof="0" dirty="0"/>
              <a:t> </a:t>
            </a:r>
            <a:r>
              <a:rPr lang="sl-SI" noProof="0" dirty="0" err="1"/>
              <a:t>the</a:t>
            </a:r>
            <a:r>
              <a:rPr lang="sl-SI" noProof="0" dirty="0"/>
              <a:t> </a:t>
            </a:r>
            <a:r>
              <a:rPr lang="sl-SI" noProof="0" dirty="0" err="1"/>
              <a:t>presented</a:t>
            </a:r>
            <a:r>
              <a:rPr lang="sl-SI" noProof="0" dirty="0"/>
              <a:t> </a:t>
            </a:r>
            <a:r>
              <a:rPr lang="sl-SI" noProof="0" dirty="0" err="1"/>
              <a:t>system</a:t>
            </a:r>
            <a:r>
              <a:rPr lang="sl-SI" noProof="0" dirty="0"/>
              <a:t> is </a:t>
            </a:r>
            <a:r>
              <a:rPr lang="sl-SI" noProof="0" dirty="0" err="1"/>
              <a:t>also</a:t>
            </a:r>
            <a:r>
              <a:rPr lang="sl-SI" noProof="0" dirty="0"/>
              <a:t>, </a:t>
            </a:r>
            <a:r>
              <a:rPr lang="sl-SI" noProof="0" dirty="0" err="1"/>
              <a:t>that</a:t>
            </a:r>
            <a:r>
              <a:rPr lang="sl-SI" noProof="0" dirty="0"/>
              <a:t> it </a:t>
            </a:r>
            <a:r>
              <a:rPr lang="sl-SI" noProof="0" dirty="0" err="1"/>
              <a:t>includes</a:t>
            </a:r>
            <a:r>
              <a:rPr lang="sl-SI" noProof="0" dirty="0"/>
              <a:t> a </a:t>
            </a:r>
            <a:r>
              <a:rPr lang="sl-SI" noProof="0" dirty="0" err="1"/>
              <a:t>cappability</a:t>
            </a:r>
            <a:r>
              <a:rPr lang="sl-SI" noProof="0" dirty="0"/>
              <a:t> to </a:t>
            </a:r>
            <a:r>
              <a:rPr lang="sl-SI" noProof="0" dirty="0" err="1"/>
              <a:t>use</a:t>
            </a:r>
            <a:r>
              <a:rPr lang="sl-SI" noProof="0" dirty="0"/>
              <a:t> non </a:t>
            </a:r>
            <a:r>
              <a:rPr lang="sl-SI" noProof="0" dirty="0" err="1"/>
              <a:t>spatial</a:t>
            </a:r>
            <a:r>
              <a:rPr lang="sl-SI" noProof="0" dirty="0"/>
              <a:t> </a:t>
            </a:r>
            <a:r>
              <a:rPr lang="sl-SI" noProof="0" dirty="0" err="1"/>
              <a:t>archive</a:t>
            </a:r>
            <a:r>
              <a:rPr lang="sl-SI" noProof="0" dirty="0"/>
              <a:t> data </a:t>
            </a:r>
            <a:r>
              <a:rPr lang="sl-SI" noProof="0" dirty="0" err="1"/>
              <a:t>through</a:t>
            </a:r>
            <a:r>
              <a:rPr lang="sl-SI" noProof="0" dirty="0"/>
              <a:t> </a:t>
            </a:r>
            <a:r>
              <a:rPr lang="sl-SI" noProof="0" dirty="0" err="1"/>
              <a:t>spatial</a:t>
            </a:r>
            <a:r>
              <a:rPr lang="sl-SI" noProof="0" dirty="0"/>
              <a:t> </a:t>
            </a:r>
            <a:r>
              <a:rPr lang="sl-SI" noProof="0" dirty="0" err="1"/>
              <a:t>queries</a:t>
            </a:r>
            <a:endParaRPr lang="sl-SI" noProof="0" dirty="0"/>
          </a:p>
          <a:p>
            <a:pPr marL="166015" indent="-166015">
              <a:buFont typeface="Arial" panose="020B0604020202020204" pitchFamily="34" charset="0"/>
              <a:buChar char="•"/>
            </a:pPr>
            <a:r>
              <a:rPr lang="sl-SI" noProof="0" dirty="0" err="1"/>
              <a:t>The</a:t>
            </a:r>
            <a:r>
              <a:rPr lang="sl-SI" noProof="0" dirty="0"/>
              <a:t> </a:t>
            </a:r>
            <a:r>
              <a:rPr lang="sl-SI" noProof="0" dirty="0" err="1"/>
              <a:t>system</a:t>
            </a:r>
            <a:r>
              <a:rPr lang="sl-SI" noProof="0" dirty="0"/>
              <a:t> </a:t>
            </a:r>
            <a:r>
              <a:rPr lang="sl-SI" noProof="0" dirty="0" err="1"/>
              <a:t>was</a:t>
            </a:r>
            <a:r>
              <a:rPr lang="sl-SI" noProof="0" dirty="0"/>
              <a:t> </a:t>
            </a:r>
            <a:r>
              <a:rPr lang="sl-SI" noProof="0" dirty="0" err="1"/>
              <a:t>developted</a:t>
            </a:r>
            <a:r>
              <a:rPr lang="sl-SI" noProof="0" dirty="0"/>
              <a:t> </a:t>
            </a:r>
            <a:r>
              <a:rPr lang="sl-SI" noProof="0" dirty="0" err="1"/>
              <a:t>for</a:t>
            </a:r>
            <a:r>
              <a:rPr lang="sl-SI" noProof="0" dirty="0"/>
              <a:t> </a:t>
            </a:r>
            <a:r>
              <a:rPr lang="sl-SI" noProof="0" dirty="0" err="1"/>
              <a:t>coal</a:t>
            </a:r>
            <a:r>
              <a:rPr lang="sl-SI" noProof="0" dirty="0"/>
              <a:t> mine </a:t>
            </a:r>
            <a:r>
              <a:rPr lang="sl-SI" noProof="0" dirty="0" err="1"/>
              <a:t>Trbolvje</a:t>
            </a:r>
            <a:r>
              <a:rPr lang="sl-SI" noProof="0" dirty="0"/>
              <a:t> Hrastnik </a:t>
            </a:r>
            <a:r>
              <a:rPr lang="sl-SI" noProof="0" dirty="0" err="1"/>
              <a:t>case</a:t>
            </a:r>
            <a:r>
              <a:rPr lang="sl-SI" noProof="0" dirty="0"/>
              <a:t>, it is </a:t>
            </a:r>
            <a:r>
              <a:rPr lang="sl-SI" noProof="0" dirty="0" err="1"/>
              <a:t>current</a:t>
            </a:r>
            <a:r>
              <a:rPr lang="sl-SI" noProof="0" dirty="0"/>
              <a:t> </a:t>
            </a:r>
            <a:r>
              <a:rPr lang="sl-SI" noProof="0" dirty="0" err="1"/>
              <a:t>and</a:t>
            </a:r>
            <a:r>
              <a:rPr lang="sl-SI" noProof="0" dirty="0"/>
              <a:t> </a:t>
            </a:r>
            <a:r>
              <a:rPr lang="sl-SI" noProof="0" dirty="0" err="1"/>
              <a:t>well</a:t>
            </a:r>
            <a:r>
              <a:rPr lang="sl-SI" noProof="0" dirty="0"/>
              <a:t> </a:t>
            </a:r>
            <a:r>
              <a:rPr lang="sl-SI" noProof="0" dirty="0" err="1"/>
              <a:t>known</a:t>
            </a:r>
            <a:r>
              <a:rPr lang="sl-SI" noProof="0" dirty="0"/>
              <a:t> in </a:t>
            </a:r>
            <a:r>
              <a:rPr lang="sl-SI" noProof="0" dirty="0" err="1"/>
              <a:t>Slovenia</a:t>
            </a:r>
            <a:endParaRPr lang="sl-SI" noProof="0" dirty="0"/>
          </a:p>
          <a:p>
            <a:pPr marL="166015" indent="-166015">
              <a:buFont typeface="Arial" panose="020B0604020202020204" pitchFamily="34" charset="0"/>
              <a:buChar char="•"/>
            </a:pPr>
            <a:r>
              <a:rPr lang="sl-SI" noProof="0" dirty="0"/>
              <a:t>I </a:t>
            </a:r>
            <a:r>
              <a:rPr lang="sl-SI" noProof="0" dirty="0" err="1"/>
              <a:t>will</a:t>
            </a:r>
            <a:r>
              <a:rPr lang="sl-SI" noProof="0" dirty="0"/>
              <a:t> </a:t>
            </a:r>
            <a:r>
              <a:rPr lang="sl-SI" noProof="0" dirty="0" err="1"/>
              <a:t>present</a:t>
            </a:r>
            <a:r>
              <a:rPr lang="sl-SI" noProof="0" dirty="0"/>
              <a:t> </a:t>
            </a:r>
            <a:r>
              <a:rPr lang="sl-SI" noProof="0" dirty="0" err="1"/>
              <a:t>this</a:t>
            </a:r>
            <a:r>
              <a:rPr lang="sl-SI" noProof="0" dirty="0"/>
              <a:t> </a:t>
            </a:r>
            <a:r>
              <a:rPr lang="sl-SI" noProof="0" dirty="0" err="1"/>
              <a:t>matter</a:t>
            </a:r>
            <a:r>
              <a:rPr lang="sl-SI" noProof="0" dirty="0"/>
              <a:t> in </a:t>
            </a:r>
            <a:r>
              <a:rPr lang="sl-SI" noProof="0" dirty="0" err="1"/>
              <a:t>five</a:t>
            </a:r>
            <a:r>
              <a:rPr lang="sl-SI" noProof="0" dirty="0"/>
              <a:t> </a:t>
            </a:r>
            <a:r>
              <a:rPr lang="sl-SI" noProof="0" dirty="0" err="1"/>
              <a:t>chapters</a:t>
            </a:r>
            <a:r>
              <a:rPr lang="sl-SI" noProof="0" dirty="0"/>
              <a:t> </a:t>
            </a:r>
          </a:p>
        </p:txBody>
      </p:sp>
      <p:sp>
        <p:nvSpPr>
          <p:cNvPr id="4" name="Slide Number Placeholder 3"/>
          <p:cNvSpPr>
            <a:spLocks noGrp="1"/>
          </p:cNvSpPr>
          <p:nvPr>
            <p:ph type="sldNum" sz="quarter" idx="5"/>
          </p:nvPr>
        </p:nvSpPr>
        <p:spPr/>
        <p:txBody>
          <a:bodyPr/>
          <a:lstStyle/>
          <a:p>
            <a:fld id="{E60F41E9-D060-41EA-95D7-5067418922CB}" type="slidenum">
              <a:rPr lang="en-US" smtClean="0"/>
              <a:pPr/>
              <a:t>2</a:t>
            </a:fld>
            <a:endParaRPr lang="en-US"/>
          </a:p>
        </p:txBody>
      </p:sp>
    </p:spTree>
    <p:extLst>
      <p:ext uri="{BB962C8B-B14F-4D97-AF65-F5344CB8AC3E}">
        <p14:creationId xmlns:p14="http://schemas.microsoft.com/office/powerpoint/2010/main" val="3137114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Let me </a:t>
            </a:r>
            <a:r>
              <a:rPr lang="sl-SI" dirty="0" err="1"/>
              <a:t>demonstrate</a:t>
            </a:r>
            <a:r>
              <a:rPr lang="sl-SI" dirty="0"/>
              <a:t> </a:t>
            </a:r>
            <a:r>
              <a:rPr lang="sl-SI" dirty="0" err="1"/>
              <a:t>the</a:t>
            </a:r>
            <a:r>
              <a:rPr lang="sl-SI" dirty="0"/>
              <a:t> </a:t>
            </a:r>
            <a:r>
              <a:rPr lang="sl-SI" dirty="0" err="1"/>
              <a:t>system</a:t>
            </a:r>
            <a:r>
              <a:rPr lang="sl-SI" dirty="0"/>
              <a:t> </a:t>
            </a:r>
            <a:r>
              <a:rPr lang="sl-SI" dirty="0" err="1"/>
              <a:t>funcionality</a:t>
            </a:r>
            <a:r>
              <a:rPr lang="sl-SI" dirty="0"/>
              <a:t> in </a:t>
            </a:r>
            <a:r>
              <a:rPr lang="sl-SI" dirty="0" err="1"/>
              <a:t>next</a:t>
            </a:r>
            <a:r>
              <a:rPr lang="sl-SI" dirty="0"/>
              <a:t> </a:t>
            </a:r>
            <a:r>
              <a:rPr lang="sl-SI" dirty="0" err="1"/>
              <a:t>few</a:t>
            </a:r>
            <a:r>
              <a:rPr lang="sl-SI" dirty="0"/>
              <a:t> </a:t>
            </a:r>
            <a:r>
              <a:rPr lang="sl-SI" dirty="0" err="1"/>
              <a:t>slides</a:t>
            </a:r>
            <a:r>
              <a:rPr lang="sl-SI" dirty="0"/>
              <a:t>:</a:t>
            </a:r>
          </a:p>
          <a:p>
            <a:endParaRPr lang="sl-SI" dirty="0"/>
          </a:p>
          <a:p>
            <a:r>
              <a:rPr lang="sl-SI" dirty="0"/>
              <a:t>In most </a:t>
            </a:r>
            <a:r>
              <a:rPr lang="sl-SI" dirty="0" err="1"/>
              <a:t>case</a:t>
            </a:r>
            <a:r>
              <a:rPr lang="sl-SI" dirty="0"/>
              <a:t>, </a:t>
            </a:r>
            <a:r>
              <a:rPr lang="sl-SI" dirty="0" err="1"/>
              <a:t>the</a:t>
            </a:r>
            <a:r>
              <a:rPr lang="sl-SI" dirty="0"/>
              <a:t> </a:t>
            </a:r>
            <a:r>
              <a:rPr lang="sl-SI" dirty="0" err="1"/>
              <a:t>question</a:t>
            </a:r>
            <a:r>
              <a:rPr lang="sl-SI" dirty="0"/>
              <a:t> is, </a:t>
            </a:r>
            <a:r>
              <a:rPr lang="sl-SI" dirty="0" err="1"/>
              <a:t>what</a:t>
            </a:r>
            <a:r>
              <a:rPr lang="sl-SI" dirty="0"/>
              <a:t> are </a:t>
            </a:r>
            <a:r>
              <a:rPr lang="sl-SI" dirty="0" err="1"/>
              <a:t>the</a:t>
            </a:r>
            <a:r>
              <a:rPr lang="sl-SI" dirty="0"/>
              <a:t> </a:t>
            </a:r>
            <a:r>
              <a:rPr lang="sl-SI" dirty="0" err="1"/>
              <a:t>properties</a:t>
            </a:r>
            <a:r>
              <a:rPr lang="sl-SI" dirty="0"/>
              <a:t> </a:t>
            </a:r>
            <a:r>
              <a:rPr lang="sl-SI" dirty="0" err="1"/>
              <a:t>of</a:t>
            </a:r>
            <a:r>
              <a:rPr lang="sl-SI" dirty="0"/>
              <a:t> </a:t>
            </a:r>
            <a:r>
              <a:rPr lang="sl-SI" dirty="0" err="1"/>
              <a:t>certain</a:t>
            </a:r>
            <a:r>
              <a:rPr lang="sl-SI" dirty="0"/>
              <a:t> </a:t>
            </a:r>
            <a:r>
              <a:rPr lang="sl-SI" dirty="0" err="1"/>
              <a:t>land</a:t>
            </a:r>
            <a:r>
              <a:rPr lang="sl-SI" dirty="0"/>
              <a:t> plot </a:t>
            </a:r>
            <a:r>
              <a:rPr lang="sl-SI" dirty="0" err="1"/>
              <a:t>or</a:t>
            </a:r>
            <a:r>
              <a:rPr lang="sl-SI" dirty="0"/>
              <a:t> parcel (</a:t>
            </a:r>
            <a:r>
              <a:rPr lang="sl-SI" dirty="0" err="1"/>
              <a:t>land</a:t>
            </a:r>
            <a:r>
              <a:rPr lang="sl-SI" dirty="0"/>
              <a:t> </a:t>
            </a:r>
            <a:r>
              <a:rPr lang="sl-SI" dirty="0" err="1"/>
              <a:t>use</a:t>
            </a:r>
            <a:r>
              <a:rPr lang="sl-SI" dirty="0"/>
              <a:t>, </a:t>
            </a:r>
            <a:r>
              <a:rPr lang="sl-SI" dirty="0" err="1"/>
              <a:t>what</a:t>
            </a:r>
            <a:r>
              <a:rPr lang="sl-SI" dirty="0"/>
              <a:t> is </a:t>
            </a:r>
            <a:r>
              <a:rPr lang="sl-SI" dirty="0" err="1"/>
              <a:t>below</a:t>
            </a:r>
            <a:r>
              <a:rPr lang="sl-SI" dirty="0"/>
              <a:t> </a:t>
            </a:r>
            <a:r>
              <a:rPr lang="sl-SI" dirty="0" err="1"/>
              <a:t>the</a:t>
            </a:r>
            <a:r>
              <a:rPr lang="sl-SI" dirty="0"/>
              <a:t> </a:t>
            </a:r>
            <a:r>
              <a:rPr lang="sl-SI" dirty="0" err="1"/>
              <a:t>surface</a:t>
            </a:r>
            <a:r>
              <a:rPr lang="sl-SI" dirty="0"/>
              <a:t> …)</a:t>
            </a:r>
          </a:p>
          <a:p>
            <a:endParaRPr lang="sl-SI" dirty="0"/>
          </a:p>
          <a:p>
            <a:r>
              <a:rPr lang="sl-SI" dirty="0" err="1"/>
              <a:t>We</a:t>
            </a:r>
            <a:r>
              <a:rPr lang="sl-SI" dirty="0"/>
              <a:t> </a:t>
            </a:r>
            <a:r>
              <a:rPr lang="sl-SI" dirty="0" err="1"/>
              <a:t>can</a:t>
            </a:r>
            <a:r>
              <a:rPr lang="sl-SI" dirty="0"/>
              <a:t> </a:t>
            </a:r>
            <a:r>
              <a:rPr lang="sl-SI" dirty="0" err="1"/>
              <a:t>preform</a:t>
            </a:r>
            <a:r>
              <a:rPr lang="sl-SI" dirty="0"/>
              <a:t> </a:t>
            </a:r>
            <a:r>
              <a:rPr lang="sl-SI" dirty="0" err="1"/>
              <a:t>search</a:t>
            </a:r>
            <a:r>
              <a:rPr lang="sl-SI" dirty="0"/>
              <a:t> </a:t>
            </a:r>
            <a:r>
              <a:rPr lang="sl-SI" dirty="0" err="1"/>
              <a:t>by</a:t>
            </a:r>
            <a:r>
              <a:rPr lang="sl-SI" dirty="0"/>
              <a:t> parcel </a:t>
            </a:r>
            <a:r>
              <a:rPr lang="sl-SI" dirty="0" err="1"/>
              <a:t>number</a:t>
            </a:r>
            <a:endParaRPr lang="x-none"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20</a:t>
            </a:fld>
            <a:endParaRPr lang="en-US"/>
          </a:p>
        </p:txBody>
      </p:sp>
    </p:spTree>
    <p:extLst>
      <p:ext uri="{BB962C8B-B14F-4D97-AF65-F5344CB8AC3E}">
        <p14:creationId xmlns:p14="http://schemas.microsoft.com/office/powerpoint/2010/main" val="246683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When</a:t>
            </a:r>
            <a:r>
              <a:rPr lang="sl-SI" dirty="0"/>
              <a:t> </a:t>
            </a:r>
            <a:r>
              <a:rPr lang="sl-SI" dirty="0" err="1"/>
              <a:t>the</a:t>
            </a:r>
            <a:r>
              <a:rPr lang="sl-SI" dirty="0"/>
              <a:t> parcel is </a:t>
            </a:r>
            <a:r>
              <a:rPr lang="sl-SI" dirty="0" err="1"/>
              <a:t>fund</a:t>
            </a:r>
            <a:r>
              <a:rPr lang="sl-SI" dirty="0"/>
              <a:t> </a:t>
            </a:r>
            <a:r>
              <a:rPr lang="sl-SI" dirty="0" err="1"/>
              <a:t>we</a:t>
            </a:r>
            <a:r>
              <a:rPr lang="sl-SI" dirty="0"/>
              <a:t> </a:t>
            </a:r>
            <a:r>
              <a:rPr lang="sl-SI" dirty="0" err="1"/>
              <a:t>can</a:t>
            </a:r>
            <a:r>
              <a:rPr lang="sl-SI" dirty="0"/>
              <a:t> zoom to </a:t>
            </a:r>
            <a:r>
              <a:rPr lang="sl-SI" dirty="0" err="1"/>
              <a:t>the</a:t>
            </a:r>
            <a:r>
              <a:rPr lang="sl-SI" dirty="0"/>
              <a:t> </a:t>
            </a:r>
            <a:r>
              <a:rPr lang="sl-SI" dirty="0" err="1"/>
              <a:t>location</a:t>
            </a:r>
            <a:r>
              <a:rPr lang="sl-SI" dirty="0"/>
              <a:t> </a:t>
            </a:r>
            <a:r>
              <a:rPr lang="sl-SI" dirty="0" err="1"/>
              <a:t>for</a:t>
            </a:r>
            <a:r>
              <a:rPr lang="sl-SI" dirty="0"/>
              <a:t> </a:t>
            </a:r>
            <a:r>
              <a:rPr lang="sl-SI" dirty="0" err="1"/>
              <a:t>beter</a:t>
            </a:r>
            <a:r>
              <a:rPr lang="sl-SI" dirty="0"/>
              <a:t> </a:t>
            </a:r>
            <a:r>
              <a:rPr lang="sl-SI" dirty="0" err="1"/>
              <a:t>look</a:t>
            </a:r>
            <a:endParaRPr lang="x-none"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21</a:t>
            </a:fld>
            <a:endParaRPr lang="en-US"/>
          </a:p>
        </p:txBody>
      </p:sp>
    </p:spTree>
    <p:extLst>
      <p:ext uri="{BB962C8B-B14F-4D97-AF65-F5344CB8AC3E}">
        <p14:creationId xmlns:p14="http://schemas.microsoft.com/office/powerpoint/2010/main" val="2283337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We</a:t>
            </a:r>
            <a:r>
              <a:rPr lang="sl-SI" dirty="0"/>
              <a:t> </a:t>
            </a:r>
            <a:r>
              <a:rPr lang="sl-SI" dirty="0" err="1"/>
              <a:t>can</a:t>
            </a:r>
            <a:r>
              <a:rPr lang="sl-SI" dirty="0"/>
              <a:t> </a:t>
            </a:r>
            <a:r>
              <a:rPr lang="sl-SI" dirty="0" err="1"/>
              <a:t>retrive</a:t>
            </a:r>
            <a:r>
              <a:rPr lang="sl-SI" dirty="0"/>
              <a:t> </a:t>
            </a:r>
            <a:r>
              <a:rPr lang="sl-SI" dirty="0" err="1"/>
              <a:t>land</a:t>
            </a:r>
            <a:r>
              <a:rPr lang="sl-SI" dirty="0"/>
              <a:t> </a:t>
            </a:r>
            <a:r>
              <a:rPr lang="sl-SI" dirty="0" err="1"/>
              <a:t>use</a:t>
            </a:r>
            <a:r>
              <a:rPr lang="sl-SI" dirty="0"/>
              <a:t> map </a:t>
            </a:r>
            <a:r>
              <a:rPr lang="sl-SI" dirty="0" err="1"/>
              <a:t>from</a:t>
            </a:r>
            <a:r>
              <a:rPr lang="sl-SI" dirty="0"/>
              <a:t> </a:t>
            </a:r>
            <a:r>
              <a:rPr lang="sl-SI" dirty="0" err="1"/>
              <a:t>the</a:t>
            </a:r>
            <a:r>
              <a:rPr lang="sl-SI" dirty="0"/>
              <a:t> </a:t>
            </a:r>
            <a:r>
              <a:rPr lang="sl-SI" dirty="0" err="1"/>
              <a:t>municipality</a:t>
            </a:r>
            <a:r>
              <a:rPr lang="sl-SI" dirty="0"/>
              <a:t> </a:t>
            </a:r>
            <a:r>
              <a:rPr lang="sl-SI" dirty="0" err="1"/>
              <a:t>land</a:t>
            </a:r>
            <a:r>
              <a:rPr lang="sl-SI" dirty="0"/>
              <a:t> </a:t>
            </a:r>
            <a:r>
              <a:rPr lang="sl-SI" dirty="0" err="1"/>
              <a:t>use</a:t>
            </a:r>
            <a:r>
              <a:rPr lang="sl-SI" dirty="0"/>
              <a:t> plan … in </a:t>
            </a:r>
            <a:r>
              <a:rPr lang="sl-SI" dirty="0" err="1"/>
              <a:t>this</a:t>
            </a:r>
            <a:r>
              <a:rPr lang="sl-SI" dirty="0"/>
              <a:t> </a:t>
            </a:r>
            <a:r>
              <a:rPr lang="sl-SI" dirty="0" err="1"/>
              <a:t>case</a:t>
            </a:r>
            <a:r>
              <a:rPr lang="sl-SI" dirty="0"/>
              <a:t> </a:t>
            </a:r>
            <a:r>
              <a:rPr lang="sl-SI" dirty="0" err="1"/>
              <a:t>pland</a:t>
            </a:r>
            <a:r>
              <a:rPr lang="sl-SI" dirty="0"/>
              <a:t> </a:t>
            </a:r>
            <a:r>
              <a:rPr lang="sl-SI" dirty="0" err="1"/>
              <a:t>land</a:t>
            </a:r>
            <a:r>
              <a:rPr lang="sl-SI" dirty="0"/>
              <a:t> </a:t>
            </a:r>
            <a:r>
              <a:rPr lang="sl-SI" dirty="0" err="1"/>
              <a:t>use</a:t>
            </a:r>
            <a:r>
              <a:rPr lang="sl-SI" dirty="0"/>
              <a:t> is </a:t>
            </a:r>
            <a:r>
              <a:rPr lang="sl-SI" dirty="0" err="1"/>
              <a:t>industrial</a:t>
            </a:r>
            <a:r>
              <a:rPr lang="sl-SI" dirty="0"/>
              <a:t> area</a:t>
            </a:r>
            <a:endParaRPr lang="x-none"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22</a:t>
            </a:fld>
            <a:endParaRPr lang="en-US"/>
          </a:p>
        </p:txBody>
      </p:sp>
    </p:spTree>
    <p:extLst>
      <p:ext uri="{BB962C8B-B14F-4D97-AF65-F5344CB8AC3E}">
        <p14:creationId xmlns:p14="http://schemas.microsoft.com/office/powerpoint/2010/main" val="3308435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For</a:t>
            </a:r>
            <a:r>
              <a:rPr lang="sl-SI" dirty="0"/>
              <a:t> same </a:t>
            </a:r>
            <a:r>
              <a:rPr lang="sl-SI" dirty="0" err="1"/>
              <a:t>location</a:t>
            </a:r>
            <a:r>
              <a:rPr lang="sl-SI" dirty="0"/>
              <a:t> </a:t>
            </a:r>
            <a:r>
              <a:rPr lang="sl-SI" dirty="0" err="1"/>
              <a:t>we</a:t>
            </a:r>
            <a:r>
              <a:rPr lang="sl-SI" dirty="0"/>
              <a:t> </a:t>
            </a:r>
            <a:r>
              <a:rPr lang="sl-SI" dirty="0" err="1"/>
              <a:t>can</a:t>
            </a:r>
            <a:r>
              <a:rPr lang="sl-SI" dirty="0"/>
              <a:t> </a:t>
            </a:r>
            <a:r>
              <a:rPr lang="sl-SI" dirty="0" err="1"/>
              <a:t>retrive</a:t>
            </a:r>
            <a:r>
              <a:rPr lang="sl-SI" dirty="0"/>
              <a:t> </a:t>
            </a:r>
            <a:r>
              <a:rPr lang="sl-SI" dirty="0" err="1"/>
              <a:t>information</a:t>
            </a:r>
            <a:r>
              <a:rPr lang="sl-SI" dirty="0"/>
              <a:t> </a:t>
            </a:r>
            <a:r>
              <a:rPr lang="sl-SI" dirty="0" err="1"/>
              <a:t>of</a:t>
            </a:r>
            <a:r>
              <a:rPr lang="sl-SI" dirty="0"/>
              <a:t> </a:t>
            </a:r>
            <a:r>
              <a:rPr lang="sl-SI" dirty="0" err="1"/>
              <a:t>geolocial</a:t>
            </a:r>
            <a:r>
              <a:rPr lang="sl-SI" dirty="0"/>
              <a:t> </a:t>
            </a:r>
            <a:r>
              <a:rPr lang="sl-SI" dirty="0" err="1"/>
              <a:t>structres</a:t>
            </a:r>
            <a:r>
              <a:rPr lang="sl-SI" dirty="0"/>
              <a:t> </a:t>
            </a:r>
            <a:endParaRPr lang="x-none"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23</a:t>
            </a:fld>
            <a:endParaRPr lang="en-US"/>
          </a:p>
        </p:txBody>
      </p:sp>
    </p:spTree>
    <p:extLst>
      <p:ext uri="{BB962C8B-B14F-4D97-AF65-F5344CB8AC3E}">
        <p14:creationId xmlns:p14="http://schemas.microsoft.com/office/powerpoint/2010/main" val="3638883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For</a:t>
            </a:r>
            <a:r>
              <a:rPr lang="sl-SI" dirty="0"/>
              <a:t> </a:t>
            </a:r>
            <a:r>
              <a:rPr lang="sl-SI" dirty="0" err="1"/>
              <a:t>every</a:t>
            </a:r>
            <a:r>
              <a:rPr lang="sl-SI" dirty="0"/>
              <a:t> set </a:t>
            </a:r>
            <a:r>
              <a:rPr lang="sl-SI" dirty="0" err="1"/>
              <a:t>of</a:t>
            </a:r>
            <a:r>
              <a:rPr lang="sl-SI" dirty="0"/>
              <a:t> data </a:t>
            </a:r>
            <a:r>
              <a:rPr lang="sl-SI" dirty="0" err="1"/>
              <a:t>shown</a:t>
            </a:r>
            <a:r>
              <a:rPr lang="sl-SI" dirty="0"/>
              <a:t> on map </a:t>
            </a:r>
            <a:r>
              <a:rPr lang="sl-SI" dirty="0" err="1"/>
              <a:t>we</a:t>
            </a:r>
            <a:r>
              <a:rPr lang="sl-SI" dirty="0"/>
              <a:t> </a:t>
            </a:r>
            <a:r>
              <a:rPr lang="sl-SI" dirty="0" err="1"/>
              <a:t>can</a:t>
            </a:r>
            <a:r>
              <a:rPr lang="sl-SI" dirty="0"/>
              <a:t> </a:t>
            </a:r>
            <a:r>
              <a:rPr lang="sl-SI" dirty="0" err="1"/>
              <a:t>get</a:t>
            </a:r>
            <a:r>
              <a:rPr lang="sl-SI" dirty="0"/>
              <a:t> </a:t>
            </a:r>
            <a:r>
              <a:rPr lang="sl-SI" dirty="0" err="1"/>
              <a:t>their</a:t>
            </a:r>
            <a:r>
              <a:rPr lang="sl-SI" dirty="0"/>
              <a:t> </a:t>
            </a:r>
            <a:r>
              <a:rPr lang="sl-SI" dirty="0" err="1"/>
              <a:t>metada</a:t>
            </a:r>
            <a:r>
              <a:rPr lang="sl-SI" dirty="0"/>
              <a:t> … to know </a:t>
            </a:r>
            <a:r>
              <a:rPr lang="sl-SI" dirty="0" err="1"/>
              <a:t>what</a:t>
            </a:r>
            <a:r>
              <a:rPr lang="sl-SI" dirty="0"/>
              <a:t> data </a:t>
            </a:r>
            <a:r>
              <a:rPr lang="sl-SI" dirty="0" err="1"/>
              <a:t>means</a:t>
            </a:r>
            <a:r>
              <a:rPr lang="sl-SI" dirty="0"/>
              <a:t>, </a:t>
            </a:r>
            <a:r>
              <a:rPr lang="sl-SI" dirty="0" err="1"/>
              <a:t>quality</a:t>
            </a:r>
            <a:r>
              <a:rPr lang="sl-SI" dirty="0"/>
              <a:t> </a:t>
            </a:r>
            <a:r>
              <a:rPr lang="sl-SI" dirty="0" err="1"/>
              <a:t>and</a:t>
            </a:r>
            <a:r>
              <a:rPr lang="sl-SI" dirty="0"/>
              <a:t> </a:t>
            </a:r>
            <a:r>
              <a:rPr lang="sl-SI" dirty="0" err="1"/>
              <a:t>purpuse</a:t>
            </a:r>
            <a:r>
              <a:rPr lang="sl-SI" dirty="0"/>
              <a:t> </a:t>
            </a:r>
            <a:r>
              <a:rPr lang="sl-SI" dirty="0" err="1"/>
              <a:t>of</a:t>
            </a:r>
            <a:r>
              <a:rPr lang="sl-SI" dirty="0"/>
              <a:t> data </a:t>
            </a:r>
            <a:r>
              <a:rPr lang="sl-SI" dirty="0" err="1"/>
              <a:t>etc</a:t>
            </a:r>
            <a:r>
              <a:rPr lang="sl-SI" dirty="0"/>
              <a:t>.</a:t>
            </a:r>
            <a:endParaRPr lang="x-none"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24</a:t>
            </a:fld>
            <a:endParaRPr lang="en-US"/>
          </a:p>
        </p:txBody>
      </p:sp>
    </p:spTree>
    <p:extLst>
      <p:ext uri="{BB962C8B-B14F-4D97-AF65-F5344CB8AC3E}">
        <p14:creationId xmlns:p14="http://schemas.microsoft.com/office/powerpoint/2010/main" val="2513775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For</a:t>
            </a:r>
            <a:r>
              <a:rPr lang="sl-SI" dirty="0"/>
              <a:t> </a:t>
            </a:r>
            <a:r>
              <a:rPr lang="sl-SI" dirty="0" err="1"/>
              <a:t>location</a:t>
            </a:r>
            <a:r>
              <a:rPr lang="sl-SI" dirty="0"/>
              <a:t> </a:t>
            </a:r>
            <a:r>
              <a:rPr lang="sl-SI" dirty="0" err="1"/>
              <a:t>we</a:t>
            </a:r>
            <a:r>
              <a:rPr lang="sl-SI" dirty="0"/>
              <a:t> </a:t>
            </a:r>
            <a:r>
              <a:rPr lang="sl-SI" dirty="0" err="1"/>
              <a:t>can</a:t>
            </a:r>
            <a:r>
              <a:rPr lang="sl-SI" dirty="0"/>
              <a:t> </a:t>
            </a:r>
            <a:r>
              <a:rPr lang="sl-SI" dirty="0" err="1"/>
              <a:t>retrive</a:t>
            </a:r>
            <a:r>
              <a:rPr lang="sl-SI" dirty="0"/>
              <a:t> </a:t>
            </a:r>
            <a:r>
              <a:rPr lang="sl-SI" dirty="0" err="1"/>
              <a:t>information</a:t>
            </a:r>
            <a:r>
              <a:rPr lang="sl-SI" dirty="0"/>
              <a:t> </a:t>
            </a:r>
            <a:r>
              <a:rPr lang="sl-SI" dirty="0" err="1"/>
              <a:t>of</a:t>
            </a:r>
            <a:r>
              <a:rPr lang="sl-SI" dirty="0"/>
              <a:t> </a:t>
            </a:r>
            <a:r>
              <a:rPr lang="sl-SI" dirty="0" err="1"/>
              <a:t>techical</a:t>
            </a:r>
            <a:r>
              <a:rPr lang="sl-SI" dirty="0"/>
              <a:t> </a:t>
            </a:r>
            <a:r>
              <a:rPr lang="sl-SI" dirty="0" err="1"/>
              <a:t>documentation</a:t>
            </a:r>
            <a:r>
              <a:rPr lang="sl-SI" dirty="0"/>
              <a:t> </a:t>
            </a:r>
            <a:r>
              <a:rPr lang="sl-SI" dirty="0" err="1"/>
              <a:t>that</a:t>
            </a:r>
            <a:r>
              <a:rPr lang="sl-SI" dirty="0"/>
              <a:t> is </a:t>
            </a:r>
            <a:r>
              <a:rPr lang="sl-SI" dirty="0" err="1"/>
              <a:t>relevant</a:t>
            </a:r>
            <a:r>
              <a:rPr lang="sl-SI" dirty="0"/>
              <a:t> in </a:t>
            </a:r>
            <a:r>
              <a:rPr lang="sl-SI" dirty="0" err="1"/>
              <a:t>the</a:t>
            </a:r>
            <a:r>
              <a:rPr lang="sl-SI" dirty="0"/>
              <a:t> </a:t>
            </a:r>
            <a:r>
              <a:rPr lang="sl-SI" dirty="0" err="1"/>
              <a:t>location</a:t>
            </a:r>
            <a:r>
              <a:rPr lang="sl-SI" dirty="0"/>
              <a:t> (</a:t>
            </a:r>
            <a:r>
              <a:rPr lang="en-US" dirty="0"/>
              <a:t>rehabilitation projects</a:t>
            </a:r>
            <a:r>
              <a:rPr lang="sl-SI" dirty="0"/>
              <a:t>, </a:t>
            </a:r>
            <a:r>
              <a:rPr lang="sl-SI" dirty="0" err="1"/>
              <a:t>infrastructure</a:t>
            </a:r>
            <a:r>
              <a:rPr lang="sl-SI" dirty="0"/>
              <a:t> </a:t>
            </a:r>
            <a:r>
              <a:rPr lang="sl-SI" dirty="0" err="1"/>
              <a:t>projects</a:t>
            </a:r>
            <a:r>
              <a:rPr lang="sl-SI" dirty="0"/>
              <a:t> …)</a:t>
            </a:r>
            <a:endParaRPr lang="x-none"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25</a:t>
            </a:fld>
            <a:endParaRPr lang="en-US"/>
          </a:p>
        </p:txBody>
      </p:sp>
    </p:spTree>
    <p:extLst>
      <p:ext uri="{BB962C8B-B14F-4D97-AF65-F5344CB8AC3E}">
        <p14:creationId xmlns:p14="http://schemas.microsoft.com/office/powerpoint/2010/main" val="1823237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And</a:t>
            </a:r>
            <a:r>
              <a:rPr lang="sl-SI" dirty="0"/>
              <a:t> </a:t>
            </a:r>
            <a:r>
              <a:rPr lang="sl-SI" dirty="0" err="1"/>
              <a:t>finaly</a:t>
            </a:r>
            <a:r>
              <a:rPr lang="sl-SI" dirty="0"/>
              <a:t> </a:t>
            </a:r>
            <a:r>
              <a:rPr lang="sl-SI" dirty="0" err="1"/>
              <a:t>we</a:t>
            </a:r>
            <a:r>
              <a:rPr lang="sl-SI" dirty="0"/>
              <a:t> </a:t>
            </a:r>
            <a:r>
              <a:rPr lang="sl-SI" dirty="0" err="1"/>
              <a:t>can</a:t>
            </a:r>
            <a:r>
              <a:rPr lang="sl-SI" dirty="0"/>
              <a:t> </a:t>
            </a:r>
            <a:r>
              <a:rPr lang="sl-SI" dirty="0" err="1"/>
              <a:t>easly</a:t>
            </a:r>
            <a:r>
              <a:rPr lang="sl-SI" dirty="0"/>
              <a:t> </a:t>
            </a:r>
            <a:r>
              <a:rPr lang="sl-SI" dirty="0" err="1"/>
              <a:t>send</a:t>
            </a:r>
            <a:r>
              <a:rPr lang="sl-SI" dirty="0"/>
              <a:t> a link </a:t>
            </a:r>
            <a:r>
              <a:rPr lang="sl-SI" dirty="0" err="1"/>
              <a:t>of</a:t>
            </a:r>
            <a:r>
              <a:rPr lang="sl-SI" dirty="0"/>
              <a:t> </a:t>
            </a:r>
            <a:r>
              <a:rPr lang="sl-SI" dirty="0" err="1"/>
              <a:t>the</a:t>
            </a:r>
            <a:r>
              <a:rPr lang="sl-SI" dirty="0"/>
              <a:t> </a:t>
            </a:r>
            <a:r>
              <a:rPr lang="sl-SI" dirty="0" err="1"/>
              <a:t>documentation</a:t>
            </a:r>
            <a:r>
              <a:rPr lang="sl-SI" dirty="0"/>
              <a:t> to </a:t>
            </a:r>
            <a:r>
              <a:rPr lang="sl-SI" dirty="0" err="1"/>
              <a:t>adequate</a:t>
            </a:r>
            <a:r>
              <a:rPr lang="sl-SI" dirty="0"/>
              <a:t> person (civil </a:t>
            </a:r>
            <a:r>
              <a:rPr lang="sl-SI" dirty="0" err="1"/>
              <a:t>ingenier</a:t>
            </a:r>
            <a:r>
              <a:rPr lang="sl-SI" dirty="0"/>
              <a:t>, </a:t>
            </a:r>
            <a:r>
              <a:rPr lang="sl-SI" dirty="0" err="1"/>
              <a:t>mining</a:t>
            </a:r>
            <a:r>
              <a:rPr lang="sl-SI" dirty="0"/>
              <a:t> </a:t>
            </a:r>
            <a:r>
              <a:rPr lang="sl-SI" dirty="0" err="1"/>
              <a:t>inspector</a:t>
            </a:r>
            <a:r>
              <a:rPr lang="sl-SI" dirty="0"/>
              <a:t>, </a:t>
            </a:r>
            <a:r>
              <a:rPr lang="sl-SI" dirty="0" err="1"/>
              <a:t>spatial</a:t>
            </a:r>
            <a:r>
              <a:rPr lang="sl-SI" dirty="0"/>
              <a:t> </a:t>
            </a:r>
            <a:r>
              <a:rPr lang="sl-SI" dirty="0" err="1"/>
              <a:t>planner</a:t>
            </a:r>
            <a:r>
              <a:rPr lang="sl-SI" dirty="0"/>
              <a:t> …)</a:t>
            </a:r>
            <a:endParaRPr lang="x-none"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26</a:t>
            </a:fld>
            <a:endParaRPr lang="en-US"/>
          </a:p>
        </p:txBody>
      </p:sp>
    </p:spTree>
    <p:extLst>
      <p:ext uri="{BB962C8B-B14F-4D97-AF65-F5344CB8AC3E}">
        <p14:creationId xmlns:p14="http://schemas.microsoft.com/office/powerpoint/2010/main" val="2012641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Plans</a:t>
            </a:r>
            <a:r>
              <a:rPr lang="sl-SI" dirty="0"/>
              <a:t> </a:t>
            </a:r>
            <a:r>
              <a:rPr lang="sl-SI" dirty="0" err="1"/>
              <a:t>for</a:t>
            </a:r>
            <a:r>
              <a:rPr lang="sl-SI" dirty="0"/>
              <a:t> </a:t>
            </a:r>
            <a:r>
              <a:rPr lang="sl-SI" dirty="0" err="1"/>
              <a:t>the</a:t>
            </a:r>
            <a:r>
              <a:rPr lang="sl-SI" dirty="0"/>
              <a:t> future … </a:t>
            </a:r>
            <a:r>
              <a:rPr lang="sl-SI" dirty="0" err="1"/>
              <a:t>we</a:t>
            </a:r>
            <a:r>
              <a:rPr lang="sl-SI" dirty="0"/>
              <a:t> are </a:t>
            </a:r>
            <a:r>
              <a:rPr lang="sl-SI" dirty="0" err="1"/>
              <a:t>working</a:t>
            </a:r>
            <a:r>
              <a:rPr lang="sl-SI" dirty="0"/>
              <a:t> on </a:t>
            </a:r>
            <a:r>
              <a:rPr lang="sl-SI" dirty="0" err="1"/>
              <a:t>integration</a:t>
            </a:r>
            <a:r>
              <a:rPr lang="sl-SI" dirty="0"/>
              <a:t> </a:t>
            </a:r>
            <a:r>
              <a:rPr lang="sl-SI" dirty="0" err="1"/>
              <a:t>of</a:t>
            </a:r>
            <a:r>
              <a:rPr lang="sl-SI" dirty="0"/>
              <a:t> </a:t>
            </a:r>
            <a:r>
              <a:rPr lang="sl-SI" dirty="0" err="1"/>
              <a:t>monitiring</a:t>
            </a:r>
            <a:r>
              <a:rPr lang="sl-SI" dirty="0"/>
              <a:t> </a:t>
            </a:r>
            <a:r>
              <a:rPr lang="sl-SI" dirty="0" err="1"/>
              <a:t>system</a:t>
            </a:r>
            <a:r>
              <a:rPr lang="sl-SI" dirty="0"/>
              <a:t> </a:t>
            </a:r>
            <a:r>
              <a:rPr lang="sl-SI" dirty="0" err="1"/>
              <a:t>with</a:t>
            </a:r>
            <a:r>
              <a:rPr lang="sl-SI" dirty="0"/>
              <a:t> </a:t>
            </a:r>
            <a:r>
              <a:rPr lang="sl-SI" dirty="0" err="1"/>
              <a:t>digital</a:t>
            </a:r>
            <a:r>
              <a:rPr lang="sl-SI" dirty="0"/>
              <a:t> </a:t>
            </a:r>
            <a:r>
              <a:rPr lang="sl-SI" dirty="0" err="1"/>
              <a:t>archive</a:t>
            </a:r>
            <a:r>
              <a:rPr lang="sl-SI" dirty="0"/>
              <a:t> </a:t>
            </a:r>
            <a:r>
              <a:rPr lang="sl-SI" dirty="0" err="1"/>
              <a:t>system</a:t>
            </a:r>
            <a:r>
              <a:rPr lang="sl-SI" dirty="0"/>
              <a:t> </a:t>
            </a:r>
            <a:r>
              <a:rPr lang="sl-SI" dirty="0" err="1"/>
              <a:t>described</a:t>
            </a:r>
            <a:r>
              <a:rPr lang="sl-SI" dirty="0"/>
              <a:t> </a:t>
            </a:r>
            <a:r>
              <a:rPr lang="sl-SI" dirty="0" err="1"/>
              <a:t>till</a:t>
            </a:r>
            <a:r>
              <a:rPr lang="sl-SI" dirty="0"/>
              <a:t> </a:t>
            </a:r>
            <a:r>
              <a:rPr lang="sl-SI" dirty="0" err="1"/>
              <a:t>konw</a:t>
            </a:r>
            <a:endParaRPr lang="sl-SI" dirty="0"/>
          </a:p>
          <a:p>
            <a:endParaRPr lang="x-none"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27</a:t>
            </a:fld>
            <a:endParaRPr lang="en-US"/>
          </a:p>
        </p:txBody>
      </p:sp>
    </p:spTree>
    <p:extLst>
      <p:ext uri="{BB962C8B-B14F-4D97-AF65-F5344CB8AC3E}">
        <p14:creationId xmlns:p14="http://schemas.microsoft.com/office/powerpoint/2010/main" val="505476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As i </a:t>
            </a:r>
            <a:r>
              <a:rPr lang="sl-SI" dirty="0" err="1"/>
              <a:t>mentoned</a:t>
            </a:r>
            <a:r>
              <a:rPr lang="sl-SI" dirty="0"/>
              <a:t> </a:t>
            </a:r>
            <a:r>
              <a:rPr lang="sl-SI" dirty="0" err="1"/>
              <a:t>before</a:t>
            </a:r>
            <a:r>
              <a:rPr lang="sl-SI" dirty="0"/>
              <a:t>, in </a:t>
            </a:r>
            <a:r>
              <a:rPr lang="sl-SI" dirty="0" err="1"/>
              <a:t>the</a:t>
            </a:r>
            <a:r>
              <a:rPr lang="sl-SI" dirty="0"/>
              <a:t> </a:t>
            </a:r>
            <a:r>
              <a:rPr lang="sl-SI" dirty="0" err="1"/>
              <a:t>geografic</a:t>
            </a:r>
            <a:r>
              <a:rPr lang="sl-SI" dirty="0"/>
              <a:t> </a:t>
            </a:r>
            <a:r>
              <a:rPr lang="sl-SI" dirty="0" err="1"/>
              <a:t>information</a:t>
            </a:r>
            <a:r>
              <a:rPr lang="sl-SI" dirty="0"/>
              <a:t> </a:t>
            </a:r>
            <a:r>
              <a:rPr lang="sl-SI" dirty="0" err="1"/>
              <a:t>system</a:t>
            </a:r>
            <a:r>
              <a:rPr lang="sl-SI" dirty="0"/>
              <a:t> </a:t>
            </a:r>
            <a:r>
              <a:rPr lang="sl-SI" dirty="0" err="1"/>
              <a:t>we</a:t>
            </a:r>
            <a:r>
              <a:rPr lang="sl-SI" dirty="0"/>
              <a:t> </a:t>
            </a:r>
            <a:r>
              <a:rPr lang="sl-SI" dirty="0" err="1"/>
              <a:t>have</a:t>
            </a:r>
            <a:r>
              <a:rPr lang="sl-SI" dirty="0"/>
              <a:t> </a:t>
            </a:r>
            <a:r>
              <a:rPr lang="sl-SI" dirty="0" err="1"/>
              <a:t>sptial</a:t>
            </a:r>
            <a:r>
              <a:rPr lang="sl-SI" dirty="0"/>
              <a:t> </a:t>
            </a:r>
            <a:r>
              <a:rPr lang="sl-SI" dirty="0" err="1"/>
              <a:t>and</a:t>
            </a:r>
            <a:r>
              <a:rPr lang="sl-SI" dirty="0"/>
              <a:t> </a:t>
            </a:r>
            <a:r>
              <a:rPr lang="sl-SI" dirty="0" err="1"/>
              <a:t>basic</a:t>
            </a:r>
            <a:r>
              <a:rPr lang="sl-SI" dirty="0"/>
              <a:t> atribute data </a:t>
            </a:r>
            <a:r>
              <a:rPr lang="sl-SI" dirty="0" err="1"/>
              <a:t>of</a:t>
            </a:r>
            <a:r>
              <a:rPr lang="sl-SI" dirty="0"/>
              <a:t> monitoring </a:t>
            </a:r>
            <a:r>
              <a:rPr lang="sl-SI" dirty="0" err="1"/>
              <a:t>points</a:t>
            </a:r>
            <a:r>
              <a:rPr lang="sl-SI" dirty="0"/>
              <a:t> (</a:t>
            </a:r>
            <a:r>
              <a:rPr lang="sl-SI" dirty="0" err="1"/>
              <a:t>different</a:t>
            </a:r>
            <a:r>
              <a:rPr lang="sl-SI" dirty="0"/>
              <a:t> </a:t>
            </a:r>
            <a:r>
              <a:rPr lang="sl-SI" dirty="0" err="1"/>
              <a:t>kinds</a:t>
            </a:r>
            <a:r>
              <a:rPr lang="sl-SI" dirty="0"/>
              <a:t> </a:t>
            </a:r>
            <a:r>
              <a:rPr lang="sl-SI" dirty="0" err="1"/>
              <a:t>if</a:t>
            </a:r>
            <a:r>
              <a:rPr lang="sl-SI" dirty="0"/>
              <a:t> monitoring)</a:t>
            </a:r>
            <a:endParaRPr lang="x-none"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28</a:t>
            </a:fld>
            <a:endParaRPr lang="en-US"/>
          </a:p>
        </p:txBody>
      </p:sp>
    </p:spTree>
    <p:extLst>
      <p:ext uri="{BB962C8B-B14F-4D97-AF65-F5344CB8AC3E}">
        <p14:creationId xmlns:p14="http://schemas.microsoft.com/office/powerpoint/2010/main" val="3332287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On </a:t>
            </a:r>
            <a:r>
              <a:rPr lang="sl-SI" dirty="0" err="1"/>
              <a:t>the</a:t>
            </a:r>
            <a:r>
              <a:rPr lang="sl-SI" dirty="0"/>
              <a:t> </a:t>
            </a:r>
            <a:r>
              <a:rPr lang="sl-SI" dirty="0" err="1"/>
              <a:t>other</a:t>
            </a:r>
            <a:r>
              <a:rPr lang="sl-SI" dirty="0"/>
              <a:t> </a:t>
            </a:r>
            <a:r>
              <a:rPr lang="sl-SI" dirty="0" err="1"/>
              <a:t>side</a:t>
            </a:r>
            <a:r>
              <a:rPr lang="sl-SI" dirty="0"/>
              <a:t>, </a:t>
            </a:r>
            <a:r>
              <a:rPr lang="sl-SI" dirty="0" err="1"/>
              <a:t>the</a:t>
            </a:r>
            <a:r>
              <a:rPr lang="sl-SI" dirty="0"/>
              <a:t> monitoring </a:t>
            </a:r>
            <a:r>
              <a:rPr lang="sl-SI" dirty="0" err="1"/>
              <a:t>observation</a:t>
            </a:r>
            <a:r>
              <a:rPr lang="sl-SI" dirty="0"/>
              <a:t> </a:t>
            </a:r>
            <a:r>
              <a:rPr lang="sl-SI" dirty="0" err="1"/>
              <a:t>system</a:t>
            </a:r>
            <a:r>
              <a:rPr lang="sl-SI" dirty="0"/>
              <a:t> is </a:t>
            </a:r>
            <a:r>
              <a:rPr lang="sl-SI" dirty="0" err="1"/>
              <a:t>developing</a:t>
            </a:r>
            <a:r>
              <a:rPr lang="sl-SI" dirty="0"/>
              <a:t>. </a:t>
            </a:r>
            <a:r>
              <a:rPr lang="sl-SI" dirty="0" err="1"/>
              <a:t>For</a:t>
            </a:r>
            <a:r>
              <a:rPr lang="sl-SI" dirty="0"/>
              <a:t> </a:t>
            </a:r>
            <a:r>
              <a:rPr lang="sl-SI" dirty="0" err="1"/>
              <a:t>inclination</a:t>
            </a:r>
            <a:r>
              <a:rPr lang="sl-SI" dirty="0"/>
              <a:t> </a:t>
            </a:r>
            <a:r>
              <a:rPr lang="sl-SI" dirty="0" err="1"/>
              <a:t>measurments</a:t>
            </a:r>
            <a:r>
              <a:rPr lang="sl-SI" dirty="0"/>
              <a:t> </a:t>
            </a:r>
            <a:r>
              <a:rPr lang="sl-SI" dirty="0" err="1"/>
              <a:t>the</a:t>
            </a:r>
            <a:r>
              <a:rPr lang="sl-SI" dirty="0"/>
              <a:t> </a:t>
            </a:r>
            <a:r>
              <a:rPr lang="sl-SI" dirty="0" err="1"/>
              <a:t>system</a:t>
            </a:r>
            <a:r>
              <a:rPr lang="sl-SI" dirty="0"/>
              <a:t> </a:t>
            </a:r>
            <a:r>
              <a:rPr lang="sl-SI" dirty="0" err="1"/>
              <a:t>with</a:t>
            </a:r>
            <a:r>
              <a:rPr lang="sl-SI" dirty="0"/>
              <a:t> </a:t>
            </a:r>
            <a:r>
              <a:rPr lang="sl-SI" dirty="0" err="1"/>
              <a:t>senzors</a:t>
            </a:r>
            <a:r>
              <a:rPr lang="sl-SI" dirty="0"/>
              <a:t> </a:t>
            </a:r>
            <a:r>
              <a:rPr lang="sl-SI" dirty="0" err="1"/>
              <a:t>and</a:t>
            </a:r>
            <a:r>
              <a:rPr lang="sl-SI" dirty="0"/>
              <a:t> </a:t>
            </a:r>
            <a:r>
              <a:rPr lang="sl-SI" dirty="0" err="1"/>
              <a:t>remote</a:t>
            </a:r>
            <a:r>
              <a:rPr lang="sl-SI" dirty="0"/>
              <a:t> data </a:t>
            </a:r>
            <a:r>
              <a:rPr lang="sl-SI" dirty="0" err="1"/>
              <a:t>trensfering</a:t>
            </a:r>
            <a:r>
              <a:rPr lang="sl-SI" dirty="0"/>
              <a:t> </a:t>
            </a:r>
            <a:r>
              <a:rPr lang="sl-SI" dirty="0" err="1"/>
              <a:t>from</a:t>
            </a:r>
            <a:r>
              <a:rPr lang="sl-SI" dirty="0"/>
              <a:t> </a:t>
            </a:r>
            <a:r>
              <a:rPr lang="sl-SI" dirty="0" err="1"/>
              <a:t>senzors</a:t>
            </a:r>
            <a:r>
              <a:rPr lang="sl-SI" dirty="0"/>
              <a:t> to </a:t>
            </a:r>
            <a:r>
              <a:rPr lang="sl-SI" dirty="0" err="1"/>
              <a:t>control</a:t>
            </a:r>
            <a:r>
              <a:rPr lang="sl-SI" dirty="0"/>
              <a:t> </a:t>
            </a:r>
            <a:r>
              <a:rPr lang="sl-SI" dirty="0" err="1"/>
              <a:t>system</a:t>
            </a:r>
            <a:r>
              <a:rPr lang="sl-SI" dirty="0"/>
              <a:t> is </a:t>
            </a:r>
            <a:r>
              <a:rPr lang="sl-SI" dirty="0" err="1"/>
              <a:t>already</a:t>
            </a:r>
            <a:r>
              <a:rPr lang="sl-SI" dirty="0"/>
              <a:t> </a:t>
            </a:r>
            <a:r>
              <a:rPr lang="sl-SI" dirty="0" err="1"/>
              <a:t>developed</a:t>
            </a:r>
            <a:r>
              <a:rPr lang="sl-SI" dirty="0"/>
              <a:t>.</a:t>
            </a:r>
            <a:endParaRPr lang="x-none"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29</a:t>
            </a:fld>
            <a:endParaRPr lang="en-US"/>
          </a:p>
        </p:txBody>
      </p:sp>
    </p:spTree>
    <p:extLst>
      <p:ext uri="{BB962C8B-B14F-4D97-AF65-F5344CB8AC3E}">
        <p14:creationId xmlns:p14="http://schemas.microsoft.com/office/powerpoint/2010/main" val="65282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noProof="0" dirty="0"/>
              <a:t>RTH </a:t>
            </a:r>
            <a:r>
              <a:rPr lang="sl-SI" noProof="0" dirty="0" err="1"/>
              <a:t>coal</a:t>
            </a:r>
            <a:r>
              <a:rPr lang="sl-SI" noProof="0" dirty="0"/>
              <a:t> mine </a:t>
            </a:r>
            <a:r>
              <a:rPr lang="sl-SI" noProof="0" dirty="0" err="1"/>
              <a:t>lies</a:t>
            </a:r>
            <a:r>
              <a:rPr lang="sl-SI" noProof="0" dirty="0"/>
              <a:t> in </a:t>
            </a:r>
            <a:r>
              <a:rPr lang="sl-SI" noProof="0" dirty="0" err="1"/>
              <a:t>region</a:t>
            </a:r>
            <a:r>
              <a:rPr lang="sl-SI" noProof="0" dirty="0"/>
              <a:t> </a:t>
            </a:r>
            <a:r>
              <a:rPr lang="sl-SI" noProof="0" dirty="0" err="1"/>
              <a:t>called</a:t>
            </a:r>
            <a:r>
              <a:rPr lang="sl-SI" noProof="0" dirty="0"/>
              <a:t> Zasavje</a:t>
            </a:r>
          </a:p>
          <a:p>
            <a:r>
              <a:rPr lang="x-none" noProof="0" dirty="0" err="1"/>
              <a:t>Zasavje</a:t>
            </a:r>
            <a:r>
              <a:rPr lang="x-none" noProof="0" dirty="0"/>
              <a:t> region lies </a:t>
            </a:r>
            <a:r>
              <a:rPr lang="sl-SI" noProof="0" dirty="0"/>
              <a:t>in </a:t>
            </a:r>
            <a:r>
              <a:rPr lang="sl-SI" noProof="0" dirty="0" err="1"/>
              <a:t>the</a:t>
            </a:r>
            <a:r>
              <a:rPr lang="sl-SI" noProof="0" dirty="0"/>
              <a:t> central </a:t>
            </a:r>
            <a:r>
              <a:rPr lang="x-none" noProof="0" dirty="0"/>
              <a:t>Slovenia</a:t>
            </a:r>
            <a:endParaRPr lang="sl-SI" noProof="0" dirty="0"/>
          </a:p>
          <a:p>
            <a:r>
              <a:rPr lang="x-none" noProof="0" dirty="0"/>
              <a:t>It </a:t>
            </a:r>
            <a:r>
              <a:rPr lang="x-none" dirty="0"/>
              <a:t>consist of four municipalities: </a:t>
            </a:r>
            <a:r>
              <a:rPr lang="x-none" dirty="0" err="1"/>
              <a:t>Litija</a:t>
            </a:r>
            <a:r>
              <a:rPr lang="x-none" dirty="0"/>
              <a:t>, </a:t>
            </a:r>
            <a:r>
              <a:rPr lang="x-none" dirty="0" err="1"/>
              <a:t>Zagorje</a:t>
            </a:r>
            <a:r>
              <a:rPr lang="x-none" dirty="0"/>
              <a:t> </a:t>
            </a:r>
            <a:r>
              <a:rPr lang="x-none" dirty="0" err="1"/>
              <a:t>ob</a:t>
            </a:r>
            <a:r>
              <a:rPr lang="x-none" dirty="0"/>
              <a:t> </a:t>
            </a:r>
            <a:r>
              <a:rPr lang="x-none" dirty="0" err="1"/>
              <a:t>Savi</a:t>
            </a:r>
            <a:r>
              <a:rPr lang="x-none" dirty="0"/>
              <a:t>, </a:t>
            </a:r>
            <a:r>
              <a:rPr lang="x-none" dirty="0" err="1"/>
              <a:t>Trbovlje</a:t>
            </a:r>
            <a:r>
              <a:rPr lang="x-none" dirty="0"/>
              <a:t> and </a:t>
            </a:r>
            <a:r>
              <a:rPr lang="x-none" dirty="0" err="1"/>
              <a:t>Hrastnik</a:t>
            </a:r>
            <a:endParaRPr lang="sl-SI"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3</a:t>
            </a:fld>
            <a:endParaRPr lang="en-US"/>
          </a:p>
        </p:txBody>
      </p:sp>
    </p:spTree>
    <p:extLst>
      <p:ext uri="{BB962C8B-B14F-4D97-AF65-F5344CB8AC3E}">
        <p14:creationId xmlns:p14="http://schemas.microsoft.com/office/powerpoint/2010/main" val="2549195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With</a:t>
            </a:r>
            <a:r>
              <a:rPr lang="sl-SI" dirty="0"/>
              <a:t> </a:t>
            </a:r>
            <a:r>
              <a:rPr lang="sl-SI" dirty="0" err="1"/>
              <a:t>the</a:t>
            </a:r>
            <a:r>
              <a:rPr lang="sl-SI" dirty="0"/>
              <a:t> </a:t>
            </a:r>
            <a:r>
              <a:rPr lang="sl-SI" dirty="0" err="1"/>
              <a:t>integration</a:t>
            </a:r>
            <a:r>
              <a:rPr lang="sl-SI" dirty="0"/>
              <a:t> </a:t>
            </a:r>
            <a:r>
              <a:rPr lang="sl-SI" dirty="0" err="1"/>
              <a:t>of</a:t>
            </a:r>
            <a:r>
              <a:rPr lang="sl-SI" dirty="0"/>
              <a:t> </a:t>
            </a:r>
            <a:r>
              <a:rPr lang="sl-SI" dirty="0" err="1"/>
              <a:t>both</a:t>
            </a:r>
            <a:r>
              <a:rPr lang="sl-SI" dirty="0"/>
              <a:t> </a:t>
            </a:r>
            <a:r>
              <a:rPr lang="sl-SI" dirty="0" err="1"/>
              <a:t>systems</a:t>
            </a:r>
            <a:r>
              <a:rPr lang="sl-SI" dirty="0"/>
              <a:t> </a:t>
            </a:r>
            <a:r>
              <a:rPr lang="sl-SI" dirty="0" err="1"/>
              <a:t>the</a:t>
            </a:r>
            <a:r>
              <a:rPr lang="sl-SI" dirty="0"/>
              <a:t> </a:t>
            </a:r>
            <a:r>
              <a:rPr lang="sl-SI" dirty="0" err="1"/>
              <a:t>visualisation</a:t>
            </a:r>
            <a:r>
              <a:rPr lang="sl-SI" dirty="0"/>
              <a:t> </a:t>
            </a:r>
            <a:r>
              <a:rPr lang="sl-SI" dirty="0" err="1"/>
              <a:t>of</a:t>
            </a:r>
            <a:r>
              <a:rPr lang="sl-SI" dirty="0"/>
              <a:t> </a:t>
            </a:r>
            <a:r>
              <a:rPr lang="sl-SI" dirty="0" err="1"/>
              <a:t>movments</a:t>
            </a:r>
            <a:r>
              <a:rPr lang="sl-SI" dirty="0"/>
              <a:t> </a:t>
            </a:r>
            <a:r>
              <a:rPr lang="sl-SI" dirty="0" err="1"/>
              <a:t>of</a:t>
            </a:r>
            <a:r>
              <a:rPr lang="sl-SI" dirty="0"/>
              <a:t> </a:t>
            </a:r>
            <a:r>
              <a:rPr lang="sl-SI" dirty="0" err="1"/>
              <a:t>points</a:t>
            </a:r>
            <a:r>
              <a:rPr lang="sl-SI" dirty="0"/>
              <a:t> in GIS </a:t>
            </a:r>
            <a:r>
              <a:rPr lang="sl-SI" dirty="0" err="1"/>
              <a:t>will</a:t>
            </a:r>
            <a:r>
              <a:rPr lang="sl-SI" dirty="0"/>
              <a:t> be </a:t>
            </a:r>
            <a:r>
              <a:rPr lang="sl-SI" dirty="0" err="1"/>
              <a:t>possible</a:t>
            </a:r>
            <a:r>
              <a:rPr lang="sl-SI" dirty="0"/>
              <a:t> </a:t>
            </a:r>
            <a:r>
              <a:rPr lang="sl-SI" dirty="0" err="1"/>
              <a:t>and</a:t>
            </a:r>
            <a:r>
              <a:rPr lang="sl-SI" dirty="0"/>
              <a:t>, </a:t>
            </a:r>
            <a:r>
              <a:rPr lang="sl-SI" dirty="0" err="1"/>
              <a:t>with</a:t>
            </a:r>
            <a:r>
              <a:rPr lang="sl-SI" dirty="0"/>
              <a:t> </a:t>
            </a:r>
            <a:r>
              <a:rPr lang="sl-SI" dirty="0" err="1"/>
              <a:t>all</a:t>
            </a:r>
            <a:r>
              <a:rPr lang="sl-SI" dirty="0"/>
              <a:t> </a:t>
            </a:r>
            <a:r>
              <a:rPr lang="sl-SI" dirty="0" err="1"/>
              <a:t>the</a:t>
            </a:r>
            <a:r>
              <a:rPr lang="sl-SI" dirty="0"/>
              <a:t> </a:t>
            </a:r>
            <a:r>
              <a:rPr lang="sl-SI" dirty="0" err="1"/>
              <a:t>funcionality</a:t>
            </a:r>
            <a:r>
              <a:rPr lang="sl-SI" dirty="0"/>
              <a:t> </a:t>
            </a:r>
            <a:r>
              <a:rPr lang="sl-SI" dirty="0" err="1"/>
              <a:t>of</a:t>
            </a:r>
            <a:r>
              <a:rPr lang="sl-SI" dirty="0"/>
              <a:t> </a:t>
            </a:r>
            <a:r>
              <a:rPr lang="sl-SI" dirty="0" err="1"/>
              <a:t>document</a:t>
            </a:r>
            <a:r>
              <a:rPr lang="sl-SI" dirty="0"/>
              <a:t> </a:t>
            </a:r>
            <a:r>
              <a:rPr lang="sl-SI" dirty="0" err="1"/>
              <a:t>system</a:t>
            </a:r>
            <a:r>
              <a:rPr lang="sl-SI" dirty="0"/>
              <a:t> </a:t>
            </a:r>
            <a:r>
              <a:rPr lang="sl-SI" dirty="0" err="1"/>
              <a:t>the</a:t>
            </a:r>
            <a:r>
              <a:rPr lang="sl-SI" dirty="0"/>
              <a:t> </a:t>
            </a:r>
            <a:r>
              <a:rPr lang="sl-SI" dirty="0" err="1"/>
              <a:t>reasons</a:t>
            </a:r>
            <a:r>
              <a:rPr lang="sl-SI" dirty="0"/>
              <a:t> </a:t>
            </a:r>
            <a:r>
              <a:rPr lang="sl-SI" dirty="0" err="1"/>
              <a:t>for</a:t>
            </a:r>
            <a:r>
              <a:rPr lang="sl-SI" dirty="0"/>
              <a:t> </a:t>
            </a:r>
            <a:r>
              <a:rPr lang="sl-SI" dirty="0" err="1"/>
              <a:t>movement</a:t>
            </a:r>
            <a:r>
              <a:rPr lang="sl-SI" dirty="0"/>
              <a:t> </a:t>
            </a:r>
            <a:r>
              <a:rPr lang="sl-SI" dirty="0" err="1"/>
              <a:t>will</a:t>
            </a:r>
            <a:r>
              <a:rPr lang="sl-SI" dirty="0"/>
              <a:t> be </a:t>
            </a:r>
            <a:r>
              <a:rPr lang="sl-SI" dirty="0" err="1"/>
              <a:t>easy</a:t>
            </a:r>
            <a:r>
              <a:rPr lang="sl-SI" dirty="0"/>
              <a:t> </a:t>
            </a:r>
            <a:r>
              <a:rPr lang="sl-SI" dirty="0" err="1"/>
              <a:t>determined</a:t>
            </a:r>
            <a:r>
              <a:rPr lang="sl-SI" dirty="0"/>
              <a:t> </a:t>
            </a:r>
            <a:r>
              <a:rPr lang="sl-SI" dirty="0" err="1"/>
              <a:t>and</a:t>
            </a:r>
            <a:r>
              <a:rPr lang="sl-SI" dirty="0"/>
              <a:t> </a:t>
            </a:r>
            <a:r>
              <a:rPr lang="sl-SI" dirty="0" err="1"/>
              <a:t>proper</a:t>
            </a:r>
            <a:r>
              <a:rPr lang="sl-SI" dirty="0"/>
              <a:t> </a:t>
            </a:r>
            <a:r>
              <a:rPr lang="sl-SI" dirty="0" err="1"/>
              <a:t>actions</a:t>
            </a:r>
            <a:r>
              <a:rPr lang="sl-SI" dirty="0"/>
              <a:t> </a:t>
            </a:r>
            <a:r>
              <a:rPr lang="sl-SI" dirty="0" err="1"/>
              <a:t>will</a:t>
            </a:r>
            <a:r>
              <a:rPr lang="sl-SI" dirty="0"/>
              <a:t> be </a:t>
            </a:r>
            <a:r>
              <a:rPr lang="sl-SI" dirty="0" err="1"/>
              <a:t>taken</a:t>
            </a:r>
            <a:r>
              <a:rPr lang="sl-SI" dirty="0"/>
              <a:t>. So </a:t>
            </a:r>
            <a:r>
              <a:rPr lang="sl-SI" dirty="0" err="1"/>
              <a:t>the</a:t>
            </a:r>
            <a:r>
              <a:rPr lang="sl-SI" dirty="0"/>
              <a:t> </a:t>
            </a:r>
            <a:r>
              <a:rPr lang="sl-SI" dirty="0" err="1"/>
              <a:t>archive</a:t>
            </a:r>
            <a:r>
              <a:rPr lang="sl-SI" dirty="0"/>
              <a:t> data </a:t>
            </a:r>
            <a:r>
              <a:rPr lang="sl-SI" dirty="0" err="1"/>
              <a:t>will</a:t>
            </a:r>
            <a:r>
              <a:rPr lang="sl-SI" dirty="0"/>
              <a:t> be used </a:t>
            </a:r>
            <a:r>
              <a:rPr lang="sl-SI" dirty="0" err="1"/>
              <a:t>for</a:t>
            </a:r>
            <a:r>
              <a:rPr lang="sl-SI" dirty="0"/>
              <a:t> </a:t>
            </a:r>
            <a:r>
              <a:rPr lang="sl-SI" dirty="0" err="1"/>
              <a:t>solving</a:t>
            </a:r>
            <a:r>
              <a:rPr lang="sl-SI" dirty="0"/>
              <a:t> </a:t>
            </a:r>
            <a:r>
              <a:rPr lang="sl-SI" dirty="0" err="1"/>
              <a:t>problems</a:t>
            </a:r>
            <a:r>
              <a:rPr lang="sl-SI" dirty="0"/>
              <a:t> in </a:t>
            </a:r>
            <a:r>
              <a:rPr lang="sl-SI" dirty="0" err="1"/>
              <a:t>the</a:t>
            </a:r>
            <a:r>
              <a:rPr lang="sl-SI" dirty="0"/>
              <a:t> </a:t>
            </a:r>
            <a:r>
              <a:rPr lang="sl-SI" dirty="0" err="1"/>
              <a:t>present</a:t>
            </a:r>
            <a:r>
              <a:rPr lang="sl-SI" dirty="0"/>
              <a:t> </a:t>
            </a:r>
            <a:r>
              <a:rPr lang="sl-SI" dirty="0" err="1"/>
              <a:t>and</a:t>
            </a:r>
            <a:r>
              <a:rPr lang="sl-SI" dirty="0"/>
              <a:t> future.</a:t>
            </a:r>
          </a:p>
          <a:p>
            <a:endParaRPr lang="sl-SI" dirty="0"/>
          </a:p>
          <a:p>
            <a:endParaRPr lang="x-none"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30</a:t>
            </a:fld>
            <a:endParaRPr lang="en-US"/>
          </a:p>
        </p:txBody>
      </p:sp>
    </p:spTree>
    <p:extLst>
      <p:ext uri="{BB962C8B-B14F-4D97-AF65-F5344CB8AC3E}">
        <p14:creationId xmlns:p14="http://schemas.microsoft.com/office/powerpoint/2010/main" val="1255451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The</a:t>
            </a:r>
            <a:r>
              <a:rPr lang="sl-SI" dirty="0"/>
              <a:t> </a:t>
            </a:r>
            <a:r>
              <a:rPr lang="sl-SI" dirty="0" err="1"/>
              <a:t>presented</a:t>
            </a:r>
            <a:r>
              <a:rPr lang="sl-SI" dirty="0"/>
              <a:t> </a:t>
            </a:r>
            <a:r>
              <a:rPr lang="sl-SI" dirty="0" err="1"/>
              <a:t>system</a:t>
            </a:r>
            <a:r>
              <a:rPr lang="sl-SI" dirty="0"/>
              <a:t> </a:t>
            </a:r>
            <a:r>
              <a:rPr lang="sl-SI" dirty="0" err="1"/>
              <a:t>can</a:t>
            </a:r>
            <a:r>
              <a:rPr lang="sl-SI" dirty="0"/>
              <a:t> be used </a:t>
            </a:r>
            <a:r>
              <a:rPr lang="sl-SI" dirty="0" err="1"/>
              <a:t>for</a:t>
            </a:r>
            <a:r>
              <a:rPr lang="sl-SI" dirty="0"/>
              <a:t> </a:t>
            </a:r>
            <a:r>
              <a:rPr lang="sl-SI" dirty="0" err="1"/>
              <a:t>efficiant</a:t>
            </a:r>
            <a:r>
              <a:rPr lang="sl-SI" dirty="0"/>
              <a:t> </a:t>
            </a:r>
            <a:r>
              <a:rPr lang="sl-SI" dirty="0" err="1"/>
              <a:t>use</a:t>
            </a:r>
            <a:r>
              <a:rPr lang="sl-SI" dirty="0"/>
              <a:t> </a:t>
            </a:r>
            <a:r>
              <a:rPr lang="sl-SI" dirty="0" err="1"/>
              <a:t>of</a:t>
            </a:r>
            <a:r>
              <a:rPr lang="sl-SI" dirty="0"/>
              <a:t> </a:t>
            </a:r>
            <a:r>
              <a:rPr lang="sl-SI" dirty="0" err="1"/>
              <a:t>archive</a:t>
            </a:r>
            <a:r>
              <a:rPr lang="sl-SI" dirty="0"/>
              <a:t> </a:t>
            </a:r>
            <a:r>
              <a:rPr lang="sl-SI" dirty="0" err="1"/>
              <a:t>and</a:t>
            </a:r>
            <a:r>
              <a:rPr lang="sl-SI" dirty="0"/>
              <a:t> non </a:t>
            </a:r>
            <a:r>
              <a:rPr lang="sl-SI" dirty="0" err="1"/>
              <a:t>archive</a:t>
            </a:r>
            <a:r>
              <a:rPr lang="sl-SI" dirty="0"/>
              <a:t> data </a:t>
            </a:r>
            <a:r>
              <a:rPr lang="sl-SI" dirty="0" err="1"/>
              <a:t>for</a:t>
            </a:r>
            <a:r>
              <a:rPr lang="sl-SI" dirty="0"/>
              <a:t> </a:t>
            </a:r>
            <a:r>
              <a:rPr lang="sl-SI" dirty="0" err="1"/>
              <a:t>different</a:t>
            </a:r>
            <a:r>
              <a:rPr lang="sl-SI" dirty="0"/>
              <a:t> </a:t>
            </a:r>
            <a:r>
              <a:rPr lang="sl-SI" dirty="0" err="1"/>
              <a:t>pusposes</a:t>
            </a:r>
            <a:r>
              <a:rPr lang="sl-SI" dirty="0"/>
              <a:t>, </a:t>
            </a:r>
            <a:r>
              <a:rPr lang="sl-SI" dirty="0" err="1"/>
              <a:t>all</a:t>
            </a:r>
            <a:r>
              <a:rPr lang="sl-SI" dirty="0"/>
              <a:t> </a:t>
            </a:r>
            <a:r>
              <a:rPr lang="sl-SI" dirty="0" err="1"/>
              <a:t>related</a:t>
            </a:r>
            <a:r>
              <a:rPr lang="sl-SI" dirty="0"/>
              <a:t> to </a:t>
            </a:r>
            <a:r>
              <a:rPr lang="sl-SI" dirty="0" err="1"/>
              <a:t>managing</a:t>
            </a:r>
            <a:r>
              <a:rPr lang="sl-SI" dirty="0"/>
              <a:t> large </a:t>
            </a:r>
            <a:r>
              <a:rPr lang="sl-SI" dirty="0" err="1"/>
              <a:t>areas</a:t>
            </a:r>
            <a:endParaRPr lang="sl-SI" dirty="0"/>
          </a:p>
          <a:p>
            <a:r>
              <a:rPr lang="sl-SI" dirty="0" smtClean="0"/>
              <a:t>We found that cpen </a:t>
            </a:r>
            <a:r>
              <a:rPr lang="x-none" dirty="0"/>
              <a:t>source</a:t>
            </a:r>
            <a:r>
              <a:rPr lang="sl-SI" dirty="0"/>
              <a:t> (OGC standard </a:t>
            </a:r>
            <a:r>
              <a:rPr lang="x-none" dirty="0"/>
              <a:t>compliant</a:t>
            </a:r>
            <a:r>
              <a:rPr lang="sl-SI" dirty="0"/>
              <a:t>) </a:t>
            </a:r>
            <a:r>
              <a:rPr lang="sl-SI" dirty="0" err="1"/>
              <a:t>tools</a:t>
            </a:r>
            <a:r>
              <a:rPr lang="sl-SI" dirty="0"/>
              <a:t> are </a:t>
            </a:r>
            <a:r>
              <a:rPr lang="sl-SI" dirty="0" err="1"/>
              <a:t>very</a:t>
            </a:r>
            <a:r>
              <a:rPr lang="sl-SI" dirty="0"/>
              <a:t> </a:t>
            </a:r>
            <a:r>
              <a:rPr lang="x-none" dirty="0"/>
              <a:t>corresponded</a:t>
            </a:r>
            <a:r>
              <a:rPr lang="sl-SI" dirty="0"/>
              <a:t> </a:t>
            </a:r>
            <a:r>
              <a:rPr lang="sl-SI" dirty="0" err="1"/>
              <a:t>for</a:t>
            </a:r>
            <a:r>
              <a:rPr lang="sl-SI" dirty="0"/>
              <a:t> </a:t>
            </a:r>
            <a:r>
              <a:rPr lang="x-none" dirty="0"/>
              <a:t>demanding </a:t>
            </a:r>
            <a:r>
              <a:rPr lang="x-none" dirty="0" smtClean="0"/>
              <a:t>tasks</a:t>
            </a:r>
            <a:r>
              <a:rPr lang="sl-SI" dirty="0" smtClean="0"/>
              <a:t>.</a:t>
            </a:r>
            <a:r>
              <a:rPr lang="sl-SI" baseline="0" dirty="0" smtClean="0"/>
              <a:t> Advanteges of OGC toolsa are:</a:t>
            </a:r>
            <a:endParaRPr lang="sl-SI" dirty="0"/>
          </a:p>
          <a:p>
            <a:pPr lvl="1"/>
            <a:r>
              <a:rPr lang="x-none" dirty="0"/>
              <a:t>Compatible with Slovenia spatial data infrastructure and INSPIRE directive</a:t>
            </a:r>
          </a:p>
          <a:p>
            <a:pPr lvl="1"/>
            <a:r>
              <a:rPr lang="x-none" dirty="0"/>
              <a:t>No licence costs (low starting costs)</a:t>
            </a:r>
          </a:p>
          <a:p>
            <a:pPr lvl="1"/>
            <a:r>
              <a:rPr lang="x-none" dirty="0"/>
              <a:t>Higher first </a:t>
            </a:r>
            <a:r>
              <a:rPr lang="x-none" dirty="0" err="1"/>
              <a:t>inst</a:t>
            </a:r>
            <a:r>
              <a:rPr lang="sl-SI" dirty="0" err="1"/>
              <a:t>alation</a:t>
            </a:r>
            <a:r>
              <a:rPr lang="x-none" dirty="0"/>
              <a:t> </a:t>
            </a:r>
            <a:r>
              <a:rPr lang="sl-SI" dirty="0" err="1"/>
              <a:t>and</a:t>
            </a:r>
            <a:r>
              <a:rPr lang="sl-SI" dirty="0"/>
              <a:t> </a:t>
            </a:r>
            <a:r>
              <a:rPr lang="x-none" dirty="0" err="1"/>
              <a:t>seting</a:t>
            </a:r>
            <a:r>
              <a:rPr lang="sl-SI" dirty="0"/>
              <a:t> </a:t>
            </a:r>
            <a:r>
              <a:rPr lang="x-none" dirty="0"/>
              <a:t>costs (better </a:t>
            </a:r>
            <a:r>
              <a:rPr lang="sl-SI" dirty="0" smtClean="0"/>
              <a:t>they</a:t>
            </a:r>
            <a:r>
              <a:rPr lang="sl-SI" baseline="0" dirty="0" smtClean="0"/>
              <a:t> are</a:t>
            </a:r>
            <a:r>
              <a:rPr lang="x-none" dirty="0" smtClean="0"/>
              <a:t> </a:t>
            </a:r>
            <a:r>
              <a:rPr lang="x-none" dirty="0"/>
              <a:t>planed and preformed by professionals)</a:t>
            </a:r>
          </a:p>
          <a:p>
            <a:pPr lvl="1"/>
            <a:r>
              <a:rPr lang="sl-SI" dirty="0" err="1"/>
              <a:t>Further</a:t>
            </a:r>
            <a:r>
              <a:rPr lang="sl-SI" dirty="0"/>
              <a:t> </a:t>
            </a:r>
            <a:r>
              <a:rPr lang="sl-SI" dirty="0" err="1"/>
              <a:t>development</a:t>
            </a:r>
            <a:r>
              <a:rPr lang="x-none" dirty="0"/>
              <a:t> costs are equal or lower than with commercial GIS tools</a:t>
            </a:r>
          </a:p>
          <a:p>
            <a:r>
              <a:rPr lang="sl-SI" dirty="0" smtClean="0"/>
              <a:t>We </a:t>
            </a:r>
            <a:r>
              <a:rPr lang="sl-SI" dirty="0"/>
              <a:t>recommended</a:t>
            </a:r>
            <a:r>
              <a:rPr lang="en-US" dirty="0"/>
              <a:t> </a:t>
            </a:r>
            <a:r>
              <a:rPr lang="sl-SI" dirty="0" err="1"/>
              <a:t>that</a:t>
            </a:r>
            <a:r>
              <a:rPr lang="sl-SI" dirty="0"/>
              <a:t> </a:t>
            </a:r>
            <a:r>
              <a:rPr lang="en-US" dirty="0"/>
              <a:t>professionals </a:t>
            </a:r>
            <a:r>
              <a:rPr lang="sl-SI" dirty="0"/>
              <a:t>are</a:t>
            </a:r>
            <a:r>
              <a:rPr lang="en-US" dirty="0"/>
              <a:t> involved </a:t>
            </a:r>
            <a:r>
              <a:rPr lang="sl-SI" dirty="0" err="1"/>
              <a:t>early</a:t>
            </a:r>
            <a:r>
              <a:rPr lang="sl-SI" dirty="0"/>
              <a:t> </a:t>
            </a:r>
            <a:r>
              <a:rPr lang="en-US" dirty="0"/>
              <a:t>in the system design </a:t>
            </a:r>
            <a:r>
              <a:rPr lang="en-US" dirty="0" smtClean="0"/>
              <a:t>phase</a:t>
            </a:r>
            <a:r>
              <a:rPr lang="sl-SI" smtClean="0"/>
              <a:t>, so the system aim will be acchived</a:t>
            </a:r>
            <a:endParaRPr lang="sl-SI" dirty="0"/>
          </a:p>
          <a:p>
            <a:endParaRPr lang="x-none"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31</a:t>
            </a:fld>
            <a:endParaRPr lang="en-US"/>
          </a:p>
        </p:txBody>
      </p:sp>
    </p:spTree>
    <p:extLst>
      <p:ext uri="{BB962C8B-B14F-4D97-AF65-F5344CB8AC3E}">
        <p14:creationId xmlns:p14="http://schemas.microsoft.com/office/powerpoint/2010/main" val="499641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1353" indent="-221353">
              <a:buFont typeface="+mj-lt"/>
              <a:buAutoNum type="arabicPeriod"/>
            </a:pPr>
            <a:r>
              <a:rPr lang="x-none" dirty="0"/>
              <a:t>Coal mining in </a:t>
            </a:r>
            <a:r>
              <a:rPr lang="x-none" dirty="0" err="1"/>
              <a:t>Zasavje</a:t>
            </a:r>
            <a:r>
              <a:rPr lang="x-none" dirty="0"/>
              <a:t> dates back to 1755 when</a:t>
            </a:r>
            <a:r>
              <a:rPr lang="sl-SI" dirty="0"/>
              <a:t> </a:t>
            </a:r>
            <a:r>
              <a:rPr lang="x-none" dirty="0"/>
              <a:t>baron Franc </a:t>
            </a:r>
            <a:r>
              <a:rPr lang="x-none" dirty="0" err="1"/>
              <a:t>Raigersfeld</a:t>
            </a:r>
            <a:r>
              <a:rPr lang="x-none" dirty="0"/>
              <a:t> obtained</a:t>
            </a:r>
            <a:r>
              <a:rPr lang="sl-SI" dirty="0"/>
              <a:t> </a:t>
            </a:r>
            <a:r>
              <a:rPr lang="x-none" dirty="0"/>
              <a:t>first official permission</a:t>
            </a:r>
            <a:r>
              <a:rPr lang="sl-SI" dirty="0"/>
              <a:t> </a:t>
            </a:r>
            <a:r>
              <a:rPr lang="x-none" dirty="0"/>
              <a:t>for</a:t>
            </a:r>
            <a:r>
              <a:rPr lang="sl-SI" dirty="0"/>
              <a:t> </a:t>
            </a:r>
            <a:r>
              <a:rPr lang="x-none" dirty="0"/>
              <a:t>mining</a:t>
            </a:r>
            <a:r>
              <a:rPr lang="sl-SI" dirty="0"/>
              <a:t> in Zagorje</a:t>
            </a:r>
            <a:endParaRPr lang="x-none" dirty="0"/>
          </a:p>
          <a:p>
            <a:pPr marL="221353" indent="-221353">
              <a:buFont typeface="+mj-lt"/>
              <a:buAutoNum type="arabicPeriod"/>
            </a:pPr>
            <a:r>
              <a:rPr lang="x-none" dirty="0"/>
              <a:t>In </a:t>
            </a:r>
            <a:r>
              <a:rPr lang="x-none" dirty="0" err="1"/>
              <a:t>Trbovlje</a:t>
            </a:r>
            <a:r>
              <a:rPr lang="x-none" dirty="0"/>
              <a:t> first coal mine was established by Franz Mauer in 1804</a:t>
            </a:r>
          </a:p>
          <a:p>
            <a:pPr marL="221353" indent="-221353">
              <a:buFont typeface="+mj-lt"/>
              <a:buAutoNum type="arabicPeriod"/>
            </a:pPr>
            <a:r>
              <a:rPr lang="x-none" dirty="0"/>
              <a:t>1842 first coal mine </a:t>
            </a:r>
            <a:r>
              <a:rPr lang="sl-SI" dirty="0"/>
              <a:t>in Trbovlje (</a:t>
            </a:r>
            <a:r>
              <a:rPr lang="sl-SI" dirty="0" err="1"/>
              <a:t>coal</a:t>
            </a:r>
            <a:r>
              <a:rPr lang="sl-SI" dirty="0"/>
              <a:t> mine Vode) </a:t>
            </a:r>
            <a:r>
              <a:rPr lang="sl-SI" dirty="0" err="1"/>
              <a:t>was</a:t>
            </a:r>
            <a:r>
              <a:rPr lang="sl-SI" dirty="0"/>
              <a:t> </a:t>
            </a:r>
            <a:r>
              <a:rPr lang="x-none" dirty="0"/>
              <a:t>established by state and then </a:t>
            </a:r>
            <a:r>
              <a:rPr lang="x-none" dirty="0" err="1"/>
              <a:t>transfered</a:t>
            </a:r>
            <a:r>
              <a:rPr lang="x-none" dirty="0"/>
              <a:t> to private firm</a:t>
            </a:r>
            <a:endParaRPr lang="sl-SI" dirty="0"/>
          </a:p>
          <a:p>
            <a:pPr marL="221353" indent="-221353">
              <a:buFont typeface="+mj-lt"/>
              <a:buAutoNum type="arabicPeriod"/>
            </a:pPr>
            <a:r>
              <a:rPr lang="sl-SI" dirty="0"/>
              <a:t>In 1873 </a:t>
            </a:r>
            <a:r>
              <a:rPr lang="sl-SI" dirty="0" err="1"/>
              <a:t>all</a:t>
            </a:r>
            <a:r>
              <a:rPr lang="sl-SI" dirty="0"/>
              <a:t> </a:t>
            </a:r>
            <a:r>
              <a:rPr lang="sl-SI" dirty="0" err="1"/>
              <a:t>coal</a:t>
            </a:r>
            <a:r>
              <a:rPr lang="sl-SI" dirty="0"/>
              <a:t> </a:t>
            </a:r>
            <a:r>
              <a:rPr lang="sl-SI" dirty="0" err="1"/>
              <a:t>mines</a:t>
            </a:r>
            <a:r>
              <a:rPr lang="sl-SI" dirty="0"/>
              <a:t> in Trbovlje </a:t>
            </a:r>
            <a:r>
              <a:rPr lang="sl-SI" dirty="0" err="1"/>
              <a:t>and</a:t>
            </a:r>
            <a:r>
              <a:rPr lang="sl-SI" dirty="0"/>
              <a:t> Zagorje </a:t>
            </a:r>
            <a:r>
              <a:rPr lang="sl-SI" dirty="0" err="1"/>
              <a:t>were</a:t>
            </a:r>
            <a:r>
              <a:rPr lang="sl-SI" dirty="0"/>
              <a:t> </a:t>
            </a:r>
            <a:r>
              <a:rPr lang="sl-SI" dirty="0" err="1"/>
              <a:t>associated</a:t>
            </a:r>
            <a:r>
              <a:rPr lang="sl-SI" dirty="0"/>
              <a:t> to </a:t>
            </a:r>
            <a:r>
              <a:rPr lang="sl-SI" dirty="0" err="1"/>
              <a:t>the</a:t>
            </a:r>
            <a:r>
              <a:rPr lang="sl-SI" dirty="0"/>
              <a:t> Trbovlje </a:t>
            </a:r>
            <a:r>
              <a:rPr lang="sl-SI" dirty="0" err="1"/>
              <a:t>mining</a:t>
            </a:r>
            <a:r>
              <a:rPr lang="sl-SI" dirty="0"/>
              <a:t> </a:t>
            </a:r>
            <a:r>
              <a:rPr lang="sl-SI" dirty="0" err="1"/>
              <a:t>company</a:t>
            </a:r>
            <a:endParaRPr lang="x-none" dirty="0"/>
          </a:p>
          <a:p>
            <a:endParaRPr lang="x-none"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4</a:t>
            </a:fld>
            <a:endParaRPr lang="en-US"/>
          </a:p>
        </p:txBody>
      </p:sp>
    </p:spTree>
    <p:extLst>
      <p:ext uri="{BB962C8B-B14F-4D97-AF65-F5344CB8AC3E}">
        <p14:creationId xmlns:p14="http://schemas.microsoft.com/office/powerpoint/2010/main" val="3474508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1946, </a:t>
            </a:r>
            <a:r>
              <a:rPr lang="sl-SI" dirty="0" err="1"/>
              <a:t>after</a:t>
            </a:r>
            <a:r>
              <a:rPr lang="sl-SI" dirty="0"/>
              <a:t> </a:t>
            </a:r>
            <a:r>
              <a:rPr lang="sl-SI" dirty="0" err="1"/>
              <a:t>the</a:t>
            </a:r>
            <a:r>
              <a:rPr lang="sl-SI" dirty="0"/>
              <a:t> </a:t>
            </a:r>
            <a:r>
              <a:rPr lang="sl-SI" dirty="0" err="1"/>
              <a:t>second</a:t>
            </a:r>
            <a:r>
              <a:rPr lang="sl-SI" dirty="0"/>
              <a:t> </a:t>
            </a:r>
            <a:r>
              <a:rPr lang="sl-SI" dirty="0" err="1"/>
              <a:t>world</a:t>
            </a:r>
            <a:r>
              <a:rPr lang="sl-SI" dirty="0"/>
              <a:t> </a:t>
            </a:r>
            <a:r>
              <a:rPr lang="sl-SI" dirty="0" err="1"/>
              <a:t>war</a:t>
            </a:r>
            <a:r>
              <a:rPr lang="sl-SI" dirty="0"/>
              <a:t>  –</a:t>
            </a:r>
            <a:r>
              <a:rPr lang="sl-SI" dirty="0" err="1"/>
              <a:t>all</a:t>
            </a:r>
            <a:r>
              <a:rPr lang="sl-SI" dirty="0"/>
              <a:t> </a:t>
            </a:r>
            <a:r>
              <a:rPr lang="sl-SI" dirty="0" err="1"/>
              <a:t>coal</a:t>
            </a:r>
            <a:r>
              <a:rPr lang="sl-SI" dirty="0"/>
              <a:t> </a:t>
            </a:r>
            <a:r>
              <a:rPr lang="sl-SI" dirty="0" err="1"/>
              <a:t>mines</a:t>
            </a:r>
            <a:r>
              <a:rPr lang="sl-SI" dirty="0"/>
              <a:t> in Zasavje </a:t>
            </a:r>
            <a:r>
              <a:rPr lang="sl-SI" dirty="0" err="1"/>
              <a:t>were</a:t>
            </a:r>
            <a:r>
              <a:rPr lang="sl-SI" dirty="0"/>
              <a:t> </a:t>
            </a:r>
            <a:r>
              <a:rPr lang="sl-SI" dirty="0" err="1"/>
              <a:t>nationalisated</a:t>
            </a:r>
            <a:r>
              <a:rPr lang="sl-SI" dirty="0"/>
              <a:t> </a:t>
            </a:r>
          </a:p>
          <a:p>
            <a:r>
              <a:rPr lang="sl-SI" dirty="0"/>
              <a:t>1968 – Zagorje, Trbovlje </a:t>
            </a:r>
            <a:r>
              <a:rPr lang="sl-SI" dirty="0" err="1"/>
              <a:t>and</a:t>
            </a:r>
            <a:r>
              <a:rPr lang="sl-SI" dirty="0"/>
              <a:t> Hrastnik </a:t>
            </a:r>
            <a:r>
              <a:rPr lang="sl-SI" dirty="0" err="1"/>
              <a:t>coal</a:t>
            </a:r>
            <a:r>
              <a:rPr lang="sl-SI" dirty="0"/>
              <a:t> </a:t>
            </a:r>
            <a:r>
              <a:rPr lang="sl-SI" dirty="0" err="1"/>
              <a:t>mines</a:t>
            </a:r>
            <a:r>
              <a:rPr lang="sl-SI" dirty="0"/>
              <a:t> </a:t>
            </a:r>
            <a:r>
              <a:rPr lang="sl-SI" dirty="0" err="1"/>
              <a:t>were</a:t>
            </a:r>
            <a:r>
              <a:rPr lang="sl-SI" dirty="0"/>
              <a:t> </a:t>
            </a:r>
            <a:r>
              <a:rPr lang="sl-SI" dirty="0" err="1"/>
              <a:t>asociated</a:t>
            </a:r>
            <a:r>
              <a:rPr lang="sl-SI" dirty="0"/>
              <a:t> in Zasavje </a:t>
            </a:r>
            <a:r>
              <a:rPr lang="sl-SI" dirty="0" err="1"/>
              <a:t>coal</a:t>
            </a:r>
            <a:r>
              <a:rPr lang="sl-SI" dirty="0"/>
              <a:t> mine </a:t>
            </a:r>
            <a:r>
              <a:rPr lang="sl-SI" dirty="0" err="1"/>
              <a:t>company</a:t>
            </a:r>
            <a:r>
              <a:rPr lang="sl-SI" dirty="0"/>
              <a:t>, 1984 </a:t>
            </a:r>
            <a:r>
              <a:rPr lang="sl-SI" dirty="0" err="1"/>
              <a:t>coal</a:t>
            </a:r>
            <a:r>
              <a:rPr lang="sl-SI" dirty="0"/>
              <a:t> </a:t>
            </a:r>
            <a:r>
              <a:rPr lang="sl-SI" dirty="0" err="1"/>
              <a:t>mines</a:t>
            </a:r>
            <a:r>
              <a:rPr lang="sl-SI" dirty="0"/>
              <a:t>  Senovo, Kanižarica </a:t>
            </a:r>
            <a:r>
              <a:rPr lang="sl-SI" dirty="0" err="1"/>
              <a:t>and</a:t>
            </a:r>
            <a:r>
              <a:rPr lang="sl-SI" dirty="0"/>
              <a:t> Laško (not </a:t>
            </a:r>
            <a:r>
              <a:rPr lang="sl-SI" dirty="0" err="1"/>
              <a:t>from</a:t>
            </a:r>
            <a:r>
              <a:rPr lang="sl-SI" dirty="0"/>
              <a:t> Zasavje) </a:t>
            </a:r>
            <a:r>
              <a:rPr lang="sl-SI" dirty="0" err="1"/>
              <a:t>were</a:t>
            </a:r>
            <a:r>
              <a:rPr lang="sl-SI" dirty="0"/>
              <a:t> </a:t>
            </a:r>
            <a:r>
              <a:rPr lang="sl-SI" dirty="0" err="1"/>
              <a:t>joined</a:t>
            </a:r>
            <a:r>
              <a:rPr lang="sl-SI" dirty="0"/>
              <a:t> </a:t>
            </a:r>
          </a:p>
          <a:p>
            <a:r>
              <a:rPr lang="sl-SI" dirty="0"/>
              <a:t>In 1995 Zasavje </a:t>
            </a:r>
            <a:r>
              <a:rPr lang="sl-SI" dirty="0" err="1"/>
              <a:t>coal</a:t>
            </a:r>
            <a:r>
              <a:rPr lang="sl-SI" dirty="0"/>
              <a:t> mine </a:t>
            </a:r>
            <a:r>
              <a:rPr lang="sl-SI" dirty="0" err="1"/>
              <a:t>company</a:t>
            </a:r>
            <a:r>
              <a:rPr lang="sl-SI" dirty="0"/>
              <a:t> </a:t>
            </a:r>
            <a:r>
              <a:rPr lang="sl-SI" dirty="0" err="1"/>
              <a:t>was</a:t>
            </a:r>
            <a:r>
              <a:rPr lang="sl-SI" dirty="0"/>
              <a:t> </a:t>
            </a:r>
            <a:r>
              <a:rPr lang="sl-SI" dirty="0" err="1"/>
              <a:t>divided</a:t>
            </a:r>
            <a:r>
              <a:rPr lang="sl-SI" dirty="0"/>
              <a:t> </a:t>
            </a:r>
            <a:r>
              <a:rPr lang="sl-SI" dirty="0" err="1"/>
              <a:t>into</a:t>
            </a:r>
            <a:r>
              <a:rPr lang="sl-SI" dirty="0"/>
              <a:t> </a:t>
            </a:r>
            <a:r>
              <a:rPr lang="sl-SI" dirty="0" err="1"/>
              <a:t>four</a:t>
            </a:r>
            <a:r>
              <a:rPr lang="sl-SI" dirty="0"/>
              <a:t> </a:t>
            </a:r>
            <a:r>
              <a:rPr lang="sl-SI" dirty="0" err="1"/>
              <a:t>companys</a:t>
            </a:r>
            <a:r>
              <a:rPr lang="sl-SI" dirty="0"/>
              <a:t>: Trbovlje – Hrastnik mine (</a:t>
            </a:r>
            <a:r>
              <a:rPr lang="sl-SI" dirty="0" err="1"/>
              <a:t>active</a:t>
            </a:r>
            <a:r>
              <a:rPr lang="sl-SI" dirty="0"/>
              <a:t>) </a:t>
            </a:r>
            <a:r>
              <a:rPr lang="sl-SI" dirty="0" err="1"/>
              <a:t>and</a:t>
            </a:r>
            <a:r>
              <a:rPr lang="sl-SI" dirty="0"/>
              <a:t> Kanižarica, Senovo </a:t>
            </a:r>
            <a:r>
              <a:rPr lang="sl-SI" dirty="0" err="1"/>
              <a:t>and</a:t>
            </a:r>
            <a:r>
              <a:rPr lang="sl-SI" dirty="0"/>
              <a:t> Zagorje mine (</a:t>
            </a:r>
            <a:r>
              <a:rPr lang="sl-SI" dirty="0" err="1"/>
              <a:t>all</a:t>
            </a:r>
            <a:r>
              <a:rPr lang="sl-SI" dirty="0"/>
              <a:t> </a:t>
            </a:r>
            <a:r>
              <a:rPr lang="sl-SI" dirty="0" err="1"/>
              <a:t>under</a:t>
            </a:r>
            <a:r>
              <a:rPr lang="sl-SI" dirty="0"/>
              <a:t> </a:t>
            </a:r>
            <a:r>
              <a:rPr lang="sl-SI" dirty="0" err="1"/>
              <a:t>Closure</a:t>
            </a:r>
            <a:r>
              <a:rPr lang="sl-SI" dirty="0"/>
              <a:t> </a:t>
            </a:r>
            <a:r>
              <a:rPr lang="sl-SI" dirty="0" err="1"/>
              <a:t>already</a:t>
            </a:r>
            <a:r>
              <a:rPr lang="sl-SI" dirty="0"/>
              <a:t> in </a:t>
            </a:r>
            <a:r>
              <a:rPr lang="sl-SI" dirty="0" err="1"/>
              <a:t>this</a:t>
            </a:r>
            <a:r>
              <a:rPr lang="sl-SI" dirty="0"/>
              <a:t> time)  </a:t>
            </a:r>
          </a:p>
          <a:p>
            <a:r>
              <a:rPr lang="sl-SI" dirty="0" err="1"/>
              <a:t>Founder</a:t>
            </a:r>
            <a:r>
              <a:rPr lang="sl-SI" dirty="0"/>
              <a:t> </a:t>
            </a:r>
            <a:r>
              <a:rPr lang="sl-SI" dirty="0" err="1"/>
              <a:t>and</a:t>
            </a:r>
            <a:r>
              <a:rPr lang="sl-SI" dirty="0"/>
              <a:t> </a:t>
            </a:r>
            <a:r>
              <a:rPr lang="sl-SI" dirty="0" err="1"/>
              <a:t>owner</a:t>
            </a:r>
            <a:r>
              <a:rPr lang="sl-SI" dirty="0"/>
              <a:t> </a:t>
            </a:r>
            <a:r>
              <a:rPr lang="sl-SI" dirty="0" err="1"/>
              <a:t>of</a:t>
            </a:r>
            <a:r>
              <a:rPr lang="sl-SI" dirty="0"/>
              <a:t> RTH mine is </a:t>
            </a:r>
            <a:r>
              <a:rPr lang="sl-SI" dirty="0" err="1"/>
              <a:t>Republic</a:t>
            </a:r>
            <a:r>
              <a:rPr lang="sl-SI" dirty="0"/>
              <a:t> </a:t>
            </a:r>
            <a:r>
              <a:rPr lang="sl-SI" dirty="0" err="1"/>
              <a:t>of</a:t>
            </a:r>
            <a:r>
              <a:rPr lang="sl-SI" dirty="0"/>
              <a:t> </a:t>
            </a:r>
            <a:r>
              <a:rPr lang="sl-SI" dirty="0" err="1"/>
              <a:t>Slovenia</a:t>
            </a:r>
            <a:endParaRPr lang="sl-SI" dirty="0"/>
          </a:p>
          <a:p>
            <a:endParaRPr lang="x-none"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5</a:t>
            </a:fld>
            <a:endParaRPr lang="en-US"/>
          </a:p>
        </p:txBody>
      </p:sp>
    </p:spTree>
    <p:extLst>
      <p:ext uri="{BB962C8B-B14F-4D97-AF65-F5344CB8AC3E}">
        <p14:creationId xmlns:p14="http://schemas.microsoft.com/office/powerpoint/2010/main" val="1422031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6015" indent="-166015">
              <a:buFont typeface="Arial" panose="020B0604020202020204" pitchFamily="34" charset="0"/>
              <a:buChar char="•"/>
            </a:pPr>
            <a:r>
              <a:rPr lang="sl-SI" dirty="0"/>
              <a:t>In </a:t>
            </a:r>
            <a:r>
              <a:rPr lang="sl-SI" dirty="0" err="1"/>
              <a:t>year</a:t>
            </a:r>
            <a:r>
              <a:rPr lang="sl-SI" dirty="0"/>
              <a:t> 2000, </a:t>
            </a:r>
            <a:r>
              <a:rPr lang="sl-SI" dirty="0" err="1"/>
              <a:t>after</a:t>
            </a:r>
            <a:r>
              <a:rPr lang="sl-SI" dirty="0"/>
              <a:t> </a:t>
            </a:r>
            <a:r>
              <a:rPr lang="sl-SI" dirty="0" err="1"/>
              <a:t>the</a:t>
            </a:r>
            <a:r>
              <a:rPr lang="sl-SI" dirty="0"/>
              <a:t> </a:t>
            </a:r>
            <a:r>
              <a:rPr lang="sl-SI" dirty="0" err="1"/>
              <a:t>national</a:t>
            </a:r>
            <a:r>
              <a:rPr lang="sl-SI" dirty="0"/>
              <a:t> referendum </a:t>
            </a:r>
            <a:r>
              <a:rPr lang="sl-SI" dirty="0" err="1"/>
              <a:t>for</a:t>
            </a:r>
            <a:r>
              <a:rPr lang="sl-SI" dirty="0"/>
              <a:t> </a:t>
            </a:r>
            <a:r>
              <a:rPr lang="sl-SI" dirty="0" err="1"/>
              <a:t>investnig</a:t>
            </a:r>
            <a:r>
              <a:rPr lang="sl-SI" dirty="0"/>
              <a:t> in </a:t>
            </a:r>
            <a:r>
              <a:rPr lang="sl-SI" dirty="0" err="1"/>
              <a:t>new</a:t>
            </a:r>
            <a:r>
              <a:rPr lang="sl-SI" dirty="0"/>
              <a:t> </a:t>
            </a:r>
            <a:r>
              <a:rPr lang="sl-SI" dirty="0" err="1"/>
              <a:t>Termoelectrical</a:t>
            </a:r>
            <a:r>
              <a:rPr lang="sl-SI" dirty="0"/>
              <a:t> </a:t>
            </a:r>
            <a:r>
              <a:rPr lang="sl-SI" dirty="0" err="1"/>
              <a:t>plant</a:t>
            </a:r>
            <a:r>
              <a:rPr lang="sl-SI" dirty="0"/>
              <a:t> Trbovlje (TET 3), </a:t>
            </a:r>
            <a:r>
              <a:rPr lang="sl-SI" dirty="0" err="1"/>
              <a:t>which</a:t>
            </a:r>
            <a:r>
              <a:rPr lang="sl-SI" dirty="0"/>
              <a:t> </a:t>
            </a:r>
            <a:r>
              <a:rPr lang="sl-SI" dirty="0" err="1"/>
              <a:t>was</a:t>
            </a:r>
            <a:r>
              <a:rPr lang="sl-SI" dirty="0"/>
              <a:t> </a:t>
            </a:r>
            <a:r>
              <a:rPr lang="sl-SI" dirty="0" err="1"/>
              <a:t>declined</a:t>
            </a:r>
            <a:r>
              <a:rPr lang="sl-SI" dirty="0"/>
              <a:t>, </a:t>
            </a:r>
            <a:r>
              <a:rPr lang="sl-SI" dirty="0" err="1"/>
              <a:t>the</a:t>
            </a:r>
            <a:r>
              <a:rPr lang="sl-SI" dirty="0"/>
              <a:t> </a:t>
            </a:r>
            <a:r>
              <a:rPr lang="sl-SI" dirty="0" err="1"/>
              <a:t>Act</a:t>
            </a:r>
            <a:r>
              <a:rPr lang="sl-SI" dirty="0"/>
              <a:t> </a:t>
            </a:r>
            <a:r>
              <a:rPr lang="sl-SI" dirty="0" err="1"/>
              <a:t>of</a:t>
            </a:r>
            <a:r>
              <a:rPr lang="sl-SI" dirty="0"/>
              <a:t> </a:t>
            </a:r>
            <a:r>
              <a:rPr lang="en-US" dirty="0"/>
              <a:t>Gradual Closure of the </a:t>
            </a:r>
            <a:r>
              <a:rPr lang="en-US" dirty="0" err="1"/>
              <a:t>Trbovlje-Hrastnik</a:t>
            </a:r>
            <a:r>
              <a:rPr lang="en-US" dirty="0"/>
              <a:t> Mine and the Economic Development Restructuring of the Region</a:t>
            </a:r>
            <a:r>
              <a:rPr lang="sl-SI" dirty="0"/>
              <a:t> </a:t>
            </a:r>
            <a:r>
              <a:rPr lang="sl-SI" dirty="0" err="1"/>
              <a:t>was</a:t>
            </a:r>
            <a:r>
              <a:rPr lang="sl-SI" dirty="0"/>
              <a:t> </a:t>
            </a:r>
            <a:r>
              <a:rPr lang="x-none" dirty="0"/>
              <a:t>accepted</a:t>
            </a:r>
            <a:endParaRPr lang="sl-SI" dirty="0"/>
          </a:p>
          <a:p>
            <a:pPr marL="166015" indent="-166015">
              <a:buFont typeface="Arial" panose="020B0604020202020204" pitchFamily="34" charset="0"/>
              <a:buChar char="•"/>
            </a:pPr>
            <a:r>
              <a:rPr lang="sl-SI" dirty="0" err="1"/>
              <a:t>The</a:t>
            </a:r>
            <a:r>
              <a:rPr lang="sl-SI" dirty="0"/>
              <a:t> </a:t>
            </a:r>
            <a:r>
              <a:rPr lang="sl-SI" dirty="0" err="1"/>
              <a:t>liquidation</a:t>
            </a:r>
            <a:r>
              <a:rPr lang="sl-SI" dirty="0"/>
              <a:t> </a:t>
            </a:r>
            <a:r>
              <a:rPr lang="sl-SI" dirty="0" err="1"/>
              <a:t>of</a:t>
            </a:r>
            <a:r>
              <a:rPr lang="sl-SI" dirty="0"/>
              <a:t> RTH </a:t>
            </a:r>
            <a:r>
              <a:rPr lang="sl-SI" dirty="0" err="1"/>
              <a:t>company</a:t>
            </a:r>
            <a:r>
              <a:rPr lang="sl-SI" dirty="0"/>
              <a:t> </a:t>
            </a:r>
            <a:r>
              <a:rPr lang="sl-SI" dirty="0" err="1"/>
              <a:t>will</a:t>
            </a:r>
            <a:r>
              <a:rPr lang="sl-SI" dirty="0"/>
              <a:t> be </a:t>
            </a:r>
            <a:r>
              <a:rPr lang="sl-SI" dirty="0" err="1"/>
              <a:t>preformed</a:t>
            </a:r>
            <a:r>
              <a:rPr lang="sl-SI" dirty="0"/>
              <a:t> </a:t>
            </a:r>
            <a:r>
              <a:rPr lang="sl-SI" dirty="0" err="1"/>
              <a:t>until</a:t>
            </a:r>
            <a:r>
              <a:rPr lang="sl-SI" dirty="0"/>
              <a:t> </a:t>
            </a:r>
            <a:r>
              <a:rPr lang="sl-SI" dirty="0" err="1"/>
              <a:t>end</a:t>
            </a:r>
            <a:r>
              <a:rPr lang="sl-SI" dirty="0"/>
              <a:t> </a:t>
            </a:r>
            <a:r>
              <a:rPr lang="sl-SI" dirty="0" err="1"/>
              <a:t>of</a:t>
            </a:r>
            <a:r>
              <a:rPr lang="sl-SI" dirty="0"/>
              <a:t> 2020, </a:t>
            </a:r>
            <a:r>
              <a:rPr lang="sl-SI" dirty="0" err="1"/>
              <a:t>together</a:t>
            </a:r>
            <a:r>
              <a:rPr lang="sl-SI" dirty="0"/>
              <a:t> </a:t>
            </a:r>
            <a:r>
              <a:rPr lang="sl-SI" dirty="0" err="1"/>
              <a:t>with</a:t>
            </a:r>
            <a:r>
              <a:rPr lang="sl-SI" dirty="0"/>
              <a:t> procedure od </a:t>
            </a:r>
            <a:r>
              <a:rPr lang="sl-SI" dirty="0" err="1"/>
              <a:t>closing</a:t>
            </a:r>
            <a:r>
              <a:rPr lang="sl-SI" dirty="0"/>
              <a:t> </a:t>
            </a:r>
            <a:r>
              <a:rPr lang="sl-SI" dirty="0" err="1"/>
              <a:t>all</a:t>
            </a:r>
            <a:r>
              <a:rPr lang="sl-SI" dirty="0"/>
              <a:t> </a:t>
            </a:r>
            <a:r>
              <a:rPr lang="sl-SI" dirty="0" err="1"/>
              <a:t>raights</a:t>
            </a:r>
            <a:r>
              <a:rPr lang="sl-SI" dirty="0"/>
              <a:t> </a:t>
            </a:r>
            <a:r>
              <a:rPr lang="sl-SI" dirty="0" err="1"/>
              <a:t>and</a:t>
            </a:r>
            <a:r>
              <a:rPr lang="sl-SI" dirty="0"/>
              <a:t> </a:t>
            </a:r>
            <a:r>
              <a:rPr lang="sl-SI" dirty="0" err="1"/>
              <a:t>obligations</a:t>
            </a:r>
            <a:r>
              <a:rPr lang="sl-SI" dirty="0"/>
              <a:t> </a:t>
            </a:r>
            <a:r>
              <a:rPr lang="sl-SI" dirty="0" err="1"/>
              <a:t>of</a:t>
            </a:r>
            <a:r>
              <a:rPr lang="sl-SI" dirty="0"/>
              <a:t> RTH </a:t>
            </a:r>
            <a:r>
              <a:rPr lang="sl-SI" dirty="0" err="1"/>
              <a:t>company</a:t>
            </a:r>
            <a:endParaRPr lang="x-none"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6</a:t>
            </a:fld>
            <a:endParaRPr lang="en-US"/>
          </a:p>
        </p:txBody>
      </p:sp>
    </p:spTree>
    <p:extLst>
      <p:ext uri="{BB962C8B-B14F-4D97-AF65-F5344CB8AC3E}">
        <p14:creationId xmlns:p14="http://schemas.microsoft.com/office/powerpoint/2010/main" val="1591628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The</a:t>
            </a:r>
            <a:r>
              <a:rPr lang="sl-SI" dirty="0"/>
              <a:t> </a:t>
            </a:r>
            <a:r>
              <a:rPr lang="sl-SI" dirty="0" err="1"/>
              <a:t>mining</a:t>
            </a:r>
            <a:r>
              <a:rPr lang="sl-SI" dirty="0"/>
              <a:t> area </a:t>
            </a:r>
            <a:r>
              <a:rPr lang="sl-SI" dirty="0" err="1"/>
              <a:t>of</a:t>
            </a:r>
            <a:r>
              <a:rPr lang="sl-SI" dirty="0"/>
              <a:t> RTH </a:t>
            </a:r>
            <a:r>
              <a:rPr lang="sl-SI" dirty="0" err="1"/>
              <a:t>measures</a:t>
            </a:r>
            <a:r>
              <a:rPr lang="sl-SI" dirty="0"/>
              <a:t> 1400 </a:t>
            </a:r>
            <a:r>
              <a:rPr lang="sl-SI" dirty="0" err="1"/>
              <a:t>hektares</a:t>
            </a:r>
            <a:r>
              <a:rPr lang="sl-SI" dirty="0"/>
              <a:t>, </a:t>
            </a:r>
            <a:r>
              <a:rPr lang="sl-SI" dirty="0" err="1"/>
              <a:t>and</a:t>
            </a:r>
            <a:r>
              <a:rPr lang="sl-SI" dirty="0"/>
              <a:t> is </a:t>
            </a:r>
            <a:r>
              <a:rPr lang="sl-SI" dirty="0" err="1"/>
              <a:t>located</a:t>
            </a:r>
            <a:r>
              <a:rPr lang="sl-SI" dirty="0"/>
              <a:t> in </a:t>
            </a:r>
            <a:r>
              <a:rPr lang="sl-SI" dirty="0" err="1"/>
              <a:t>two</a:t>
            </a:r>
            <a:r>
              <a:rPr lang="sl-SI" dirty="0"/>
              <a:t> </a:t>
            </a:r>
            <a:r>
              <a:rPr lang="sl-SI" dirty="0" err="1"/>
              <a:t>municipalities</a:t>
            </a:r>
            <a:r>
              <a:rPr lang="sl-SI" dirty="0"/>
              <a:t> Trbovlje </a:t>
            </a:r>
            <a:r>
              <a:rPr lang="sl-SI" dirty="0" err="1"/>
              <a:t>and</a:t>
            </a:r>
            <a:r>
              <a:rPr lang="sl-SI" dirty="0"/>
              <a:t> Hrastnik. </a:t>
            </a:r>
            <a:r>
              <a:rPr lang="sl-SI" dirty="0" err="1"/>
              <a:t>Lenght</a:t>
            </a:r>
            <a:r>
              <a:rPr lang="sl-SI" dirty="0"/>
              <a:t> </a:t>
            </a:r>
            <a:r>
              <a:rPr lang="sl-SI" dirty="0" err="1"/>
              <a:t>of</a:t>
            </a:r>
            <a:r>
              <a:rPr lang="sl-SI" dirty="0"/>
              <a:t> </a:t>
            </a:r>
            <a:r>
              <a:rPr lang="sl-SI" dirty="0" err="1"/>
              <a:t>mining</a:t>
            </a:r>
            <a:r>
              <a:rPr lang="sl-SI" dirty="0"/>
              <a:t> area is 8 km, </a:t>
            </a:r>
            <a:r>
              <a:rPr lang="sl-SI" dirty="0" err="1"/>
              <a:t>wide</a:t>
            </a:r>
            <a:r>
              <a:rPr lang="sl-SI" dirty="0"/>
              <a:t> is 3 km.</a:t>
            </a:r>
          </a:p>
          <a:p>
            <a:r>
              <a:rPr lang="sl-SI" dirty="0" err="1"/>
              <a:t>Present</a:t>
            </a:r>
            <a:r>
              <a:rPr lang="sl-SI" dirty="0"/>
              <a:t> </a:t>
            </a:r>
            <a:r>
              <a:rPr lang="sl-SI" dirty="0" err="1"/>
              <a:t>situation</a:t>
            </a:r>
            <a:r>
              <a:rPr lang="sl-SI" dirty="0"/>
              <a:t>:</a:t>
            </a:r>
          </a:p>
          <a:p>
            <a:pPr marL="166015" indent="-166015">
              <a:buFont typeface="Arial" panose="020B0604020202020204" pitchFamily="34" charset="0"/>
              <a:buChar char="•"/>
            </a:pPr>
            <a:r>
              <a:rPr lang="sl-SI" dirty="0" err="1"/>
              <a:t>Underground</a:t>
            </a:r>
            <a:r>
              <a:rPr lang="sl-SI" dirty="0"/>
              <a:t> </a:t>
            </a:r>
            <a:r>
              <a:rPr lang="sl-SI" dirty="0" err="1"/>
              <a:t>closing</a:t>
            </a:r>
            <a:r>
              <a:rPr lang="sl-SI" dirty="0"/>
              <a:t> </a:t>
            </a:r>
            <a:r>
              <a:rPr lang="sl-SI" dirty="0" err="1"/>
              <a:t>works</a:t>
            </a:r>
            <a:r>
              <a:rPr lang="sl-SI" dirty="0"/>
              <a:t> </a:t>
            </a:r>
            <a:r>
              <a:rPr lang="sl-SI" dirty="0" err="1"/>
              <a:t>has</a:t>
            </a:r>
            <a:r>
              <a:rPr lang="sl-SI" dirty="0"/>
              <a:t> </a:t>
            </a:r>
            <a:r>
              <a:rPr lang="sl-SI" dirty="0" err="1"/>
              <a:t>been</a:t>
            </a:r>
            <a:r>
              <a:rPr lang="sl-SI" dirty="0"/>
              <a:t> </a:t>
            </a:r>
            <a:r>
              <a:rPr lang="sl-SI" dirty="0" err="1"/>
              <a:t>completed</a:t>
            </a:r>
            <a:endParaRPr lang="sl-SI" dirty="0"/>
          </a:p>
          <a:p>
            <a:pPr marL="166015" indent="-166015">
              <a:buFont typeface="Arial" panose="020B0604020202020204" pitchFamily="34" charset="0"/>
              <a:buChar char="•"/>
            </a:pPr>
            <a:r>
              <a:rPr lang="sl-SI" dirty="0" err="1"/>
              <a:t>Surface</a:t>
            </a:r>
            <a:r>
              <a:rPr lang="sl-SI" dirty="0"/>
              <a:t> </a:t>
            </a:r>
            <a:r>
              <a:rPr lang="sl-SI" dirty="0" err="1"/>
              <a:t>remediation</a:t>
            </a:r>
            <a:r>
              <a:rPr lang="sl-SI" dirty="0"/>
              <a:t> in </a:t>
            </a:r>
            <a:r>
              <a:rPr lang="sl-SI" dirty="0" err="1"/>
              <a:t>final</a:t>
            </a:r>
            <a:r>
              <a:rPr lang="sl-SI" dirty="0"/>
              <a:t> </a:t>
            </a:r>
            <a:r>
              <a:rPr lang="sl-SI" dirty="0" err="1"/>
              <a:t>stage</a:t>
            </a:r>
            <a:r>
              <a:rPr lang="sl-SI" dirty="0"/>
              <a:t> (</a:t>
            </a:r>
            <a:r>
              <a:rPr lang="sl-SI" dirty="0" err="1"/>
              <a:t>mining</a:t>
            </a:r>
            <a:r>
              <a:rPr lang="sl-SI" dirty="0"/>
              <a:t> </a:t>
            </a:r>
            <a:r>
              <a:rPr lang="sl-SI" dirty="0" err="1"/>
              <a:t>infrastructure</a:t>
            </a:r>
            <a:r>
              <a:rPr lang="sl-SI" dirty="0"/>
              <a:t> </a:t>
            </a:r>
            <a:r>
              <a:rPr lang="sl-SI" dirty="0" err="1"/>
              <a:t>clearenc</a:t>
            </a:r>
            <a:r>
              <a:rPr lang="sl-SI" dirty="0"/>
              <a:t>, </a:t>
            </a:r>
            <a:r>
              <a:rPr lang="sl-SI" dirty="0" err="1"/>
              <a:t>drainage</a:t>
            </a:r>
            <a:r>
              <a:rPr lang="sl-SI" dirty="0"/>
              <a:t>, </a:t>
            </a:r>
            <a:r>
              <a:rPr lang="sl-SI" dirty="0" err="1"/>
              <a:t>new</a:t>
            </a:r>
            <a:r>
              <a:rPr lang="sl-SI" dirty="0"/>
              <a:t> </a:t>
            </a:r>
            <a:r>
              <a:rPr lang="sl-SI" dirty="0" err="1"/>
              <a:t>roads</a:t>
            </a:r>
            <a:r>
              <a:rPr lang="sl-SI" dirty="0"/>
              <a:t>, </a:t>
            </a:r>
            <a:r>
              <a:rPr lang="sl-SI" dirty="0" err="1"/>
              <a:t>forestering</a:t>
            </a:r>
            <a:r>
              <a:rPr lang="sl-SI" dirty="0"/>
              <a:t> …)</a:t>
            </a:r>
          </a:p>
          <a:p>
            <a:pPr marL="166015" indent="-166015">
              <a:buFont typeface="Arial" panose="020B0604020202020204" pitchFamily="34" charset="0"/>
              <a:buChar char="•"/>
            </a:pPr>
            <a:r>
              <a:rPr lang="sl-SI" dirty="0"/>
              <a:t>Procedure </a:t>
            </a:r>
            <a:r>
              <a:rPr lang="sl-SI" dirty="0" err="1"/>
              <a:t>for</a:t>
            </a:r>
            <a:r>
              <a:rPr lang="sl-SI" dirty="0"/>
              <a:t> </a:t>
            </a:r>
            <a:r>
              <a:rPr lang="sl-SI" dirty="0" err="1"/>
              <a:t>the</a:t>
            </a:r>
            <a:r>
              <a:rPr lang="sl-SI" dirty="0"/>
              <a:t> </a:t>
            </a:r>
            <a:r>
              <a:rPr lang="sl-SI" dirty="0" err="1"/>
              <a:t>erasure</a:t>
            </a:r>
            <a:r>
              <a:rPr lang="sl-SI" dirty="0"/>
              <a:t> </a:t>
            </a:r>
            <a:r>
              <a:rPr lang="sl-SI" dirty="0" err="1"/>
              <a:t>of</a:t>
            </a:r>
            <a:r>
              <a:rPr lang="sl-SI" dirty="0"/>
              <a:t> mine area </a:t>
            </a:r>
            <a:r>
              <a:rPr lang="sl-SI" dirty="0" err="1"/>
              <a:t>from</a:t>
            </a:r>
            <a:r>
              <a:rPr lang="sl-SI" dirty="0"/>
              <a:t> </a:t>
            </a:r>
            <a:r>
              <a:rPr lang="sl-SI" dirty="0" err="1"/>
              <a:t>the</a:t>
            </a:r>
            <a:r>
              <a:rPr lang="sl-SI" dirty="0"/>
              <a:t> </a:t>
            </a:r>
            <a:r>
              <a:rPr lang="sl-SI" dirty="0" err="1"/>
              <a:t>cadastre</a:t>
            </a:r>
            <a:r>
              <a:rPr lang="sl-SI" dirty="0"/>
              <a:t> </a:t>
            </a:r>
            <a:r>
              <a:rPr lang="sl-SI" dirty="0" err="1"/>
              <a:t>of</a:t>
            </a:r>
            <a:r>
              <a:rPr lang="sl-SI" dirty="0"/>
              <a:t> </a:t>
            </a:r>
            <a:r>
              <a:rPr lang="sl-SI" dirty="0" err="1"/>
              <a:t>acquisition</a:t>
            </a:r>
            <a:r>
              <a:rPr lang="sl-SI" dirty="0"/>
              <a:t> </a:t>
            </a:r>
            <a:r>
              <a:rPr lang="sl-SI" dirty="0" err="1"/>
              <a:t>spaces</a:t>
            </a:r>
            <a:r>
              <a:rPr lang="sl-SI" dirty="0"/>
              <a:t> is </a:t>
            </a:r>
            <a:r>
              <a:rPr lang="sl-SI" dirty="0" err="1"/>
              <a:t>underway</a:t>
            </a:r>
            <a:endParaRPr lang="sl-SI" dirty="0"/>
          </a:p>
          <a:p>
            <a:pPr marL="166015" indent="-166015">
              <a:buFont typeface="Arial" panose="020B0604020202020204" pitchFamily="34" charset="0"/>
              <a:buChar char="•"/>
            </a:pPr>
            <a:r>
              <a:rPr lang="x-none" dirty="0"/>
              <a:t>Only</a:t>
            </a:r>
            <a:r>
              <a:rPr lang="sl-SI" dirty="0"/>
              <a:t> </a:t>
            </a:r>
            <a:r>
              <a:rPr lang="x-none" dirty="0"/>
              <a:t>few</a:t>
            </a:r>
            <a:r>
              <a:rPr lang="sl-SI" dirty="0"/>
              <a:t> </a:t>
            </a:r>
            <a:r>
              <a:rPr lang="x-none" dirty="0" err="1"/>
              <a:t>employes</a:t>
            </a:r>
            <a:r>
              <a:rPr lang="sl-SI" dirty="0"/>
              <a:t> </a:t>
            </a:r>
            <a:r>
              <a:rPr lang="sl-SI" dirty="0" err="1"/>
              <a:t>managing</a:t>
            </a:r>
            <a:r>
              <a:rPr lang="sl-SI" dirty="0"/>
              <a:t> </a:t>
            </a:r>
            <a:r>
              <a:rPr lang="sl-SI" dirty="0" err="1"/>
              <a:t>all</a:t>
            </a:r>
            <a:r>
              <a:rPr lang="sl-SI" dirty="0"/>
              <a:t> area </a:t>
            </a:r>
            <a:r>
              <a:rPr lang="sl-SI" dirty="0" err="1"/>
              <a:t>and</a:t>
            </a:r>
            <a:r>
              <a:rPr lang="sl-SI" dirty="0"/>
              <a:t> </a:t>
            </a:r>
            <a:r>
              <a:rPr lang="sl-SI" dirty="0" err="1"/>
              <a:t>procedures</a:t>
            </a:r>
            <a:endParaRPr lang="sl-SI"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7</a:t>
            </a:fld>
            <a:endParaRPr lang="en-US"/>
          </a:p>
        </p:txBody>
      </p:sp>
    </p:spTree>
    <p:extLst>
      <p:ext uri="{BB962C8B-B14F-4D97-AF65-F5344CB8AC3E}">
        <p14:creationId xmlns:p14="http://schemas.microsoft.com/office/powerpoint/2010/main" val="262936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Important circumstance, to understand the </a:t>
            </a:r>
            <a:r>
              <a:rPr lang="sl-SI" dirty="0" smtClean="0"/>
              <a:t>system aim </a:t>
            </a:r>
            <a:r>
              <a:rPr lang="sl-SI" dirty="0"/>
              <a:t>is </a:t>
            </a:r>
            <a:r>
              <a:rPr lang="sl-SI" b="1" dirty="0"/>
              <a:t>the procedure of closing mine under mining act. Procedure </a:t>
            </a:r>
            <a:r>
              <a:rPr lang="sl-SI" dirty="0"/>
              <a:t>is </a:t>
            </a:r>
            <a:r>
              <a:rPr lang="sl-SI" dirty="0" err="1"/>
              <a:t>divided</a:t>
            </a:r>
            <a:r>
              <a:rPr lang="sl-SI" dirty="0"/>
              <a:t> </a:t>
            </a:r>
            <a:r>
              <a:rPr lang="sl-SI" dirty="0" err="1"/>
              <a:t>into</a:t>
            </a:r>
            <a:r>
              <a:rPr lang="sl-SI" dirty="0"/>
              <a:t> 6 </a:t>
            </a:r>
            <a:r>
              <a:rPr lang="sl-SI" dirty="0" err="1"/>
              <a:t>steps</a:t>
            </a:r>
            <a:r>
              <a:rPr lang="sl-SI" dirty="0"/>
              <a:t>:</a:t>
            </a:r>
          </a:p>
          <a:p>
            <a:r>
              <a:rPr lang="sl-SI" dirty="0"/>
              <a:t>1. </a:t>
            </a:r>
            <a:r>
              <a:rPr lang="sl-SI" dirty="0" smtClean="0"/>
              <a:t>Getting a</a:t>
            </a:r>
            <a:r>
              <a:rPr lang="en-US" dirty="0" smtClean="0"/>
              <a:t> </a:t>
            </a:r>
            <a:r>
              <a:rPr lang="en-US" dirty="0"/>
              <a:t>permit for the abandonment of mining </a:t>
            </a:r>
            <a:r>
              <a:rPr lang="en-US" dirty="0" smtClean="0"/>
              <a:t>work</a:t>
            </a:r>
            <a:r>
              <a:rPr lang="sl-SI" dirty="0" smtClean="0"/>
              <a:t>s</a:t>
            </a:r>
            <a:r>
              <a:rPr lang="sl-SI" baseline="0" dirty="0" smtClean="0"/>
              <a:t> </a:t>
            </a:r>
            <a:r>
              <a:rPr lang="sl-SI" dirty="0" smtClean="0"/>
              <a:t> </a:t>
            </a:r>
            <a:r>
              <a:rPr lang="en-US" dirty="0"/>
              <a:t>- in </a:t>
            </a:r>
            <a:r>
              <a:rPr lang="sl-SI" dirty="0" err="1"/>
              <a:t>this</a:t>
            </a:r>
            <a:r>
              <a:rPr lang="sl-SI" dirty="0"/>
              <a:t> </a:t>
            </a:r>
            <a:r>
              <a:rPr lang="sl-SI" dirty="0" err="1"/>
              <a:t>permit</a:t>
            </a:r>
            <a:r>
              <a:rPr lang="en-US" dirty="0"/>
              <a:t> </a:t>
            </a:r>
            <a:r>
              <a:rPr lang="sl-SI" dirty="0" err="1"/>
              <a:t>the</a:t>
            </a:r>
            <a:r>
              <a:rPr lang="sl-SI" dirty="0"/>
              <a:t> </a:t>
            </a:r>
            <a:r>
              <a:rPr lang="en-US" dirty="0"/>
              <a:t>obligation</a:t>
            </a:r>
            <a:r>
              <a:rPr lang="sl-SI" dirty="0"/>
              <a:t>s of mining </a:t>
            </a:r>
            <a:r>
              <a:rPr lang="sl-SI" dirty="0" smtClean="0"/>
              <a:t>company</a:t>
            </a:r>
            <a:r>
              <a:rPr lang="sl-SI" baseline="0" dirty="0" smtClean="0"/>
              <a:t> which must pe completed is diffined</a:t>
            </a:r>
            <a:endParaRPr lang="sl-SI" dirty="0"/>
          </a:p>
          <a:p>
            <a:r>
              <a:rPr lang="sl-SI" dirty="0"/>
              <a:t>	in </a:t>
            </a:r>
            <a:r>
              <a:rPr lang="sl-SI" dirty="0" err="1"/>
              <a:t>this</a:t>
            </a:r>
            <a:r>
              <a:rPr lang="sl-SI" dirty="0"/>
              <a:t> step, </a:t>
            </a:r>
            <a:r>
              <a:rPr lang="en-US" dirty="0"/>
              <a:t>necessary</a:t>
            </a:r>
            <a:r>
              <a:rPr lang="sl-SI" dirty="0"/>
              <a:t> </a:t>
            </a:r>
            <a:r>
              <a:rPr lang="sl-SI" dirty="0" err="1"/>
              <a:t>documentation</a:t>
            </a:r>
            <a:r>
              <a:rPr lang="sl-SI" dirty="0"/>
              <a:t> is: </a:t>
            </a:r>
            <a:r>
              <a:rPr lang="en-US" dirty="0"/>
              <a:t>data on the </a:t>
            </a:r>
            <a:r>
              <a:rPr lang="sl-SI" dirty="0" err="1"/>
              <a:t>present</a:t>
            </a:r>
            <a:r>
              <a:rPr lang="sl-SI" dirty="0"/>
              <a:t> </a:t>
            </a:r>
            <a:r>
              <a:rPr lang="en-US" dirty="0"/>
              <a:t>state of the mine, coal reserves ...</a:t>
            </a:r>
            <a:endParaRPr lang="sl-SI" dirty="0"/>
          </a:p>
          <a:p>
            <a:r>
              <a:rPr lang="en-US" dirty="0"/>
              <a:t/>
            </a:r>
            <a:br>
              <a:rPr lang="en-US" dirty="0"/>
            </a:br>
            <a:r>
              <a:rPr lang="sl-SI" dirty="0"/>
              <a:t>2. </a:t>
            </a:r>
            <a:r>
              <a:rPr lang="en-US" dirty="0"/>
              <a:t>Execution of closing works and rehabilitation of the environment</a:t>
            </a:r>
            <a:r>
              <a:rPr lang="sl-SI" dirty="0"/>
              <a:t> (in </a:t>
            </a:r>
            <a:r>
              <a:rPr lang="sl-SI" dirty="0" err="1"/>
              <a:t>case</a:t>
            </a:r>
            <a:r>
              <a:rPr lang="sl-SI" dirty="0"/>
              <a:t> </a:t>
            </a:r>
            <a:r>
              <a:rPr lang="sl-SI" dirty="0" err="1"/>
              <a:t>of</a:t>
            </a:r>
            <a:r>
              <a:rPr lang="sl-SI" dirty="0"/>
              <a:t> RTH </a:t>
            </a:r>
            <a:r>
              <a:rPr lang="sl-SI" dirty="0" err="1"/>
              <a:t>this</a:t>
            </a:r>
            <a:r>
              <a:rPr lang="sl-SI" dirty="0"/>
              <a:t> is </a:t>
            </a:r>
            <a:r>
              <a:rPr lang="sl-SI" dirty="0" err="1"/>
              <a:t>long</a:t>
            </a:r>
            <a:r>
              <a:rPr lang="sl-SI" dirty="0"/>
              <a:t> term procedure, </a:t>
            </a:r>
            <a:r>
              <a:rPr lang="sl-SI" dirty="0" err="1"/>
              <a:t>planing</a:t>
            </a:r>
            <a:r>
              <a:rPr lang="sl-SI" dirty="0"/>
              <a:t>, civil </a:t>
            </a:r>
            <a:r>
              <a:rPr lang="sl-SI" dirty="0" err="1"/>
              <a:t>ingeniring</a:t>
            </a:r>
            <a:r>
              <a:rPr lang="sl-SI" dirty="0"/>
              <a:t> </a:t>
            </a:r>
            <a:r>
              <a:rPr lang="sl-SI" dirty="0" err="1"/>
              <a:t>works</a:t>
            </a:r>
            <a:r>
              <a:rPr lang="sl-SI" dirty="0"/>
              <a:t> ..)</a:t>
            </a:r>
          </a:p>
          <a:p>
            <a:r>
              <a:rPr lang="sl-SI" dirty="0"/>
              <a:t>	in </a:t>
            </a:r>
            <a:r>
              <a:rPr lang="sl-SI" dirty="0" err="1"/>
              <a:t>this</a:t>
            </a:r>
            <a:r>
              <a:rPr lang="sl-SI" dirty="0"/>
              <a:t> step </a:t>
            </a:r>
            <a:r>
              <a:rPr lang="en-US" dirty="0"/>
              <a:t>necessary </a:t>
            </a:r>
            <a:r>
              <a:rPr lang="sl-SI" dirty="0" err="1"/>
              <a:t>documents</a:t>
            </a:r>
            <a:r>
              <a:rPr lang="sl-SI" dirty="0"/>
              <a:t> are (</a:t>
            </a:r>
            <a:r>
              <a:rPr lang="sl-SI" dirty="0" err="1"/>
              <a:t>mining</a:t>
            </a:r>
            <a:r>
              <a:rPr lang="sl-SI" dirty="0"/>
              <a:t> </a:t>
            </a:r>
            <a:r>
              <a:rPr lang="sl-SI" dirty="0" err="1"/>
              <a:t>and</a:t>
            </a:r>
            <a:r>
              <a:rPr lang="sl-SI" dirty="0"/>
              <a:t> civil) </a:t>
            </a:r>
            <a:r>
              <a:rPr lang="en-US" dirty="0"/>
              <a:t>projects of planned rehabilitation</a:t>
            </a:r>
            <a:r>
              <a:rPr lang="sl-SI" dirty="0"/>
              <a:t> </a:t>
            </a:r>
            <a:r>
              <a:rPr lang="sl-SI" dirty="0" err="1"/>
              <a:t>below</a:t>
            </a:r>
            <a:r>
              <a:rPr lang="sl-SI" dirty="0"/>
              <a:t> </a:t>
            </a:r>
            <a:r>
              <a:rPr lang="sl-SI" dirty="0" err="1"/>
              <a:t>and</a:t>
            </a:r>
            <a:r>
              <a:rPr lang="sl-SI" dirty="0"/>
              <a:t> </a:t>
            </a:r>
            <a:r>
              <a:rPr lang="sl-SI" dirty="0" err="1"/>
              <a:t>undergraund</a:t>
            </a:r>
            <a:endParaRPr lang="sl-SI" dirty="0"/>
          </a:p>
          <a:p>
            <a:r>
              <a:rPr lang="en-US" dirty="0"/>
              <a:t/>
            </a:r>
            <a:br>
              <a:rPr lang="en-US" dirty="0"/>
            </a:br>
            <a:r>
              <a:rPr lang="sl-SI" dirty="0"/>
              <a:t>3. </a:t>
            </a:r>
            <a:r>
              <a:rPr lang="en-US" dirty="0"/>
              <a:t>Technical </a:t>
            </a:r>
            <a:r>
              <a:rPr lang="en-US" dirty="0" smtClean="0"/>
              <a:t>overview</a:t>
            </a:r>
            <a:r>
              <a:rPr lang="sl-SI" dirty="0" smtClean="0"/>
              <a:t>s</a:t>
            </a:r>
            <a:r>
              <a:rPr lang="en-US" dirty="0" smtClean="0"/>
              <a:t> </a:t>
            </a:r>
            <a:r>
              <a:rPr lang="en-US" dirty="0"/>
              <a:t>of the situation after the rehabilitation</a:t>
            </a:r>
            <a:r>
              <a:rPr lang="sl-SI" dirty="0"/>
              <a:t> </a:t>
            </a:r>
            <a:r>
              <a:rPr lang="sl-SI" dirty="0" smtClean="0"/>
              <a:t>are taken (in </a:t>
            </a:r>
            <a:r>
              <a:rPr lang="sl-SI" dirty="0"/>
              <a:t>case of RTH more technical overvies and procedures)</a:t>
            </a:r>
          </a:p>
          <a:p>
            <a:r>
              <a:rPr lang="sl-SI" dirty="0"/>
              <a:t>	</a:t>
            </a:r>
            <a:r>
              <a:rPr lang="en-US" dirty="0"/>
              <a:t>necessary </a:t>
            </a:r>
            <a:r>
              <a:rPr lang="sl-SI" dirty="0" err="1"/>
              <a:t>documents</a:t>
            </a:r>
            <a:r>
              <a:rPr lang="sl-SI" dirty="0"/>
              <a:t>: </a:t>
            </a:r>
            <a:r>
              <a:rPr lang="en-US" dirty="0"/>
              <a:t>rehabilitation </a:t>
            </a:r>
            <a:r>
              <a:rPr lang="sl-SI" dirty="0"/>
              <a:t>civil </a:t>
            </a:r>
            <a:r>
              <a:rPr lang="en-US" dirty="0"/>
              <a:t>projects, actual situation reports</a:t>
            </a:r>
            <a:endParaRPr lang="sl-SI" dirty="0"/>
          </a:p>
          <a:p>
            <a:endParaRPr lang="sl-SI" dirty="0"/>
          </a:p>
          <a:p>
            <a:r>
              <a:rPr lang="sl-SI" dirty="0"/>
              <a:t>4. </a:t>
            </a:r>
            <a:r>
              <a:rPr lang="sl-SI" dirty="0" err="1"/>
              <a:t>When</a:t>
            </a:r>
            <a:r>
              <a:rPr lang="sl-SI" dirty="0"/>
              <a:t> </a:t>
            </a:r>
            <a:r>
              <a:rPr lang="sl-SI" dirty="0" err="1"/>
              <a:t>the</a:t>
            </a:r>
            <a:r>
              <a:rPr lang="sl-SI" dirty="0"/>
              <a:t> </a:t>
            </a:r>
            <a:r>
              <a:rPr lang="sl-SI" dirty="0" err="1"/>
              <a:t>technical</a:t>
            </a:r>
            <a:r>
              <a:rPr lang="sl-SI" dirty="0"/>
              <a:t> </a:t>
            </a:r>
            <a:r>
              <a:rPr lang="sl-SI" dirty="0" err="1"/>
              <a:t>overwiev</a:t>
            </a:r>
            <a:r>
              <a:rPr lang="sl-SI" dirty="0"/>
              <a:t> is </a:t>
            </a:r>
            <a:r>
              <a:rPr lang="sl-SI" dirty="0" err="1"/>
              <a:t>passed</a:t>
            </a:r>
            <a:r>
              <a:rPr lang="sl-SI" dirty="0"/>
              <a:t>, </a:t>
            </a:r>
            <a:r>
              <a:rPr lang="sl-SI" dirty="0" err="1"/>
              <a:t>Order</a:t>
            </a:r>
            <a:r>
              <a:rPr lang="en-US" dirty="0"/>
              <a:t> on the termination of the rights and obligations </a:t>
            </a:r>
            <a:r>
              <a:rPr lang="sl-SI" dirty="0" smtClean="0"/>
              <a:t>will</a:t>
            </a:r>
            <a:r>
              <a:rPr lang="sl-SI" baseline="0" dirty="0" smtClean="0"/>
              <a:t> be issued</a:t>
            </a:r>
            <a:r>
              <a:rPr lang="sl-SI" dirty="0" smtClean="0"/>
              <a:t> issued</a:t>
            </a:r>
          </a:p>
          <a:p>
            <a:endParaRPr lang="sl-SI" dirty="0"/>
          </a:p>
          <a:p>
            <a:r>
              <a:rPr lang="en-US" b="1" dirty="0"/>
              <a:t>Comm</a:t>
            </a:r>
            <a:r>
              <a:rPr lang="sl-SI" b="1" dirty="0"/>
              <a:t>ents: prelinimary described four steps in case of RTH </a:t>
            </a:r>
            <a:r>
              <a:rPr lang="sl-SI" b="1" dirty="0" smtClean="0"/>
              <a:t>are performing</a:t>
            </a:r>
            <a:r>
              <a:rPr lang="sl-SI" b="1" baseline="0" dirty="0" smtClean="0"/>
              <a:t> </a:t>
            </a:r>
            <a:r>
              <a:rPr lang="sl-SI" b="1" dirty="0" smtClean="0"/>
              <a:t>into  </a:t>
            </a:r>
            <a:r>
              <a:rPr lang="sl-SI" b="1" dirty="0"/>
              <a:t>several repetitionts considering the size od RTH mining area </a:t>
            </a:r>
          </a:p>
          <a:p>
            <a:r>
              <a:rPr lang="en-US" dirty="0"/>
              <a:t/>
            </a:r>
            <a:br>
              <a:rPr lang="en-US" dirty="0"/>
            </a:br>
            <a:r>
              <a:rPr lang="sl-SI" dirty="0"/>
              <a:t>5. M</a:t>
            </a:r>
            <a:r>
              <a:rPr lang="en-US" dirty="0"/>
              <a:t>mining documentation </a:t>
            </a:r>
            <a:r>
              <a:rPr lang="sl-SI" dirty="0" err="1"/>
              <a:t>must</a:t>
            </a:r>
            <a:r>
              <a:rPr lang="sl-SI" dirty="0"/>
              <a:t> be </a:t>
            </a:r>
            <a:r>
              <a:rPr lang="sl-SI" dirty="0" err="1"/>
              <a:t>delivered</a:t>
            </a:r>
            <a:r>
              <a:rPr lang="sl-SI" dirty="0"/>
              <a:t> </a:t>
            </a:r>
            <a:r>
              <a:rPr lang="en-US" dirty="0"/>
              <a:t>to the Geological Survey of Slovenia</a:t>
            </a:r>
            <a:endParaRPr lang="sl-SI" dirty="0"/>
          </a:p>
          <a:p>
            <a:r>
              <a:rPr lang="sl-SI" dirty="0"/>
              <a:t>	</a:t>
            </a:r>
            <a:r>
              <a:rPr lang="en-US" dirty="0"/>
              <a:t>part of the material is permanently archived</a:t>
            </a:r>
            <a:r>
              <a:rPr lang="sl-SI" dirty="0"/>
              <a:t> in </a:t>
            </a:r>
            <a:r>
              <a:rPr lang="sl-SI" dirty="0" smtClean="0"/>
              <a:t>state </a:t>
            </a:r>
            <a:r>
              <a:rPr lang="sl-SI" dirty="0"/>
              <a:t>archive</a:t>
            </a:r>
            <a:r>
              <a:rPr lang="en-US" dirty="0"/>
              <a:t> </a:t>
            </a:r>
            <a:br>
              <a:rPr lang="en-US" dirty="0"/>
            </a:br>
            <a:endParaRPr lang="sl-SI" dirty="0"/>
          </a:p>
          <a:p>
            <a:r>
              <a:rPr lang="sl-SI" dirty="0"/>
              <a:t>6. </a:t>
            </a:r>
            <a:r>
              <a:rPr lang="en-US" dirty="0"/>
              <a:t>The </a:t>
            </a:r>
            <a:r>
              <a:rPr lang="sl-SI" dirty="0" err="1"/>
              <a:t>final</a:t>
            </a:r>
            <a:r>
              <a:rPr lang="sl-SI" dirty="0"/>
              <a:t> </a:t>
            </a:r>
            <a:r>
              <a:rPr lang="sl-SI" dirty="0" err="1"/>
              <a:t>act</a:t>
            </a:r>
            <a:r>
              <a:rPr lang="sl-SI" dirty="0"/>
              <a:t> is </a:t>
            </a:r>
            <a:r>
              <a:rPr lang="en-US" dirty="0"/>
              <a:t>removal of the holder of the mining </a:t>
            </a:r>
            <a:r>
              <a:rPr lang="en-US" dirty="0" smtClean="0"/>
              <a:t>right</a:t>
            </a:r>
            <a:r>
              <a:rPr lang="sl-SI" baseline="0" dirty="0" smtClean="0"/>
              <a:t> </a:t>
            </a:r>
            <a:r>
              <a:rPr lang="en-US" dirty="0" smtClean="0"/>
              <a:t>n </a:t>
            </a:r>
            <a:r>
              <a:rPr lang="en-US" dirty="0"/>
              <a:t>from the mining register</a:t>
            </a:r>
            <a:endParaRPr lang="sl-SI" dirty="0"/>
          </a:p>
          <a:p>
            <a:endParaRPr lang="sl-SI" dirty="0"/>
          </a:p>
          <a:p>
            <a:r>
              <a:rPr lang="sl-SI" dirty="0" err="1"/>
              <a:t>After</a:t>
            </a:r>
            <a:r>
              <a:rPr lang="sl-SI" dirty="0"/>
              <a:t> </a:t>
            </a:r>
            <a:r>
              <a:rPr lang="sl-SI" dirty="0" err="1"/>
              <a:t>performing</a:t>
            </a:r>
            <a:r>
              <a:rPr lang="sl-SI" dirty="0"/>
              <a:t> </a:t>
            </a:r>
            <a:r>
              <a:rPr lang="sl-SI" dirty="0" err="1"/>
              <a:t>this</a:t>
            </a:r>
            <a:r>
              <a:rPr lang="sl-SI" dirty="0"/>
              <a:t> 6 </a:t>
            </a:r>
            <a:r>
              <a:rPr lang="sl-SI" dirty="0" err="1"/>
              <a:t>steps</a:t>
            </a:r>
            <a:r>
              <a:rPr lang="sl-SI" dirty="0"/>
              <a:t>, </a:t>
            </a:r>
            <a:r>
              <a:rPr lang="sl-SI" dirty="0" err="1"/>
              <a:t>the</a:t>
            </a:r>
            <a:r>
              <a:rPr lang="sl-SI" dirty="0"/>
              <a:t> </a:t>
            </a:r>
            <a:r>
              <a:rPr lang="sl-SI" dirty="0" err="1"/>
              <a:t>former</a:t>
            </a:r>
            <a:r>
              <a:rPr lang="sl-SI" dirty="0"/>
              <a:t> </a:t>
            </a:r>
            <a:r>
              <a:rPr lang="sl-SI" dirty="0" err="1"/>
              <a:t>mining</a:t>
            </a:r>
            <a:r>
              <a:rPr lang="sl-SI" dirty="0"/>
              <a:t> area is not </a:t>
            </a:r>
            <a:r>
              <a:rPr lang="sl-SI" dirty="0" err="1"/>
              <a:t>under</a:t>
            </a:r>
            <a:r>
              <a:rPr lang="sl-SI" dirty="0"/>
              <a:t> te </a:t>
            </a:r>
            <a:r>
              <a:rPr lang="sl-SI" dirty="0" err="1"/>
              <a:t>authorization</a:t>
            </a:r>
            <a:r>
              <a:rPr lang="sl-SI" dirty="0"/>
              <a:t> </a:t>
            </a:r>
            <a:r>
              <a:rPr lang="sl-SI" dirty="0" err="1"/>
              <a:t>of</a:t>
            </a:r>
            <a:r>
              <a:rPr lang="sl-SI" dirty="0"/>
              <a:t> </a:t>
            </a:r>
            <a:r>
              <a:rPr lang="sl-SI" dirty="0" err="1"/>
              <a:t>mining</a:t>
            </a:r>
            <a:r>
              <a:rPr lang="sl-SI" dirty="0"/>
              <a:t> </a:t>
            </a:r>
            <a:r>
              <a:rPr lang="sl-SI" dirty="0" err="1"/>
              <a:t>autority</a:t>
            </a:r>
            <a:r>
              <a:rPr lang="sl-SI" dirty="0"/>
              <a:t>. </a:t>
            </a:r>
          </a:p>
          <a:p>
            <a:endParaRPr lang="sl-SI" dirty="0"/>
          </a:p>
          <a:p>
            <a:r>
              <a:rPr lang="sl-SI" dirty="0"/>
              <a:t>Izdaja dovoljenja za opustitev rudarskih del – v dovoljenju navedene obveznosti glede sanacije (potrebni podatki o stanju rudnika, zaloge premoga …)</a:t>
            </a:r>
          </a:p>
          <a:p>
            <a:r>
              <a:rPr lang="sl-SI" dirty="0"/>
              <a:t>Izvajanje zapiralnih del in sanacija okolja (potrebni projekti načrtovane sanacije)</a:t>
            </a:r>
          </a:p>
          <a:p>
            <a:r>
              <a:rPr lang="sl-SI" dirty="0"/>
              <a:t>Tehnični pregled stanja po sanaciji (potrebni projekti izvedene sanacije, prikazi dejanskega stanja)</a:t>
            </a:r>
          </a:p>
          <a:p>
            <a:r>
              <a:rPr lang="sl-SI" dirty="0"/>
              <a:t>Izdaja odločbe o prenehanju pravic in obveznosti rudarske pravice za izkoriščanje</a:t>
            </a:r>
          </a:p>
          <a:p>
            <a:r>
              <a:rPr lang="sl-SI" dirty="0"/>
              <a:t>Izročitev rudarske dokumentacije Geološkemu zavodu Slovenije (del gradiva se trajno arhivira v skladu s predpisi o arhiviranju)</a:t>
            </a:r>
          </a:p>
          <a:p>
            <a:r>
              <a:rPr lang="sl-SI" dirty="0"/>
              <a:t>Izbris nosilca rudarske pravice za izkoriščanje iz rudarskega registra</a:t>
            </a:r>
            <a:endParaRPr lang="x-none"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8</a:t>
            </a:fld>
            <a:endParaRPr lang="en-US"/>
          </a:p>
        </p:txBody>
      </p:sp>
    </p:spTree>
    <p:extLst>
      <p:ext uri="{BB962C8B-B14F-4D97-AF65-F5344CB8AC3E}">
        <p14:creationId xmlns:p14="http://schemas.microsoft.com/office/powerpoint/2010/main" val="3123284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700" dirty="0" err="1"/>
              <a:t>What</a:t>
            </a:r>
            <a:r>
              <a:rPr lang="sl-SI" sz="1700" dirty="0"/>
              <a:t> </a:t>
            </a:r>
            <a:r>
              <a:rPr lang="sl-SI" sz="1700" dirty="0" err="1"/>
              <a:t>will</a:t>
            </a:r>
            <a:r>
              <a:rPr lang="sl-SI" sz="1700" dirty="0"/>
              <a:t> </a:t>
            </a:r>
            <a:r>
              <a:rPr lang="sl-SI" sz="1700" dirty="0" err="1"/>
              <a:t>hapen</a:t>
            </a:r>
            <a:r>
              <a:rPr lang="sl-SI" sz="1700" dirty="0"/>
              <a:t> </a:t>
            </a:r>
            <a:r>
              <a:rPr lang="sl-SI" sz="1700" dirty="0" err="1"/>
              <a:t>after</a:t>
            </a:r>
            <a:r>
              <a:rPr lang="sl-SI" sz="1700" dirty="0"/>
              <a:t> </a:t>
            </a:r>
            <a:r>
              <a:rPr lang="sl-SI" sz="1700" dirty="0" err="1"/>
              <a:t>the</a:t>
            </a:r>
            <a:r>
              <a:rPr lang="sl-SI" sz="1700" dirty="0"/>
              <a:t> </a:t>
            </a:r>
            <a:r>
              <a:rPr lang="sl-SI" sz="1700" dirty="0" err="1"/>
              <a:t>clousure</a:t>
            </a:r>
            <a:r>
              <a:rPr lang="sl-SI" sz="1700" dirty="0"/>
              <a:t> …</a:t>
            </a:r>
          </a:p>
          <a:p>
            <a:r>
              <a:rPr lang="sl-SI" sz="1700" dirty="0" err="1"/>
              <a:t>The</a:t>
            </a:r>
            <a:r>
              <a:rPr lang="sl-SI" sz="1700" dirty="0"/>
              <a:t> </a:t>
            </a:r>
            <a:r>
              <a:rPr lang="sl-SI" sz="1700" dirty="0" err="1"/>
              <a:t>actual</a:t>
            </a:r>
            <a:r>
              <a:rPr lang="sl-SI" sz="1700" dirty="0"/>
              <a:t>, </a:t>
            </a:r>
            <a:r>
              <a:rPr lang="sl-SI" sz="1700" dirty="0" err="1"/>
              <a:t>present</a:t>
            </a:r>
            <a:r>
              <a:rPr lang="sl-SI" sz="1700" dirty="0"/>
              <a:t> </a:t>
            </a:r>
            <a:r>
              <a:rPr lang="sl-SI" sz="1700" dirty="0" err="1"/>
              <a:t>and</a:t>
            </a:r>
            <a:r>
              <a:rPr lang="sl-SI" sz="1700" dirty="0"/>
              <a:t> </a:t>
            </a:r>
            <a:r>
              <a:rPr lang="sl-SI" sz="1700" dirty="0" err="1"/>
              <a:t>planed</a:t>
            </a:r>
            <a:r>
              <a:rPr lang="sl-SI" sz="1700" dirty="0"/>
              <a:t> </a:t>
            </a:r>
            <a:r>
              <a:rPr lang="sl-SI" sz="1700" dirty="0" err="1"/>
              <a:t>land</a:t>
            </a:r>
            <a:r>
              <a:rPr lang="sl-SI" sz="1700" dirty="0"/>
              <a:t> </a:t>
            </a:r>
            <a:r>
              <a:rPr lang="sl-SI" sz="1700" dirty="0" err="1"/>
              <a:t>use</a:t>
            </a:r>
            <a:r>
              <a:rPr lang="sl-SI" sz="1700" dirty="0"/>
              <a:t> </a:t>
            </a:r>
            <a:r>
              <a:rPr lang="sl-SI" sz="1700" dirty="0" err="1"/>
              <a:t>of</a:t>
            </a:r>
            <a:r>
              <a:rPr lang="sl-SI" sz="1700" dirty="0"/>
              <a:t> </a:t>
            </a:r>
            <a:r>
              <a:rPr lang="sl-SI" sz="1700" dirty="0" err="1"/>
              <a:t>the</a:t>
            </a:r>
            <a:r>
              <a:rPr lang="sl-SI" sz="1700" dirty="0"/>
              <a:t> </a:t>
            </a:r>
            <a:r>
              <a:rPr lang="sl-SI" sz="1700" dirty="0" err="1"/>
              <a:t>mining</a:t>
            </a:r>
            <a:r>
              <a:rPr lang="sl-SI" sz="1700" dirty="0"/>
              <a:t> area is </a:t>
            </a:r>
            <a:r>
              <a:rPr lang="sl-SI" sz="1700" dirty="0" err="1"/>
              <a:t>mixed</a:t>
            </a:r>
            <a:r>
              <a:rPr lang="sl-SI" sz="1700" dirty="0"/>
              <a:t>. </a:t>
            </a:r>
            <a:r>
              <a:rPr lang="sl-SI" sz="1700" dirty="0" err="1"/>
              <a:t>The</a:t>
            </a:r>
            <a:r>
              <a:rPr lang="sl-SI" sz="1700" dirty="0"/>
              <a:t> </a:t>
            </a:r>
            <a:r>
              <a:rPr lang="sl-SI" sz="1700" dirty="0" err="1"/>
              <a:t>remediation</a:t>
            </a:r>
            <a:r>
              <a:rPr lang="sl-SI" sz="1700" dirty="0"/>
              <a:t> </a:t>
            </a:r>
            <a:r>
              <a:rPr lang="sl-SI" sz="1700" dirty="0" err="1"/>
              <a:t>of</a:t>
            </a:r>
            <a:r>
              <a:rPr lang="sl-SI" sz="1700" dirty="0"/>
              <a:t> </a:t>
            </a:r>
            <a:r>
              <a:rPr lang="sl-SI" sz="1700" dirty="0" err="1"/>
              <a:t>land</a:t>
            </a:r>
            <a:r>
              <a:rPr lang="sl-SI" sz="1700" dirty="0"/>
              <a:t> </a:t>
            </a:r>
            <a:r>
              <a:rPr lang="sl-SI" sz="1700" dirty="0" err="1"/>
              <a:t>into</a:t>
            </a:r>
            <a:r>
              <a:rPr lang="sl-SI" sz="1700" dirty="0"/>
              <a:t> </a:t>
            </a:r>
            <a:r>
              <a:rPr lang="sl-SI" sz="1700" dirty="0" err="1"/>
              <a:t>industrial</a:t>
            </a:r>
            <a:r>
              <a:rPr lang="sl-SI" sz="1700" dirty="0"/>
              <a:t> </a:t>
            </a:r>
            <a:r>
              <a:rPr lang="sl-SI" sz="1700" dirty="0" err="1"/>
              <a:t>zones</a:t>
            </a:r>
            <a:r>
              <a:rPr lang="sl-SI" sz="1700" dirty="0"/>
              <a:t>, central </a:t>
            </a:r>
            <a:r>
              <a:rPr lang="sl-SI" sz="1700" dirty="0" err="1"/>
              <a:t>functions</a:t>
            </a:r>
            <a:r>
              <a:rPr lang="sl-SI" sz="1700" dirty="0"/>
              <a:t> </a:t>
            </a:r>
            <a:r>
              <a:rPr lang="sl-SI" sz="1700" dirty="0" err="1"/>
              <a:t>zones</a:t>
            </a:r>
            <a:r>
              <a:rPr lang="sl-SI" sz="1700" dirty="0"/>
              <a:t>, </a:t>
            </a:r>
            <a:r>
              <a:rPr lang="sl-SI" sz="1700" dirty="0" err="1"/>
              <a:t>housing</a:t>
            </a:r>
            <a:r>
              <a:rPr lang="sl-SI" sz="1700" dirty="0"/>
              <a:t> </a:t>
            </a:r>
            <a:r>
              <a:rPr lang="sl-SI" sz="1700" dirty="0" err="1"/>
              <a:t>and</a:t>
            </a:r>
            <a:r>
              <a:rPr lang="sl-SI" sz="1700" dirty="0"/>
              <a:t> </a:t>
            </a:r>
            <a:r>
              <a:rPr lang="sl-SI" sz="1700" dirty="0" err="1"/>
              <a:t>sport</a:t>
            </a:r>
            <a:r>
              <a:rPr lang="sl-SI" sz="1700" dirty="0"/>
              <a:t> </a:t>
            </a:r>
            <a:r>
              <a:rPr lang="sl-SI" sz="1700" dirty="0" err="1"/>
              <a:t>areas</a:t>
            </a:r>
            <a:r>
              <a:rPr lang="sl-SI" sz="1700" dirty="0"/>
              <a:t> is </a:t>
            </a:r>
            <a:r>
              <a:rPr lang="sl-SI" sz="1700" dirty="0" err="1"/>
              <a:t>planed</a:t>
            </a:r>
            <a:r>
              <a:rPr lang="sl-SI" sz="1700" dirty="0"/>
              <a:t>.  So it is very important to know exactly of the technical conditons for constructing </a:t>
            </a:r>
            <a:endParaRPr lang="x-none" sz="1700" dirty="0"/>
          </a:p>
        </p:txBody>
      </p:sp>
      <p:sp>
        <p:nvSpPr>
          <p:cNvPr id="4" name="Slide Number Placeholder 3"/>
          <p:cNvSpPr>
            <a:spLocks noGrp="1"/>
          </p:cNvSpPr>
          <p:nvPr>
            <p:ph type="sldNum" sz="quarter" idx="5"/>
          </p:nvPr>
        </p:nvSpPr>
        <p:spPr/>
        <p:txBody>
          <a:bodyPr/>
          <a:lstStyle/>
          <a:p>
            <a:fld id="{E60F41E9-D060-41EA-95D7-5067418922CB}" type="slidenum">
              <a:rPr lang="en-US" smtClean="0"/>
              <a:pPr/>
              <a:t>9</a:t>
            </a:fld>
            <a:endParaRPr lang="en-US"/>
          </a:p>
        </p:txBody>
      </p:sp>
    </p:spTree>
    <p:extLst>
      <p:ext uri="{BB962C8B-B14F-4D97-AF65-F5344CB8AC3E}">
        <p14:creationId xmlns:p14="http://schemas.microsoft.com/office/powerpoint/2010/main" val="1587658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Naslovni diapozitiv">
    <p:spTree>
      <p:nvGrpSpPr>
        <p:cNvPr id="1" name=""/>
        <p:cNvGrpSpPr/>
        <p:nvPr/>
      </p:nvGrpSpPr>
      <p:grpSpPr>
        <a:xfrm>
          <a:off x="0" y="0"/>
          <a:ext cx="0" cy="0"/>
          <a:chOff x="0" y="0"/>
          <a:chExt cx="0" cy="0"/>
        </a:xfrm>
      </p:grpSpPr>
      <p:pic>
        <p:nvPicPr>
          <p:cNvPr id="237586" name="Picture 18" descr="IGEA_podloga_izbrana(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t="523" b="4192"/>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7587" name="Rectangle 19"/>
          <p:cNvSpPr>
            <a:spLocks noChangeArrowheads="1"/>
          </p:cNvSpPr>
          <p:nvPr userDrawn="1"/>
        </p:nvSpPr>
        <p:spPr bwMode="auto">
          <a:xfrm>
            <a:off x="0" y="1588"/>
            <a:ext cx="9144000" cy="6856412"/>
          </a:xfrm>
          <a:prstGeom prst="rect">
            <a:avLst/>
          </a:prstGeom>
          <a:solidFill>
            <a:schemeClr val="tx1">
              <a:alpha val="80000"/>
            </a:schemeClr>
          </a:solidFill>
          <a:ln>
            <a:noFill/>
          </a:ln>
          <a:effectLst/>
        </p:spPr>
        <p:txBody>
          <a:bodyPr wrap="none" anchor="ctr">
            <a:spAutoFit/>
          </a:bodyPr>
          <a:lstStyle/>
          <a:p>
            <a:endParaRPr lang="sl-SI"/>
          </a:p>
        </p:txBody>
      </p:sp>
      <p:sp>
        <p:nvSpPr>
          <p:cNvPr id="237570" name="Rectangle 2"/>
          <p:cNvSpPr>
            <a:spLocks noGrp="1" noRot="1" noChangeArrowheads="1"/>
          </p:cNvSpPr>
          <p:nvPr>
            <p:ph type="ctrTitle"/>
          </p:nvPr>
        </p:nvSpPr>
        <p:spPr>
          <a:xfrm>
            <a:off x="685800" y="1981200"/>
            <a:ext cx="7772400" cy="1600200"/>
          </a:xfrm>
        </p:spPr>
        <p:txBody>
          <a:bodyPr/>
          <a:lstStyle>
            <a:lvl1pPr>
              <a:defRPr/>
            </a:lvl1pPr>
          </a:lstStyle>
          <a:p>
            <a:pPr lvl="0"/>
            <a:r>
              <a:rPr lang="sl-SI" noProof="0"/>
              <a:t>Click to edit Master title style</a:t>
            </a:r>
          </a:p>
        </p:txBody>
      </p:sp>
      <p:sp>
        <p:nvSpPr>
          <p:cNvPr id="237571" name="Rectangle 3"/>
          <p:cNvSpPr>
            <a:spLocks noGrp="1" noRot="1" noChangeArrowheads="1"/>
          </p:cNvSpPr>
          <p:nvPr>
            <p:ph type="subTitle" idx="1"/>
          </p:nvPr>
        </p:nvSpPr>
        <p:spPr>
          <a:xfrm>
            <a:off x="1371600" y="3886200"/>
            <a:ext cx="6400800" cy="1752600"/>
          </a:xfrm>
        </p:spPr>
        <p:txBody>
          <a:bodyPr/>
          <a:lstStyle>
            <a:lvl1pPr marL="0" indent="0" algn="ctr">
              <a:buFontTx/>
              <a:buNone/>
              <a:defRPr/>
            </a:lvl1pPr>
          </a:lstStyle>
          <a:p>
            <a:pPr lvl="0"/>
            <a:r>
              <a:rPr lang="sl-SI" noProof="0"/>
              <a:t>Click to edit Master subtitle style</a:t>
            </a:r>
          </a:p>
        </p:txBody>
      </p:sp>
      <p:sp>
        <p:nvSpPr>
          <p:cNvPr id="237572" name="Rectangle 4"/>
          <p:cNvSpPr>
            <a:spLocks noGrp="1" noChangeArrowheads="1"/>
          </p:cNvSpPr>
          <p:nvPr>
            <p:ph type="dt" sz="quarter" idx="2"/>
          </p:nvPr>
        </p:nvSpPr>
        <p:spPr bwMode="auto">
          <a:xfrm>
            <a:off x="304800" y="6245225"/>
            <a:ext cx="22860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400">
                <a:effectLst>
                  <a:outerShdw blurRad="38100" dist="38100" dir="2700000" algn="tl">
                    <a:srgbClr val="C0C0C0"/>
                  </a:outerShdw>
                </a:effectLst>
              </a:defRPr>
            </a:lvl1pPr>
          </a:lstStyle>
          <a:p>
            <a:endParaRPr lang="sl-SI"/>
          </a:p>
        </p:txBody>
      </p:sp>
      <p:sp>
        <p:nvSpPr>
          <p:cNvPr id="237573" name="Rectangle 5"/>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C0C0C0"/>
                  </a:outerShdw>
                </a:effectLst>
              </a:defRPr>
            </a:lvl1pPr>
          </a:lstStyle>
          <a:p>
            <a:endParaRPr lang="sl-SI"/>
          </a:p>
        </p:txBody>
      </p:sp>
      <p:sp>
        <p:nvSpPr>
          <p:cNvPr id="237574" name="Rectangle 6"/>
          <p:cNvSpPr>
            <a:spLocks noGrp="1" noChangeArrowheads="1"/>
          </p:cNvSpPr>
          <p:nvPr>
            <p:ph type="sldNum" sz="quarter" idx="4"/>
          </p:nvPr>
        </p:nvSpPr>
        <p:spPr>
          <a:xfrm>
            <a:off x="6553200" y="6245225"/>
            <a:ext cx="2286000" cy="476250"/>
          </a:xfrm>
        </p:spPr>
        <p:txBody>
          <a:bodyPr/>
          <a:lstStyle>
            <a:lvl1pPr>
              <a:defRPr b="0">
                <a:latin typeface="Arial" charset="0"/>
              </a:defRPr>
            </a:lvl1pPr>
          </a:lstStyle>
          <a:p>
            <a:fld id="{85434AC1-8B7D-4BA1-8313-C0DE11BE1E7D}" type="slidenum">
              <a:rPr lang="sl-SI"/>
              <a:pPr/>
              <a:t>‹#›</a:t>
            </a:fld>
            <a:endParaRPr lang="sl-S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številke diapozitiva 3"/>
          <p:cNvSpPr>
            <a:spLocks noGrp="1"/>
          </p:cNvSpPr>
          <p:nvPr>
            <p:ph type="sldNum" sz="quarter" idx="10"/>
          </p:nvPr>
        </p:nvSpPr>
        <p:spPr/>
        <p:txBody>
          <a:bodyPr/>
          <a:lstStyle>
            <a:lvl1pPr>
              <a:defRPr/>
            </a:lvl1pPr>
          </a:lstStyle>
          <a:p>
            <a:fld id="{C0C44958-A8DF-4F59-881A-52CF084897A8}" type="slidenum">
              <a:rPr lang="sl-SI"/>
              <a:pPr/>
              <a:t>‹#›</a:t>
            </a:fld>
            <a:endParaRPr lang="sl-SI"/>
          </a:p>
        </p:txBody>
      </p:sp>
    </p:spTree>
    <p:extLst>
      <p:ext uri="{BB962C8B-B14F-4D97-AF65-F5344CB8AC3E}">
        <p14:creationId xmlns:p14="http://schemas.microsoft.com/office/powerpoint/2010/main" val="4029812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804025" y="15875"/>
            <a:ext cx="2038350" cy="6083300"/>
          </a:xfrm>
        </p:spPr>
        <p:txBody>
          <a:bodyPr vert="eaVert"/>
          <a:lstStyle/>
          <a:p>
            <a:r>
              <a:rPr lang="sl-SI"/>
              <a:t>Uredite slog naslova matrice</a:t>
            </a:r>
          </a:p>
        </p:txBody>
      </p:sp>
      <p:sp>
        <p:nvSpPr>
          <p:cNvPr id="3" name="Ograda navpičnega besedila 2"/>
          <p:cNvSpPr>
            <a:spLocks noGrp="1"/>
          </p:cNvSpPr>
          <p:nvPr>
            <p:ph type="body" orient="vert" idx="1"/>
          </p:nvPr>
        </p:nvSpPr>
        <p:spPr>
          <a:xfrm>
            <a:off x="684213" y="15875"/>
            <a:ext cx="5967412" cy="6083300"/>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številke diapozitiva 3"/>
          <p:cNvSpPr>
            <a:spLocks noGrp="1"/>
          </p:cNvSpPr>
          <p:nvPr>
            <p:ph type="sldNum" sz="quarter" idx="10"/>
          </p:nvPr>
        </p:nvSpPr>
        <p:spPr/>
        <p:txBody>
          <a:bodyPr/>
          <a:lstStyle>
            <a:lvl1pPr>
              <a:defRPr/>
            </a:lvl1pPr>
          </a:lstStyle>
          <a:p>
            <a:fld id="{6FADAEA5-9C51-45DD-BCDE-AEB214741DBC}" type="slidenum">
              <a:rPr lang="sl-SI"/>
              <a:pPr/>
              <a:t>‹#›</a:t>
            </a:fld>
            <a:endParaRPr lang="sl-SI"/>
          </a:p>
        </p:txBody>
      </p:sp>
    </p:spTree>
    <p:extLst>
      <p:ext uri="{BB962C8B-B14F-4D97-AF65-F5344CB8AC3E}">
        <p14:creationId xmlns:p14="http://schemas.microsoft.com/office/powerpoint/2010/main" val="1444538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Uredite slog naslova matrice</a:t>
            </a:r>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številke diapozitiva 3"/>
          <p:cNvSpPr>
            <a:spLocks noGrp="1"/>
          </p:cNvSpPr>
          <p:nvPr>
            <p:ph type="sldNum" sz="quarter" idx="10"/>
          </p:nvPr>
        </p:nvSpPr>
        <p:spPr/>
        <p:txBody>
          <a:bodyPr/>
          <a:lstStyle>
            <a:lvl1pPr>
              <a:defRPr/>
            </a:lvl1pPr>
          </a:lstStyle>
          <a:p>
            <a:fld id="{57E6E77D-5814-4626-9A6E-5C0CE2ABFF9F}" type="slidenum">
              <a:rPr lang="sl-SI"/>
              <a:pPr/>
              <a:t>‹#›</a:t>
            </a:fld>
            <a:endParaRPr lang="sl-SI"/>
          </a:p>
        </p:txBody>
      </p:sp>
    </p:spTree>
    <p:extLst>
      <p:ext uri="{BB962C8B-B14F-4D97-AF65-F5344CB8AC3E}">
        <p14:creationId xmlns:p14="http://schemas.microsoft.com/office/powerpoint/2010/main" val="3599398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Uredite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l-SI"/>
              <a:t>Uredite sloge besedila matrice</a:t>
            </a:r>
          </a:p>
        </p:txBody>
      </p:sp>
      <p:sp>
        <p:nvSpPr>
          <p:cNvPr id="4" name="Ograda številke diapozitiva 3"/>
          <p:cNvSpPr>
            <a:spLocks noGrp="1"/>
          </p:cNvSpPr>
          <p:nvPr>
            <p:ph type="sldNum" sz="quarter" idx="10"/>
          </p:nvPr>
        </p:nvSpPr>
        <p:spPr/>
        <p:txBody>
          <a:bodyPr/>
          <a:lstStyle>
            <a:lvl1pPr>
              <a:defRPr/>
            </a:lvl1pPr>
          </a:lstStyle>
          <a:p>
            <a:fld id="{8DC6E667-14D3-4928-B33B-EDAECAA3AB3B}" type="slidenum">
              <a:rPr lang="sl-SI"/>
              <a:pPr/>
              <a:t>‹#›</a:t>
            </a:fld>
            <a:endParaRPr lang="sl-SI"/>
          </a:p>
        </p:txBody>
      </p:sp>
    </p:spTree>
    <p:extLst>
      <p:ext uri="{BB962C8B-B14F-4D97-AF65-F5344CB8AC3E}">
        <p14:creationId xmlns:p14="http://schemas.microsoft.com/office/powerpoint/2010/main" val="28486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sz="half" idx="1"/>
          </p:nvPr>
        </p:nvSpPr>
        <p:spPr>
          <a:xfrm>
            <a:off x="684213" y="1676400"/>
            <a:ext cx="4002087"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838700" y="1676400"/>
            <a:ext cx="40036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številke diapozitiva 4"/>
          <p:cNvSpPr>
            <a:spLocks noGrp="1"/>
          </p:cNvSpPr>
          <p:nvPr>
            <p:ph type="sldNum" sz="quarter" idx="10"/>
          </p:nvPr>
        </p:nvSpPr>
        <p:spPr/>
        <p:txBody>
          <a:bodyPr/>
          <a:lstStyle>
            <a:lvl1pPr>
              <a:defRPr/>
            </a:lvl1pPr>
          </a:lstStyle>
          <a:p>
            <a:fld id="{6FB1E460-C43F-4E27-AB70-6F6E2F263356}" type="slidenum">
              <a:rPr lang="sl-SI"/>
              <a:pPr/>
              <a:t>‹#›</a:t>
            </a:fld>
            <a:endParaRPr lang="sl-SI"/>
          </a:p>
        </p:txBody>
      </p:sp>
    </p:spTree>
    <p:extLst>
      <p:ext uri="{BB962C8B-B14F-4D97-AF65-F5344CB8AC3E}">
        <p14:creationId xmlns:p14="http://schemas.microsoft.com/office/powerpoint/2010/main" val="3725182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p:spPr>
        <p:txBody>
          <a:bodyPr/>
          <a:lstStyle>
            <a:lvl1pPr>
              <a:defRPr/>
            </a:lvl1pPr>
          </a:lstStyle>
          <a:p>
            <a:r>
              <a:rPr lang="sl-SI"/>
              <a:t>Uredite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številke diapozitiva 6"/>
          <p:cNvSpPr>
            <a:spLocks noGrp="1"/>
          </p:cNvSpPr>
          <p:nvPr>
            <p:ph type="sldNum" sz="quarter" idx="10"/>
          </p:nvPr>
        </p:nvSpPr>
        <p:spPr/>
        <p:txBody>
          <a:bodyPr/>
          <a:lstStyle>
            <a:lvl1pPr>
              <a:defRPr/>
            </a:lvl1pPr>
          </a:lstStyle>
          <a:p>
            <a:fld id="{7E5AD74F-E4BB-4764-B0DA-D16F2E1D651A}" type="slidenum">
              <a:rPr lang="sl-SI"/>
              <a:pPr/>
              <a:t>‹#›</a:t>
            </a:fld>
            <a:endParaRPr lang="sl-SI"/>
          </a:p>
        </p:txBody>
      </p:sp>
    </p:spTree>
    <p:extLst>
      <p:ext uri="{BB962C8B-B14F-4D97-AF65-F5344CB8AC3E}">
        <p14:creationId xmlns:p14="http://schemas.microsoft.com/office/powerpoint/2010/main" val="1843253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številke diapozitiva 2"/>
          <p:cNvSpPr>
            <a:spLocks noGrp="1"/>
          </p:cNvSpPr>
          <p:nvPr>
            <p:ph type="sldNum" sz="quarter" idx="10"/>
          </p:nvPr>
        </p:nvSpPr>
        <p:spPr/>
        <p:txBody>
          <a:bodyPr/>
          <a:lstStyle>
            <a:lvl1pPr>
              <a:defRPr/>
            </a:lvl1pPr>
          </a:lstStyle>
          <a:p>
            <a:fld id="{1751B34A-1F79-478C-8D92-BBF7AE4125D6}" type="slidenum">
              <a:rPr lang="sl-SI"/>
              <a:pPr/>
              <a:t>‹#›</a:t>
            </a:fld>
            <a:endParaRPr lang="sl-SI"/>
          </a:p>
        </p:txBody>
      </p:sp>
    </p:spTree>
    <p:extLst>
      <p:ext uri="{BB962C8B-B14F-4D97-AF65-F5344CB8AC3E}">
        <p14:creationId xmlns:p14="http://schemas.microsoft.com/office/powerpoint/2010/main" val="2206314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številke diapozitiva 1"/>
          <p:cNvSpPr>
            <a:spLocks noGrp="1"/>
          </p:cNvSpPr>
          <p:nvPr>
            <p:ph type="sldNum" sz="quarter" idx="10"/>
          </p:nvPr>
        </p:nvSpPr>
        <p:spPr/>
        <p:txBody>
          <a:bodyPr/>
          <a:lstStyle>
            <a:lvl1pPr>
              <a:defRPr/>
            </a:lvl1pPr>
          </a:lstStyle>
          <a:p>
            <a:fld id="{ED5C1CC1-FD3A-4B78-8DA0-BB211DBD0598}" type="slidenum">
              <a:rPr lang="sl-SI"/>
              <a:pPr/>
              <a:t>‹#›</a:t>
            </a:fld>
            <a:endParaRPr lang="sl-SI"/>
          </a:p>
        </p:txBody>
      </p:sp>
    </p:spTree>
    <p:extLst>
      <p:ext uri="{BB962C8B-B14F-4D97-AF65-F5344CB8AC3E}">
        <p14:creationId xmlns:p14="http://schemas.microsoft.com/office/powerpoint/2010/main" val="3268680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Uredite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številke diapozitiva 4"/>
          <p:cNvSpPr>
            <a:spLocks noGrp="1"/>
          </p:cNvSpPr>
          <p:nvPr>
            <p:ph type="sldNum" sz="quarter" idx="10"/>
          </p:nvPr>
        </p:nvSpPr>
        <p:spPr/>
        <p:txBody>
          <a:bodyPr/>
          <a:lstStyle>
            <a:lvl1pPr>
              <a:defRPr/>
            </a:lvl1pPr>
          </a:lstStyle>
          <a:p>
            <a:fld id="{9C17A7EC-4B52-4C4F-BEA1-4662EF09EC65}" type="slidenum">
              <a:rPr lang="sl-SI"/>
              <a:pPr/>
              <a:t>‹#›</a:t>
            </a:fld>
            <a:endParaRPr lang="sl-SI"/>
          </a:p>
        </p:txBody>
      </p:sp>
    </p:spTree>
    <p:extLst>
      <p:ext uri="{BB962C8B-B14F-4D97-AF65-F5344CB8AC3E}">
        <p14:creationId xmlns:p14="http://schemas.microsoft.com/office/powerpoint/2010/main" val="3556831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Uredite slog naslova matrice</a:t>
            </a:r>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številke diapozitiva 4"/>
          <p:cNvSpPr>
            <a:spLocks noGrp="1"/>
          </p:cNvSpPr>
          <p:nvPr>
            <p:ph type="sldNum" sz="quarter" idx="10"/>
          </p:nvPr>
        </p:nvSpPr>
        <p:spPr/>
        <p:txBody>
          <a:bodyPr/>
          <a:lstStyle>
            <a:lvl1pPr>
              <a:defRPr/>
            </a:lvl1pPr>
          </a:lstStyle>
          <a:p>
            <a:fld id="{06CC9114-C919-4029-BD83-3EEEADE57E22}" type="slidenum">
              <a:rPr lang="sl-SI"/>
              <a:pPr/>
              <a:t>‹#›</a:t>
            </a:fld>
            <a:endParaRPr lang="sl-SI"/>
          </a:p>
        </p:txBody>
      </p:sp>
    </p:spTree>
    <p:extLst>
      <p:ext uri="{BB962C8B-B14F-4D97-AF65-F5344CB8AC3E}">
        <p14:creationId xmlns:p14="http://schemas.microsoft.com/office/powerpoint/2010/main" val="859452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6602" name="Picture 58" descr="IGEA_podloga_izbrana(2)"/>
          <p:cNvPicPr>
            <a:picLocks noChangeAspect="1" noChangeArrowheads="1"/>
          </p:cNvPicPr>
          <p:nvPr/>
        </p:nvPicPr>
        <p:blipFill>
          <a:blip r:embed="rId13" cstate="print">
            <a:extLst>
              <a:ext uri="{28A0092B-C50C-407E-A947-70E740481C1C}">
                <a14:useLocalDpi xmlns:a14="http://schemas.microsoft.com/office/drawing/2010/main" val="0"/>
              </a:ext>
            </a:extLst>
          </a:blip>
          <a:srcRect t="523" b="4192"/>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6590" name="Rectangle 46"/>
          <p:cNvSpPr>
            <a:spLocks noChangeArrowheads="1"/>
          </p:cNvSpPr>
          <p:nvPr/>
        </p:nvSpPr>
        <p:spPr bwMode="auto">
          <a:xfrm>
            <a:off x="0" y="1587"/>
            <a:ext cx="9144000" cy="6856413"/>
          </a:xfrm>
          <a:prstGeom prst="rect">
            <a:avLst/>
          </a:prstGeom>
          <a:solidFill>
            <a:schemeClr val="tx1">
              <a:alpha val="80000"/>
            </a:schemeClr>
          </a:solidFill>
          <a:ln>
            <a:noFill/>
          </a:ln>
          <a:effectLst/>
        </p:spPr>
        <p:txBody>
          <a:bodyPr wrap="none" anchor="ctr">
            <a:spAutoFit/>
          </a:bodyPr>
          <a:lstStyle/>
          <a:p>
            <a:endParaRPr lang="sl-SI"/>
          </a:p>
        </p:txBody>
      </p:sp>
      <p:sp>
        <p:nvSpPr>
          <p:cNvPr id="236604" name="Rectangle 60"/>
          <p:cNvSpPr>
            <a:spLocks noChangeArrowheads="1"/>
          </p:cNvSpPr>
          <p:nvPr/>
        </p:nvSpPr>
        <p:spPr bwMode="auto">
          <a:xfrm>
            <a:off x="0" y="6021388"/>
            <a:ext cx="9144000" cy="836612"/>
          </a:xfrm>
          <a:prstGeom prst="rect">
            <a:avLst/>
          </a:prstGeom>
          <a:gradFill rotWithShape="1">
            <a:gsLst>
              <a:gs pos="51000">
                <a:schemeClr val="tx1">
                  <a:alpha val="49001"/>
                </a:schemeClr>
              </a:gs>
              <a:gs pos="100000">
                <a:schemeClr val="bg2">
                  <a:lumMod val="40000"/>
                  <a:lumOff val="60000"/>
                </a:schemeClr>
              </a:gs>
            </a:gsLst>
            <a:lin ang="0" scaled="1"/>
          </a:gradFill>
          <a:ln>
            <a:noFill/>
          </a:ln>
          <a:effectLst/>
        </p:spPr>
        <p:txBody>
          <a:bodyPr anchor="ctr">
            <a:spAutoFit/>
          </a:bodyPr>
          <a:lstStyle/>
          <a:p>
            <a:endParaRPr lang="sl-SI"/>
          </a:p>
        </p:txBody>
      </p:sp>
      <p:sp>
        <p:nvSpPr>
          <p:cNvPr id="236547" name="Rectangle 3"/>
          <p:cNvSpPr>
            <a:spLocks noGrp="1" noRot="1" noChangeArrowheads="1"/>
          </p:cNvSpPr>
          <p:nvPr>
            <p:ph type="body" idx="1"/>
          </p:nvPr>
        </p:nvSpPr>
        <p:spPr bwMode="auto">
          <a:xfrm>
            <a:off x="684213" y="1676400"/>
            <a:ext cx="8158162"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dirty="0" err="1"/>
              <a:t>Click</a:t>
            </a:r>
            <a:r>
              <a:rPr lang="sl-SI" dirty="0"/>
              <a:t> to </a:t>
            </a:r>
            <a:r>
              <a:rPr lang="sl-SI" dirty="0" err="1"/>
              <a:t>edit</a:t>
            </a:r>
            <a:r>
              <a:rPr lang="sl-SI" dirty="0"/>
              <a:t> </a:t>
            </a:r>
            <a:r>
              <a:rPr lang="sl-SI" dirty="0" err="1"/>
              <a:t>Master</a:t>
            </a:r>
            <a:r>
              <a:rPr lang="sl-SI" dirty="0"/>
              <a:t> </a:t>
            </a:r>
            <a:r>
              <a:rPr lang="sl-SI" dirty="0" err="1"/>
              <a:t>text</a:t>
            </a:r>
            <a:r>
              <a:rPr lang="sl-SI" dirty="0"/>
              <a:t> </a:t>
            </a:r>
            <a:r>
              <a:rPr lang="sl-SI" dirty="0" err="1"/>
              <a:t>styles</a:t>
            </a:r>
            <a:endParaRPr lang="sl-SI" dirty="0"/>
          </a:p>
          <a:p>
            <a:pPr lvl="1"/>
            <a:r>
              <a:rPr lang="sl-SI" dirty="0" err="1"/>
              <a:t>Second</a:t>
            </a:r>
            <a:r>
              <a:rPr lang="sl-SI" dirty="0"/>
              <a:t> </a:t>
            </a:r>
            <a:r>
              <a:rPr lang="sl-SI" dirty="0" err="1"/>
              <a:t>level</a:t>
            </a:r>
            <a:endParaRPr lang="sl-SI" dirty="0"/>
          </a:p>
          <a:p>
            <a:pPr lvl="2"/>
            <a:r>
              <a:rPr lang="sl-SI" dirty="0" err="1"/>
              <a:t>Third</a:t>
            </a:r>
            <a:r>
              <a:rPr lang="sl-SI" dirty="0"/>
              <a:t> </a:t>
            </a:r>
            <a:r>
              <a:rPr lang="sl-SI" dirty="0" err="1"/>
              <a:t>level</a:t>
            </a:r>
            <a:endParaRPr lang="sl-SI" dirty="0"/>
          </a:p>
          <a:p>
            <a:pPr lvl="3"/>
            <a:r>
              <a:rPr lang="sl-SI" dirty="0" err="1"/>
              <a:t>Fourth</a:t>
            </a:r>
            <a:r>
              <a:rPr lang="sl-SI" dirty="0"/>
              <a:t> </a:t>
            </a:r>
            <a:r>
              <a:rPr lang="sl-SI" dirty="0" err="1"/>
              <a:t>level</a:t>
            </a:r>
            <a:endParaRPr lang="sl-SI" dirty="0"/>
          </a:p>
          <a:p>
            <a:pPr lvl="4"/>
            <a:r>
              <a:rPr lang="sl-SI" dirty="0" err="1"/>
              <a:t>Fifth</a:t>
            </a:r>
            <a:r>
              <a:rPr lang="sl-SI" dirty="0"/>
              <a:t> </a:t>
            </a:r>
            <a:r>
              <a:rPr lang="sl-SI" dirty="0" err="1"/>
              <a:t>level</a:t>
            </a:r>
            <a:endParaRPr lang="sl-SI" dirty="0"/>
          </a:p>
        </p:txBody>
      </p:sp>
      <p:sp>
        <p:nvSpPr>
          <p:cNvPr id="236550" name="Rectangle 6"/>
          <p:cNvSpPr>
            <a:spLocks noGrp="1" noChangeArrowheads="1"/>
          </p:cNvSpPr>
          <p:nvPr>
            <p:ph type="sldNum" sz="quarter" idx="4"/>
          </p:nvPr>
        </p:nvSpPr>
        <p:spPr bwMode="auto">
          <a:xfrm>
            <a:off x="7885113" y="6237288"/>
            <a:ext cx="595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b="1">
                <a:effectLst>
                  <a:outerShdw blurRad="38100" dist="38100" dir="2700000" algn="tl">
                    <a:srgbClr val="C0C0C0"/>
                  </a:outerShdw>
                </a:effectLst>
                <a:latin typeface="+mn-lt"/>
              </a:defRPr>
            </a:lvl1pPr>
          </a:lstStyle>
          <a:p>
            <a:fld id="{C1EEC5ED-A082-4689-97CB-5C40434B25E2}" type="slidenum">
              <a:rPr lang="sl-SI"/>
              <a:pPr/>
              <a:t>‹#›</a:t>
            </a:fld>
            <a:endParaRPr lang="sl-SI"/>
          </a:p>
        </p:txBody>
      </p:sp>
      <p:sp>
        <p:nvSpPr>
          <p:cNvPr id="236551" name="Freeform 7"/>
          <p:cNvSpPr>
            <a:spLocks/>
          </p:cNvSpPr>
          <p:nvPr/>
        </p:nvSpPr>
        <p:spPr bwMode="auto">
          <a:xfrm>
            <a:off x="755650" y="374650"/>
            <a:ext cx="7705725" cy="593725"/>
          </a:xfrm>
          <a:custGeom>
            <a:avLst/>
            <a:gdLst>
              <a:gd name="T0" fmla="*/ 0 w 19415"/>
              <a:gd name="T1" fmla="*/ 0 h 1495"/>
              <a:gd name="T2" fmla="*/ 18780 w 19415"/>
              <a:gd name="T3" fmla="*/ 0 h 1495"/>
              <a:gd name="T4" fmla="*/ 19415 w 19415"/>
              <a:gd name="T5" fmla="*/ 1495 h 1495"/>
              <a:gd name="T6" fmla="*/ 633 w 19415"/>
              <a:gd name="T7" fmla="*/ 1495 h 1495"/>
              <a:gd name="T8" fmla="*/ 0 w 19415"/>
              <a:gd name="T9" fmla="*/ 0 h 1495"/>
            </a:gdLst>
            <a:ahLst/>
            <a:cxnLst>
              <a:cxn ang="0">
                <a:pos x="T0" y="T1"/>
              </a:cxn>
              <a:cxn ang="0">
                <a:pos x="T2" y="T3"/>
              </a:cxn>
              <a:cxn ang="0">
                <a:pos x="T4" y="T5"/>
              </a:cxn>
              <a:cxn ang="0">
                <a:pos x="T6" y="T7"/>
              </a:cxn>
              <a:cxn ang="0">
                <a:pos x="T8" y="T9"/>
              </a:cxn>
            </a:cxnLst>
            <a:rect l="0" t="0" r="r" b="b"/>
            <a:pathLst>
              <a:path w="19415" h="1495">
                <a:moveTo>
                  <a:pt x="0" y="0"/>
                </a:moveTo>
                <a:lnTo>
                  <a:pt x="18780" y="0"/>
                </a:lnTo>
                <a:lnTo>
                  <a:pt x="19415" y="1495"/>
                </a:lnTo>
                <a:lnTo>
                  <a:pt x="633" y="1495"/>
                </a:lnTo>
                <a:lnTo>
                  <a:pt x="0" y="0"/>
                </a:lnTo>
                <a:close/>
              </a:path>
            </a:pathLst>
          </a:custGeom>
          <a:solidFill>
            <a:schemeClr val="tx1">
              <a:alpha val="66000"/>
            </a:schemeClr>
          </a:solidFill>
          <a:ln>
            <a:noFill/>
          </a:ln>
        </p:spPr>
        <p:txBody>
          <a:bodyPr/>
          <a:lstStyle/>
          <a:p>
            <a:endParaRPr lang="sl-SI"/>
          </a:p>
        </p:txBody>
      </p:sp>
      <p:grpSp>
        <p:nvGrpSpPr>
          <p:cNvPr id="236586" name="Group 42"/>
          <p:cNvGrpSpPr>
            <a:grpSpLocks/>
          </p:cNvGrpSpPr>
          <p:nvPr/>
        </p:nvGrpSpPr>
        <p:grpSpPr bwMode="auto">
          <a:xfrm>
            <a:off x="34925" y="193675"/>
            <a:ext cx="749300" cy="1333500"/>
            <a:chOff x="134" y="122"/>
            <a:chExt cx="472" cy="840"/>
          </a:xfrm>
        </p:grpSpPr>
        <p:sp>
          <p:nvSpPr>
            <p:cNvPr id="236553" name="Freeform 9"/>
            <p:cNvSpPr>
              <a:spLocks noEditPoints="1"/>
            </p:cNvSpPr>
            <p:nvPr userDrawn="1"/>
          </p:nvSpPr>
          <p:spPr bwMode="auto">
            <a:xfrm>
              <a:off x="246" y="122"/>
              <a:ext cx="360" cy="840"/>
            </a:xfrm>
            <a:custGeom>
              <a:avLst/>
              <a:gdLst>
                <a:gd name="T0" fmla="*/ 128 w 1439"/>
                <a:gd name="T1" fmla="*/ 53 h 3360"/>
                <a:gd name="T2" fmla="*/ 129 w 1439"/>
                <a:gd name="T3" fmla="*/ 67 h 3360"/>
                <a:gd name="T4" fmla="*/ 128 w 1439"/>
                <a:gd name="T5" fmla="*/ 80 h 3360"/>
                <a:gd name="T6" fmla="*/ 122 w 1439"/>
                <a:gd name="T7" fmla="*/ 91 h 3360"/>
                <a:gd name="T8" fmla="*/ 116 w 1439"/>
                <a:gd name="T9" fmla="*/ 103 h 3360"/>
                <a:gd name="T10" fmla="*/ 107 w 1439"/>
                <a:gd name="T11" fmla="*/ 113 h 3360"/>
                <a:gd name="T12" fmla="*/ 97 w 1439"/>
                <a:gd name="T13" fmla="*/ 121 h 3360"/>
                <a:gd name="T14" fmla="*/ 84 w 1439"/>
                <a:gd name="T15" fmla="*/ 126 h 3360"/>
                <a:gd name="T16" fmla="*/ 70 w 1439"/>
                <a:gd name="T17" fmla="*/ 128 h 3360"/>
                <a:gd name="T18" fmla="*/ 57 w 1439"/>
                <a:gd name="T19" fmla="*/ 128 h 3360"/>
                <a:gd name="T20" fmla="*/ 44 w 1439"/>
                <a:gd name="T21" fmla="*/ 126 h 3360"/>
                <a:gd name="T22" fmla="*/ 32 w 1439"/>
                <a:gd name="T23" fmla="*/ 119 h 3360"/>
                <a:gd name="T24" fmla="*/ 21 w 1439"/>
                <a:gd name="T25" fmla="*/ 112 h 3360"/>
                <a:gd name="T26" fmla="*/ 12 w 1439"/>
                <a:gd name="T27" fmla="*/ 103 h 3360"/>
                <a:gd name="T28" fmla="*/ 5 w 1439"/>
                <a:gd name="T29" fmla="*/ 90 h 3360"/>
                <a:gd name="T30" fmla="*/ 1 w 1439"/>
                <a:gd name="T31" fmla="*/ 77 h 3360"/>
                <a:gd name="T32" fmla="*/ 0 w 1439"/>
                <a:gd name="T33" fmla="*/ 64 h 3360"/>
                <a:gd name="T34" fmla="*/ 1 w 1439"/>
                <a:gd name="T35" fmla="*/ 50 h 3360"/>
                <a:gd name="T36" fmla="*/ 5 w 1439"/>
                <a:gd name="T37" fmla="*/ 38 h 3360"/>
                <a:gd name="T38" fmla="*/ 12 w 1439"/>
                <a:gd name="T39" fmla="*/ 27 h 3360"/>
                <a:gd name="T40" fmla="*/ 21 w 1439"/>
                <a:gd name="T41" fmla="*/ 16 h 3360"/>
                <a:gd name="T42" fmla="*/ 32 w 1439"/>
                <a:gd name="T43" fmla="*/ 9 h 3360"/>
                <a:gd name="T44" fmla="*/ 45 w 1439"/>
                <a:gd name="T45" fmla="*/ 4 h 3360"/>
                <a:gd name="T46" fmla="*/ 58 w 1439"/>
                <a:gd name="T47" fmla="*/ 0 h 3360"/>
                <a:gd name="T48" fmla="*/ 72 w 1439"/>
                <a:gd name="T49" fmla="*/ 1 h 3360"/>
                <a:gd name="T50" fmla="*/ 85 w 1439"/>
                <a:gd name="T51" fmla="*/ 4 h 3360"/>
                <a:gd name="T52" fmla="*/ 97 w 1439"/>
                <a:gd name="T53" fmla="*/ 9 h 3360"/>
                <a:gd name="T54" fmla="*/ 107 w 1439"/>
                <a:gd name="T55" fmla="*/ 16 h 3360"/>
                <a:gd name="T56" fmla="*/ 116 w 1439"/>
                <a:gd name="T57" fmla="*/ 27 h 3360"/>
                <a:gd name="T58" fmla="*/ 124 w 1439"/>
                <a:gd name="T59" fmla="*/ 38 h 3360"/>
                <a:gd name="T60" fmla="*/ 1436 w 1439"/>
                <a:gd name="T61" fmla="*/ 3278 h 3360"/>
                <a:gd name="T62" fmla="*/ 1439 w 1439"/>
                <a:gd name="T63" fmla="*/ 3290 h 3360"/>
                <a:gd name="T64" fmla="*/ 1439 w 1439"/>
                <a:gd name="T65" fmla="*/ 3305 h 3360"/>
                <a:gd name="T66" fmla="*/ 1435 w 1439"/>
                <a:gd name="T67" fmla="*/ 3318 h 3360"/>
                <a:gd name="T68" fmla="*/ 1430 w 1439"/>
                <a:gd name="T69" fmla="*/ 3329 h 3360"/>
                <a:gd name="T70" fmla="*/ 1422 w 1439"/>
                <a:gd name="T71" fmla="*/ 3339 h 3360"/>
                <a:gd name="T72" fmla="*/ 1412 w 1439"/>
                <a:gd name="T73" fmla="*/ 3348 h 3360"/>
                <a:gd name="T74" fmla="*/ 1400 w 1439"/>
                <a:gd name="T75" fmla="*/ 3355 h 3360"/>
                <a:gd name="T76" fmla="*/ 1386 w 1439"/>
                <a:gd name="T77" fmla="*/ 3359 h 3360"/>
                <a:gd name="T78" fmla="*/ 1373 w 1439"/>
                <a:gd name="T79" fmla="*/ 3360 h 3360"/>
                <a:gd name="T80" fmla="*/ 1360 w 1439"/>
                <a:gd name="T81" fmla="*/ 3359 h 3360"/>
                <a:gd name="T82" fmla="*/ 1347 w 1439"/>
                <a:gd name="T83" fmla="*/ 3354 h 3360"/>
                <a:gd name="T84" fmla="*/ 1336 w 1439"/>
                <a:gd name="T85" fmla="*/ 3347 h 3360"/>
                <a:gd name="T86" fmla="*/ 1327 w 1439"/>
                <a:gd name="T87" fmla="*/ 3338 h 3360"/>
                <a:gd name="T88" fmla="*/ 1319 w 1439"/>
                <a:gd name="T89" fmla="*/ 3327 h 3360"/>
                <a:gd name="T90" fmla="*/ 1312 w 1439"/>
                <a:gd name="T91" fmla="*/ 3315 h 3360"/>
                <a:gd name="T92" fmla="*/ 1310 w 1439"/>
                <a:gd name="T93" fmla="*/ 3301 h 3360"/>
                <a:gd name="T94" fmla="*/ 1311 w 1439"/>
                <a:gd name="T95" fmla="*/ 3288 h 3360"/>
                <a:gd name="T96" fmla="*/ 1314 w 1439"/>
                <a:gd name="T97" fmla="*/ 3275 h 3360"/>
                <a:gd name="T98" fmla="*/ 1319 w 1439"/>
                <a:gd name="T99" fmla="*/ 3263 h 3360"/>
                <a:gd name="T100" fmla="*/ 1327 w 1439"/>
                <a:gd name="T101" fmla="*/ 3252 h 3360"/>
                <a:gd name="T102" fmla="*/ 1337 w 1439"/>
                <a:gd name="T103" fmla="*/ 3243 h 3360"/>
                <a:gd name="T104" fmla="*/ 1348 w 1439"/>
                <a:gd name="T105" fmla="*/ 3236 h 3360"/>
                <a:gd name="T106" fmla="*/ 1363 w 1439"/>
                <a:gd name="T107" fmla="*/ 3233 h 3360"/>
                <a:gd name="T108" fmla="*/ 1375 w 1439"/>
                <a:gd name="T109" fmla="*/ 3231 h 3360"/>
                <a:gd name="T110" fmla="*/ 1388 w 1439"/>
                <a:gd name="T111" fmla="*/ 3233 h 3360"/>
                <a:gd name="T112" fmla="*/ 1401 w 1439"/>
                <a:gd name="T113" fmla="*/ 3236 h 3360"/>
                <a:gd name="T114" fmla="*/ 1413 w 1439"/>
                <a:gd name="T115" fmla="*/ 3243 h 3360"/>
                <a:gd name="T116" fmla="*/ 1422 w 1439"/>
                <a:gd name="T117" fmla="*/ 3252 h 3360"/>
                <a:gd name="T118" fmla="*/ 1431 w 1439"/>
                <a:gd name="T119" fmla="*/ 3263 h 3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9" h="3360">
                  <a:moveTo>
                    <a:pt x="124" y="41"/>
                  </a:moveTo>
                  <a:lnTo>
                    <a:pt x="125" y="41"/>
                  </a:lnTo>
                  <a:lnTo>
                    <a:pt x="125" y="42"/>
                  </a:lnTo>
                  <a:lnTo>
                    <a:pt x="125" y="42"/>
                  </a:lnTo>
                  <a:lnTo>
                    <a:pt x="125" y="44"/>
                  </a:lnTo>
                  <a:lnTo>
                    <a:pt x="126" y="45"/>
                  </a:lnTo>
                  <a:lnTo>
                    <a:pt x="126" y="45"/>
                  </a:lnTo>
                  <a:lnTo>
                    <a:pt x="126" y="46"/>
                  </a:lnTo>
                  <a:lnTo>
                    <a:pt x="126" y="46"/>
                  </a:lnTo>
                  <a:lnTo>
                    <a:pt x="126" y="47"/>
                  </a:lnTo>
                  <a:lnTo>
                    <a:pt x="126" y="49"/>
                  </a:lnTo>
                  <a:lnTo>
                    <a:pt x="128" y="49"/>
                  </a:lnTo>
                  <a:lnTo>
                    <a:pt x="128" y="50"/>
                  </a:lnTo>
                  <a:lnTo>
                    <a:pt x="128" y="50"/>
                  </a:lnTo>
                  <a:lnTo>
                    <a:pt x="128" y="51"/>
                  </a:lnTo>
                  <a:lnTo>
                    <a:pt x="128" y="53"/>
                  </a:lnTo>
                  <a:lnTo>
                    <a:pt x="128" y="53"/>
                  </a:lnTo>
                  <a:lnTo>
                    <a:pt x="128" y="54"/>
                  </a:lnTo>
                  <a:lnTo>
                    <a:pt x="128" y="54"/>
                  </a:lnTo>
                  <a:lnTo>
                    <a:pt x="129" y="55"/>
                  </a:lnTo>
                  <a:lnTo>
                    <a:pt x="129" y="56"/>
                  </a:lnTo>
                  <a:lnTo>
                    <a:pt x="129" y="56"/>
                  </a:lnTo>
                  <a:lnTo>
                    <a:pt x="129" y="58"/>
                  </a:lnTo>
                  <a:lnTo>
                    <a:pt x="129" y="59"/>
                  </a:lnTo>
                  <a:lnTo>
                    <a:pt x="129" y="59"/>
                  </a:lnTo>
                  <a:lnTo>
                    <a:pt x="129" y="60"/>
                  </a:lnTo>
                  <a:lnTo>
                    <a:pt x="129" y="60"/>
                  </a:lnTo>
                  <a:lnTo>
                    <a:pt x="129" y="62"/>
                  </a:lnTo>
                  <a:lnTo>
                    <a:pt x="129" y="63"/>
                  </a:lnTo>
                  <a:lnTo>
                    <a:pt x="129" y="63"/>
                  </a:lnTo>
                  <a:lnTo>
                    <a:pt x="129" y="64"/>
                  </a:lnTo>
                  <a:lnTo>
                    <a:pt x="129" y="64"/>
                  </a:lnTo>
                  <a:lnTo>
                    <a:pt x="129" y="65"/>
                  </a:lnTo>
                  <a:lnTo>
                    <a:pt x="129" y="67"/>
                  </a:lnTo>
                  <a:lnTo>
                    <a:pt x="129" y="67"/>
                  </a:lnTo>
                  <a:lnTo>
                    <a:pt x="129" y="68"/>
                  </a:lnTo>
                  <a:lnTo>
                    <a:pt x="129" y="68"/>
                  </a:lnTo>
                  <a:lnTo>
                    <a:pt x="129" y="69"/>
                  </a:lnTo>
                  <a:lnTo>
                    <a:pt x="129" y="71"/>
                  </a:lnTo>
                  <a:lnTo>
                    <a:pt x="129" y="71"/>
                  </a:lnTo>
                  <a:lnTo>
                    <a:pt x="129" y="72"/>
                  </a:lnTo>
                  <a:lnTo>
                    <a:pt x="129" y="72"/>
                  </a:lnTo>
                  <a:lnTo>
                    <a:pt x="129" y="73"/>
                  </a:lnTo>
                  <a:lnTo>
                    <a:pt x="128" y="74"/>
                  </a:lnTo>
                  <a:lnTo>
                    <a:pt x="128" y="74"/>
                  </a:lnTo>
                  <a:lnTo>
                    <a:pt x="128" y="76"/>
                  </a:lnTo>
                  <a:lnTo>
                    <a:pt x="128" y="76"/>
                  </a:lnTo>
                  <a:lnTo>
                    <a:pt x="128" y="77"/>
                  </a:lnTo>
                  <a:lnTo>
                    <a:pt x="128" y="78"/>
                  </a:lnTo>
                  <a:lnTo>
                    <a:pt x="128" y="78"/>
                  </a:lnTo>
                  <a:lnTo>
                    <a:pt x="128" y="80"/>
                  </a:lnTo>
                  <a:lnTo>
                    <a:pt x="128" y="80"/>
                  </a:lnTo>
                  <a:lnTo>
                    <a:pt x="126" y="81"/>
                  </a:lnTo>
                  <a:lnTo>
                    <a:pt x="126" y="82"/>
                  </a:lnTo>
                  <a:lnTo>
                    <a:pt x="126" y="82"/>
                  </a:lnTo>
                  <a:lnTo>
                    <a:pt x="126" y="83"/>
                  </a:lnTo>
                  <a:lnTo>
                    <a:pt x="126" y="83"/>
                  </a:lnTo>
                  <a:lnTo>
                    <a:pt x="126" y="85"/>
                  </a:lnTo>
                  <a:lnTo>
                    <a:pt x="125" y="85"/>
                  </a:lnTo>
                  <a:lnTo>
                    <a:pt x="125" y="86"/>
                  </a:lnTo>
                  <a:lnTo>
                    <a:pt x="125" y="87"/>
                  </a:lnTo>
                  <a:lnTo>
                    <a:pt x="125" y="87"/>
                  </a:lnTo>
                  <a:lnTo>
                    <a:pt x="125" y="89"/>
                  </a:lnTo>
                  <a:lnTo>
                    <a:pt x="124" y="89"/>
                  </a:lnTo>
                  <a:lnTo>
                    <a:pt x="124" y="90"/>
                  </a:lnTo>
                  <a:lnTo>
                    <a:pt x="124" y="90"/>
                  </a:lnTo>
                  <a:lnTo>
                    <a:pt x="124" y="91"/>
                  </a:lnTo>
                  <a:lnTo>
                    <a:pt x="122" y="91"/>
                  </a:lnTo>
                  <a:lnTo>
                    <a:pt x="122" y="92"/>
                  </a:lnTo>
                  <a:lnTo>
                    <a:pt x="122" y="94"/>
                  </a:lnTo>
                  <a:lnTo>
                    <a:pt x="122" y="94"/>
                  </a:lnTo>
                  <a:lnTo>
                    <a:pt x="121" y="95"/>
                  </a:lnTo>
                  <a:lnTo>
                    <a:pt x="121" y="95"/>
                  </a:lnTo>
                  <a:lnTo>
                    <a:pt x="121" y="96"/>
                  </a:lnTo>
                  <a:lnTo>
                    <a:pt x="120" y="96"/>
                  </a:lnTo>
                  <a:lnTo>
                    <a:pt x="120" y="98"/>
                  </a:lnTo>
                  <a:lnTo>
                    <a:pt x="120" y="98"/>
                  </a:lnTo>
                  <a:lnTo>
                    <a:pt x="119" y="99"/>
                  </a:lnTo>
                  <a:lnTo>
                    <a:pt x="119" y="99"/>
                  </a:lnTo>
                  <a:lnTo>
                    <a:pt x="119" y="100"/>
                  </a:lnTo>
                  <a:lnTo>
                    <a:pt x="117" y="100"/>
                  </a:lnTo>
                  <a:lnTo>
                    <a:pt x="117" y="101"/>
                  </a:lnTo>
                  <a:lnTo>
                    <a:pt x="117" y="101"/>
                  </a:lnTo>
                  <a:lnTo>
                    <a:pt x="116" y="103"/>
                  </a:lnTo>
                  <a:lnTo>
                    <a:pt x="116" y="103"/>
                  </a:lnTo>
                  <a:lnTo>
                    <a:pt x="116" y="104"/>
                  </a:lnTo>
                  <a:lnTo>
                    <a:pt x="115" y="104"/>
                  </a:lnTo>
                  <a:lnTo>
                    <a:pt x="115" y="105"/>
                  </a:lnTo>
                  <a:lnTo>
                    <a:pt x="115" y="105"/>
                  </a:lnTo>
                  <a:lnTo>
                    <a:pt x="113" y="107"/>
                  </a:lnTo>
                  <a:lnTo>
                    <a:pt x="113" y="107"/>
                  </a:lnTo>
                  <a:lnTo>
                    <a:pt x="112" y="108"/>
                  </a:lnTo>
                  <a:lnTo>
                    <a:pt x="112" y="108"/>
                  </a:lnTo>
                  <a:lnTo>
                    <a:pt x="112" y="108"/>
                  </a:lnTo>
                  <a:lnTo>
                    <a:pt x="111" y="109"/>
                  </a:lnTo>
                  <a:lnTo>
                    <a:pt x="111" y="109"/>
                  </a:lnTo>
                  <a:lnTo>
                    <a:pt x="110" y="110"/>
                  </a:lnTo>
                  <a:lnTo>
                    <a:pt x="110" y="110"/>
                  </a:lnTo>
                  <a:lnTo>
                    <a:pt x="108" y="112"/>
                  </a:lnTo>
                  <a:lnTo>
                    <a:pt x="108" y="112"/>
                  </a:lnTo>
                  <a:lnTo>
                    <a:pt x="108" y="112"/>
                  </a:lnTo>
                  <a:lnTo>
                    <a:pt x="107" y="113"/>
                  </a:lnTo>
                  <a:lnTo>
                    <a:pt x="107" y="113"/>
                  </a:lnTo>
                  <a:lnTo>
                    <a:pt x="106" y="114"/>
                  </a:lnTo>
                  <a:lnTo>
                    <a:pt x="106" y="114"/>
                  </a:lnTo>
                  <a:lnTo>
                    <a:pt x="104" y="114"/>
                  </a:lnTo>
                  <a:lnTo>
                    <a:pt x="104" y="116"/>
                  </a:lnTo>
                  <a:lnTo>
                    <a:pt x="103" y="116"/>
                  </a:lnTo>
                  <a:lnTo>
                    <a:pt x="103" y="117"/>
                  </a:lnTo>
                  <a:lnTo>
                    <a:pt x="102" y="117"/>
                  </a:lnTo>
                  <a:lnTo>
                    <a:pt x="102" y="117"/>
                  </a:lnTo>
                  <a:lnTo>
                    <a:pt x="101" y="118"/>
                  </a:lnTo>
                  <a:lnTo>
                    <a:pt x="101" y="118"/>
                  </a:lnTo>
                  <a:lnTo>
                    <a:pt x="99" y="118"/>
                  </a:lnTo>
                  <a:lnTo>
                    <a:pt x="99" y="119"/>
                  </a:lnTo>
                  <a:lnTo>
                    <a:pt x="98" y="119"/>
                  </a:lnTo>
                  <a:lnTo>
                    <a:pt x="98" y="119"/>
                  </a:lnTo>
                  <a:lnTo>
                    <a:pt x="97" y="121"/>
                  </a:lnTo>
                  <a:lnTo>
                    <a:pt x="97" y="121"/>
                  </a:lnTo>
                  <a:lnTo>
                    <a:pt x="95" y="121"/>
                  </a:lnTo>
                  <a:lnTo>
                    <a:pt x="94" y="122"/>
                  </a:lnTo>
                  <a:lnTo>
                    <a:pt x="94" y="122"/>
                  </a:lnTo>
                  <a:lnTo>
                    <a:pt x="93" y="122"/>
                  </a:lnTo>
                  <a:lnTo>
                    <a:pt x="93" y="122"/>
                  </a:lnTo>
                  <a:lnTo>
                    <a:pt x="92" y="123"/>
                  </a:lnTo>
                  <a:lnTo>
                    <a:pt x="92" y="123"/>
                  </a:lnTo>
                  <a:lnTo>
                    <a:pt x="90" y="123"/>
                  </a:lnTo>
                  <a:lnTo>
                    <a:pt x="89" y="125"/>
                  </a:lnTo>
                  <a:lnTo>
                    <a:pt x="89" y="125"/>
                  </a:lnTo>
                  <a:lnTo>
                    <a:pt x="88" y="125"/>
                  </a:lnTo>
                  <a:lnTo>
                    <a:pt x="88" y="125"/>
                  </a:lnTo>
                  <a:lnTo>
                    <a:pt x="86" y="125"/>
                  </a:lnTo>
                  <a:lnTo>
                    <a:pt x="85" y="126"/>
                  </a:lnTo>
                  <a:lnTo>
                    <a:pt x="85" y="126"/>
                  </a:lnTo>
                  <a:lnTo>
                    <a:pt x="84" y="126"/>
                  </a:lnTo>
                  <a:lnTo>
                    <a:pt x="84" y="126"/>
                  </a:lnTo>
                  <a:lnTo>
                    <a:pt x="83" y="126"/>
                  </a:lnTo>
                  <a:lnTo>
                    <a:pt x="81" y="127"/>
                  </a:lnTo>
                  <a:lnTo>
                    <a:pt x="81" y="127"/>
                  </a:lnTo>
                  <a:lnTo>
                    <a:pt x="80" y="127"/>
                  </a:lnTo>
                  <a:lnTo>
                    <a:pt x="80" y="127"/>
                  </a:lnTo>
                  <a:lnTo>
                    <a:pt x="79" y="127"/>
                  </a:lnTo>
                  <a:lnTo>
                    <a:pt x="77" y="127"/>
                  </a:lnTo>
                  <a:lnTo>
                    <a:pt x="77" y="127"/>
                  </a:lnTo>
                  <a:lnTo>
                    <a:pt x="76" y="128"/>
                  </a:lnTo>
                  <a:lnTo>
                    <a:pt x="75" y="128"/>
                  </a:lnTo>
                  <a:lnTo>
                    <a:pt x="75" y="128"/>
                  </a:lnTo>
                  <a:lnTo>
                    <a:pt x="74" y="128"/>
                  </a:lnTo>
                  <a:lnTo>
                    <a:pt x="74" y="128"/>
                  </a:lnTo>
                  <a:lnTo>
                    <a:pt x="72" y="128"/>
                  </a:lnTo>
                  <a:lnTo>
                    <a:pt x="71" y="128"/>
                  </a:lnTo>
                  <a:lnTo>
                    <a:pt x="71" y="128"/>
                  </a:lnTo>
                  <a:lnTo>
                    <a:pt x="70" y="128"/>
                  </a:lnTo>
                  <a:lnTo>
                    <a:pt x="70" y="128"/>
                  </a:lnTo>
                  <a:lnTo>
                    <a:pt x="68" y="128"/>
                  </a:lnTo>
                  <a:lnTo>
                    <a:pt x="67" y="128"/>
                  </a:lnTo>
                  <a:lnTo>
                    <a:pt x="67" y="128"/>
                  </a:lnTo>
                  <a:lnTo>
                    <a:pt x="66" y="128"/>
                  </a:lnTo>
                  <a:lnTo>
                    <a:pt x="65" y="128"/>
                  </a:lnTo>
                  <a:lnTo>
                    <a:pt x="65" y="128"/>
                  </a:lnTo>
                  <a:lnTo>
                    <a:pt x="63" y="128"/>
                  </a:lnTo>
                  <a:lnTo>
                    <a:pt x="63" y="128"/>
                  </a:lnTo>
                  <a:lnTo>
                    <a:pt x="62" y="128"/>
                  </a:lnTo>
                  <a:lnTo>
                    <a:pt x="61" y="128"/>
                  </a:lnTo>
                  <a:lnTo>
                    <a:pt x="61" y="128"/>
                  </a:lnTo>
                  <a:lnTo>
                    <a:pt x="59" y="128"/>
                  </a:lnTo>
                  <a:lnTo>
                    <a:pt x="59" y="128"/>
                  </a:lnTo>
                  <a:lnTo>
                    <a:pt x="58" y="128"/>
                  </a:lnTo>
                  <a:lnTo>
                    <a:pt x="57" y="128"/>
                  </a:lnTo>
                  <a:lnTo>
                    <a:pt x="57" y="128"/>
                  </a:lnTo>
                  <a:lnTo>
                    <a:pt x="56" y="128"/>
                  </a:lnTo>
                  <a:lnTo>
                    <a:pt x="56" y="128"/>
                  </a:lnTo>
                  <a:lnTo>
                    <a:pt x="54" y="128"/>
                  </a:lnTo>
                  <a:lnTo>
                    <a:pt x="53" y="128"/>
                  </a:lnTo>
                  <a:lnTo>
                    <a:pt x="53" y="128"/>
                  </a:lnTo>
                  <a:lnTo>
                    <a:pt x="52" y="127"/>
                  </a:lnTo>
                  <a:lnTo>
                    <a:pt x="52" y="127"/>
                  </a:lnTo>
                  <a:lnTo>
                    <a:pt x="50" y="127"/>
                  </a:lnTo>
                  <a:lnTo>
                    <a:pt x="49" y="127"/>
                  </a:lnTo>
                  <a:lnTo>
                    <a:pt x="49" y="127"/>
                  </a:lnTo>
                  <a:lnTo>
                    <a:pt x="48" y="127"/>
                  </a:lnTo>
                  <a:lnTo>
                    <a:pt x="48" y="127"/>
                  </a:lnTo>
                  <a:lnTo>
                    <a:pt x="46" y="126"/>
                  </a:lnTo>
                  <a:lnTo>
                    <a:pt x="46" y="126"/>
                  </a:lnTo>
                  <a:lnTo>
                    <a:pt x="45" y="126"/>
                  </a:lnTo>
                  <a:lnTo>
                    <a:pt x="44" y="126"/>
                  </a:lnTo>
                  <a:lnTo>
                    <a:pt x="44" y="126"/>
                  </a:lnTo>
                  <a:lnTo>
                    <a:pt x="43" y="126"/>
                  </a:lnTo>
                  <a:lnTo>
                    <a:pt x="43" y="125"/>
                  </a:lnTo>
                  <a:lnTo>
                    <a:pt x="41" y="125"/>
                  </a:lnTo>
                  <a:lnTo>
                    <a:pt x="41" y="125"/>
                  </a:lnTo>
                  <a:lnTo>
                    <a:pt x="40" y="125"/>
                  </a:lnTo>
                  <a:lnTo>
                    <a:pt x="39" y="123"/>
                  </a:lnTo>
                  <a:lnTo>
                    <a:pt x="39" y="123"/>
                  </a:lnTo>
                  <a:lnTo>
                    <a:pt x="37" y="123"/>
                  </a:lnTo>
                  <a:lnTo>
                    <a:pt x="37" y="123"/>
                  </a:lnTo>
                  <a:lnTo>
                    <a:pt x="36" y="122"/>
                  </a:lnTo>
                  <a:lnTo>
                    <a:pt x="36" y="122"/>
                  </a:lnTo>
                  <a:lnTo>
                    <a:pt x="35" y="122"/>
                  </a:lnTo>
                  <a:lnTo>
                    <a:pt x="35" y="122"/>
                  </a:lnTo>
                  <a:lnTo>
                    <a:pt x="34" y="121"/>
                  </a:lnTo>
                  <a:lnTo>
                    <a:pt x="34" y="121"/>
                  </a:lnTo>
                  <a:lnTo>
                    <a:pt x="32" y="121"/>
                  </a:lnTo>
                  <a:lnTo>
                    <a:pt x="32" y="119"/>
                  </a:lnTo>
                  <a:lnTo>
                    <a:pt x="31" y="119"/>
                  </a:lnTo>
                  <a:lnTo>
                    <a:pt x="31" y="119"/>
                  </a:lnTo>
                  <a:lnTo>
                    <a:pt x="30" y="119"/>
                  </a:lnTo>
                  <a:lnTo>
                    <a:pt x="30" y="118"/>
                  </a:lnTo>
                  <a:lnTo>
                    <a:pt x="28" y="118"/>
                  </a:lnTo>
                  <a:lnTo>
                    <a:pt x="28" y="118"/>
                  </a:lnTo>
                  <a:lnTo>
                    <a:pt x="27" y="117"/>
                  </a:lnTo>
                  <a:lnTo>
                    <a:pt x="27" y="117"/>
                  </a:lnTo>
                  <a:lnTo>
                    <a:pt x="26" y="116"/>
                  </a:lnTo>
                  <a:lnTo>
                    <a:pt x="26" y="116"/>
                  </a:lnTo>
                  <a:lnTo>
                    <a:pt x="25" y="116"/>
                  </a:lnTo>
                  <a:lnTo>
                    <a:pt x="25" y="114"/>
                  </a:lnTo>
                  <a:lnTo>
                    <a:pt x="23" y="114"/>
                  </a:lnTo>
                  <a:lnTo>
                    <a:pt x="23" y="114"/>
                  </a:lnTo>
                  <a:lnTo>
                    <a:pt x="22" y="113"/>
                  </a:lnTo>
                  <a:lnTo>
                    <a:pt x="22" y="113"/>
                  </a:lnTo>
                  <a:lnTo>
                    <a:pt x="21" y="112"/>
                  </a:lnTo>
                  <a:lnTo>
                    <a:pt x="21" y="112"/>
                  </a:lnTo>
                  <a:lnTo>
                    <a:pt x="19" y="112"/>
                  </a:lnTo>
                  <a:lnTo>
                    <a:pt x="19" y="110"/>
                  </a:lnTo>
                  <a:lnTo>
                    <a:pt x="19" y="110"/>
                  </a:lnTo>
                  <a:lnTo>
                    <a:pt x="18" y="109"/>
                  </a:lnTo>
                  <a:lnTo>
                    <a:pt x="18" y="109"/>
                  </a:lnTo>
                  <a:lnTo>
                    <a:pt x="17" y="108"/>
                  </a:lnTo>
                  <a:lnTo>
                    <a:pt x="17" y="108"/>
                  </a:lnTo>
                  <a:lnTo>
                    <a:pt x="16" y="107"/>
                  </a:lnTo>
                  <a:lnTo>
                    <a:pt x="16" y="107"/>
                  </a:lnTo>
                  <a:lnTo>
                    <a:pt x="16" y="107"/>
                  </a:lnTo>
                  <a:lnTo>
                    <a:pt x="14" y="105"/>
                  </a:lnTo>
                  <a:lnTo>
                    <a:pt x="14" y="105"/>
                  </a:lnTo>
                  <a:lnTo>
                    <a:pt x="13" y="104"/>
                  </a:lnTo>
                  <a:lnTo>
                    <a:pt x="13" y="104"/>
                  </a:lnTo>
                  <a:lnTo>
                    <a:pt x="13" y="103"/>
                  </a:lnTo>
                  <a:lnTo>
                    <a:pt x="12" y="103"/>
                  </a:lnTo>
                  <a:lnTo>
                    <a:pt x="12" y="101"/>
                  </a:lnTo>
                  <a:lnTo>
                    <a:pt x="12" y="101"/>
                  </a:lnTo>
                  <a:lnTo>
                    <a:pt x="10" y="100"/>
                  </a:lnTo>
                  <a:lnTo>
                    <a:pt x="10" y="100"/>
                  </a:lnTo>
                  <a:lnTo>
                    <a:pt x="10" y="99"/>
                  </a:lnTo>
                  <a:lnTo>
                    <a:pt x="9" y="99"/>
                  </a:lnTo>
                  <a:lnTo>
                    <a:pt x="9" y="98"/>
                  </a:lnTo>
                  <a:lnTo>
                    <a:pt x="9" y="96"/>
                  </a:lnTo>
                  <a:lnTo>
                    <a:pt x="8" y="96"/>
                  </a:lnTo>
                  <a:lnTo>
                    <a:pt x="8" y="95"/>
                  </a:lnTo>
                  <a:lnTo>
                    <a:pt x="8" y="95"/>
                  </a:lnTo>
                  <a:lnTo>
                    <a:pt x="7" y="94"/>
                  </a:lnTo>
                  <a:lnTo>
                    <a:pt x="7" y="94"/>
                  </a:lnTo>
                  <a:lnTo>
                    <a:pt x="7" y="92"/>
                  </a:lnTo>
                  <a:lnTo>
                    <a:pt x="7" y="92"/>
                  </a:lnTo>
                  <a:lnTo>
                    <a:pt x="5" y="91"/>
                  </a:lnTo>
                  <a:lnTo>
                    <a:pt x="5" y="90"/>
                  </a:lnTo>
                  <a:lnTo>
                    <a:pt x="5" y="90"/>
                  </a:lnTo>
                  <a:lnTo>
                    <a:pt x="5" y="89"/>
                  </a:lnTo>
                  <a:lnTo>
                    <a:pt x="4" y="89"/>
                  </a:lnTo>
                  <a:lnTo>
                    <a:pt x="4" y="87"/>
                  </a:lnTo>
                  <a:lnTo>
                    <a:pt x="4" y="86"/>
                  </a:lnTo>
                  <a:lnTo>
                    <a:pt x="4" y="86"/>
                  </a:lnTo>
                  <a:lnTo>
                    <a:pt x="3" y="85"/>
                  </a:lnTo>
                  <a:lnTo>
                    <a:pt x="3" y="85"/>
                  </a:lnTo>
                  <a:lnTo>
                    <a:pt x="3" y="83"/>
                  </a:lnTo>
                  <a:lnTo>
                    <a:pt x="3" y="82"/>
                  </a:lnTo>
                  <a:lnTo>
                    <a:pt x="3" y="82"/>
                  </a:lnTo>
                  <a:lnTo>
                    <a:pt x="3" y="81"/>
                  </a:lnTo>
                  <a:lnTo>
                    <a:pt x="1" y="81"/>
                  </a:lnTo>
                  <a:lnTo>
                    <a:pt x="1" y="80"/>
                  </a:lnTo>
                  <a:lnTo>
                    <a:pt x="1" y="78"/>
                  </a:lnTo>
                  <a:lnTo>
                    <a:pt x="1" y="78"/>
                  </a:lnTo>
                  <a:lnTo>
                    <a:pt x="1" y="77"/>
                  </a:lnTo>
                  <a:lnTo>
                    <a:pt x="1" y="76"/>
                  </a:lnTo>
                  <a:lnTo>
                    <a:pt x="1" y="76"/>
                  </a:lnTo>
                  <a:lnTo>
                    <a:pt x="1" y="74"/>
                  </a:lnTo>
                  <a:lnTo>
                    <a:pt x="0" y="74"/>
                  </a:lnTo>
                  <a:lnTo>
                    <a:pt x="0" y="73"/>
                  </a:lnTo>
                  <a:lnTo>
                    <a:pt x="0" y="72"/>
                  </a:lnTo>
                  <a:lnTo>
                    <a:pt x="0" y="72"/>
                  </a:lnTo>
                  <a:lnTo>
                    <a:pt x="0" y="71"/>
                  </a:lnTo>
                  <a:lnTo>
                    <a:pt x="0" y="71"/>
                  </a:lnTo>
                  <a:lnTo>
                    <a:pt x="0" y="69"/>
                  </a:lnTo>
                  <a:lnTo>
                    <a:pt x="0" y="68"/>
                  </a:lnTo>
                  <a:lnTo>
                    <a:pt x="0" y="68"/>
                  </a:lnTo>
                  <a:lnTo>
                    <a:pt x="0" y="67"/>
                  </a:lnTo>
                  <a:lnTo>
                    <a:pt x="0" y="65"/>
                  </a:lnTo>
                  <a:lnTo>
                    <a:pt x="0" y="65"/>
                  </a:lnTo>
                  <a:lnTo>
                    <a:pt x="0" y="64"/>
                  </a:lnTo>
                  <a:lnTo>
                    <a:pt x="0" y="64"/>
                  </a:lnTo>
                  <a:lnTo>
                    <a:pt x="0" y="63"/>
                  </a:lnTo>
                  <a:lnTo>
                    <a:pt x="0" y="62"/>
                  </a:lnTo>
                  <a:lnTo>
                    <a:pt x="0" y="62"/>
                  </a:lnTo>
                  <a:lnTo>
                    <a:pt x="0" y="60"/>
                  </a:lnTo>
                  <a:lnTo>
                    <a:pt x="0" y="60"/>
                  </a:lnTo>
                  <a:lnTo>
                    <a:pt x="0" y="59"/>
                  </a:lnTo>
                  <a:lnTo>
                    <a:pt x="0" y="58"/>
                  </a:lnTo>
                  <a:lnTo>
                    <a:pt x="0" y="58"/>
                  </a:lnTo>
                  <a:lnTo>
                    <a:pt x="0" y="56"/>
                  </a:lnTo>
                  <a:lnTo>
                    <a:pt x="0" y="56"/>
                  </a:lnTo>
                  <a:lnTo>
                    <a:pt x="0" y="55"/>
                  </a:lnTo>
                  <a:lnTo>
                    <a:pt x="1" y="54"/>
                  </a:lnTo>
                  <a:lnTo>
                    <a:pt x="1" y="54"/>
                  </a:lnTo>
                  <a:lnTo>
                    <a:pt x="1" y="53"/>
                  </a:lnTo>
                  <a:lnTo>
                    <a:pt x="1" y="53"/>
                  </a:lnTo>
                  <a:lnTo>
                    <a:pt x="1" y="51"/>
                  </a:lnTo>
                  <a:lnTo>
                    <a:pt x="1" y="50"/>
                  </a:lnTo>
                  <a:lnTo>
                    <a:pt x="1" y="50"/>
                  </a:lnTo>
                  <a:lnTo>
                    <a:pt x="1" y="49"/>
                  </a:lnTo>
                  <a:lnTo>
                    <a:pt x="3" y="49"/>
                  </a:lnTo>
                  <a:lnTo>
                    <a:pt x="3" y="47"/>
                  </a:lnTo>
                  <a:lnTo>
                    <a:pt x="3" y="47"/>
                  </a:lnTo>
                  <a:lnTo>
                    <a:pt x="3" y="46"/>
                  </a:lnTo>
                  <a:lnTo>
                    <a:pt x="3" y="45"/>
                  </a:lnTo>
                  <a:lnTo>
                    <a:pt x="3" y="45"/>
                  </a:lnTo>
                  <a:lnTo>
                    <a:pt x="4" y="44"/>
                  </a:lnTo>
                  <a:lnTo>
                    <a:pt x="4" y="44"/>
                  </a:lnTo>
                  <a:lnTo>
                    <a:pt x="4" y="42"/>
                  </a:lnTo>
                  <a:lnTo>
                    <a:pt x="4" y="42"/>
                  </a:lnTo>
                  <a:lnTo>
                    <a:pt x="4" y="41"/>
                  </a:lnTo>
                  <a:lnTo>
                    <a:pt x="5" y="40"/>
                  </a:lnTo>
                  <a:lnTo>
                    <a:pt x="5" y="40"/>
                  </a:lnTo>
                  <a:lnTo>
                    <a:pt x="5" y="38"/>
                  </a:lnTo>
                  <a:lnTo>
                    <a:pt x="5" y="38"/>
                  </a:lnTo>
                  <a:lnTo>
                    <a:pt x="7" y="37"/>
                  </a:lnTo>
                  <a:lnTo>
                    <a:pt x="7" y="37"/>
                  </a:lnTo>
                  <a:lnTo>
                    <a:pt x="7" y="36"/>
                  </a:lnTo>
                  <a:lnTo>
                    <a:pt x="7" y="36"/>
                  </a:lnTo>
                  <a:lnTo>
                    <a:pt x="8" y="35"/>
                  </a:lnTo>
                  <a:lnTo>
                    <a:pt x="8" y="35"/>
                  </a:lnTo>
                  <a:lnTo>
                    <a:pt x="8" y="33"/>
                  </a:lnTo>
                  <a:lnTo>
                    <a:pt x="9" y="32"/>
                  </a:lnTo>
                  <a:lnTo>
                    <a:pt x="9" y="32"/>
                  </a:lnTo>
                  <a:lnTo>
                    <a:pt x="9" y="31"/>
                  </a:lnTo>
                  <a:lnTo>
                    <a:pt x="9" y="31"/>
                  </a:lnTo>
                  <a:lnTo>
                    <a:pt x="10" y="29"/>
                  </a:lnTo>
                  <a:lnTo>
                    <a:pt x="10" y="29"/>
                  </a:lnTo>
                  <a:lnTo>
                    <a:pt x="10" y="28"/>
                  </a:lnTo>
                  <a:lnTo>
                    <a:pt x="12" y="28"/>
                  </a:lnTo>
                  <a:lnTo>
                    <a:pt x="12" y="27"/>
                  </a:lnTo>
                  <a:lnTo>
                    <a:pt x="12" y="27"/>
                  </a:lnTo>
                  <a:lnTo>
                    <a:pt x="13" y="25"/>
                  </a:lnTo>
                  <a:lnTo>
                    <a:pt x="13" y="25"/>
                  </a:lnTo>
                  <a:lnTo>
                    <a:pt x="14" y="24"/>
                  </a:lnTo>
                  <a:lnTo>
                    <a:pt x="14" y="24"/>
                  </a:lnTo>
                  <a:lnTo>
                    <a:pt x="14" y="24"/>
                  </a:lnTo>
                  <a:lnTo>
                    <a:pt x="16" y="23"/>
                  </a:lnTo>
                  <a:lnTo>
                    <a:pt x="16" y="23"/>
                  </a:lnTo>
                  <a:lnTo>
                    <a:pt x="17" y="22"/>
                  </a:lnTo>
                  <a:lnTo>
                    <a:pt x="17" y="22"/>
                  </a:lnTo>
                  <a:lnTo>
                    <a:pt x="17" y="20"/>
                  </a:lnTo>
                  <a:lnTo>
                    <a:pt x="18" y="20"/>
                  </a:lnTo>
                  <a:lnTo>
                    <a:pt x="18" y="19"/>
                  </a:lnTo>
                  <a:lnTo>
                    <a:pt x="19" y="19"/>
                  </a:lnTo>
                  <a:lnTo>
                    <a:pt x="19" y="18"/>
                  </a:lnTo>
                  <a:lnTo>
                    <a:pt x="19" y="18"/>
                  </a:lnTo>
                  <a:lnTo>
                    <a:pt x="21" y="18"/>
                  </a:lnTo>
                  <a:lnTo>
                    <a:pt x="21" y="16"/>
                  </a:lnTo>
                  <a:lnTo>
                    <a:pt x="22" y="16"/>
                  </a:lnTo>
                  <a:lnTo>
                    <a:pt x="22" y="15"/>
                  </a:lnTo>
                  <a:lnTo>
                    <a:pt x="23" y="15"/>
                  </a:lnTo>
                  <a:lnTo>
                    <a:pt x="23" y="15"/>
                  </a:lnTo>
                  <a:lnTo>
                    <a:pt x="25" y="14"/>
                  </a:lnTo>
                  <a:lnTo>
                    <a:pt x="25" y="14"/>
                  </a:lnTo>
                  <a:lnTo>
                    <a:pt x="26" y="13"/>
                  </a:lnTo>
                  <a:lnTo>
                    <a:pt x="26" y="13"/>
                  </a:lnTo>
                  <a:lnTo>
                    <a:pt x="27" y="13"/>
                  </a:lnTo>
                  <a:lnTo>
                    <a:pt x="27" y="11"/>
                  </a:lnTo>
                  <a:lnTo>
                    <a:pt x="28" y="11"/>
                  </a:lnTo>
                  <a:lnTo>
                    <a:pt x="28" y="11"/>
                  </a:lnTo>
                  <a:lnTo>
                    <a:pt x="30" y="10"/>
                  </a:lnTo>
                  <a:lnTo>
                    <a:pt x="30" y="10"/>
                  </a:lnTo>
                  <a:lnTo>
                    <a:pt x="31" y="10"/>
                  </a:lnTo>
                  <a:lnTo>
                    <a:pt x="31" y="9"/>
                  </a:lnTo>
                  <a:lnTo>
                    <a:pt x="32" y="9"/>
                  </a:lnTo>
                  <a:lnTo>
                    <a:pt x="32" y="9"/>
                  </a:lnTo>
                  <a:lnTo>
                    <a:pt x="34" y="7"/>
                  </a:lnTo>
                  <a:lnTo>
                    <a:pt x="35" y="7"/>
                  </a:lnTo>
                  <a:lnTo>
                    <a:pt x="35" y="7"/>
                  </a:lnTo>
                  <a:lnTo>
                    <a:pt x="36" y="7"/>
                  </a:lnTo>
                  <a:lnTo>
                    <a:pt x="36" y="6"/>
                  </a:lnTo>
                  <a:lnTo>
                    <a:pt x="37" y="6"/>
                  </a:lnTo>
                  <a:lnTo>
                    <a:pt x="37" y="6"/>
                  </a:lnTo>
                  <a:lnTo>
                    <a:pt x="39" y="5"/>
                  </a:lnTo>
                  <a:lnTo>
                    <a:pt x="40" y="5"/>
                  </a:lnTo>
                  <a:lnTo>
                    <a:pt x="40" y="5"/>
                  </a:lnTo>
                  <a:lnTo>
                    <a:pt x="41" y="5"/>
                  </a:lnTo>
                  <a:lnTo>
                    <a:pt x="41" y="4"/>
                  </a:lnTo>
                  <a:lnTo>
                    <a:pt x="43" y="4"/>
                  </a:lnTo>
                  <a:lnTo>
                    <a:pt x="44" y="4"/>
                  </a:lnTo>
                  <a:lnTo>
                    <a:pt x="44" y="4"/>
                  </a:lnTo>
                  <a:lnTo>
                    <a:pt x="45" y="4"/>
                  </a:lnTo>
                  <a:lnTo>
                    <a:pt x="45" y="2"/>
                  </a:lnTo>
                  <a:lnTo>
                    <a:pt x="46" y="2"/>
                  </a:lnTo>
                  <a:lnTo>
                    <a:pt x="48" y="2"/>
                  </a:lnTo>
                  <a:lnTo>
                    <a:pt x="48" y="2"/>
                  </a:lnTo>
                  <a:lnTo>
                    <a:pt x="49" y="2"/>
                  </a:lnTo>
                  <a:lnTo>
                    <a:pt x="49" y="2"/>
                  </a:lnTo>
                  <a:lnTo>
                    <a:pt x="50" y="1"/>
                  </a:lnTo>
                  <a:lnTo>
                    <a:pt x="52" y="1"/>
                  </a:lnTo>
                  <a:lnTo>
                    <a:pt x="52" y="1"/>
                  </a:lnTo>
                  <a:lnTo>
                    <a:pt x="53" y="1"/>
                  </a:lnTo>
                  <a:lnTo>
                    <a:pt x="53" y="1"/>
                  </a:lnTo>
                  <a:lnTo>
                    <a:pt x="54" y="1"/>
                  </a:lnTo>
                  <a:lnTo>
                    <a:pt x="56" y="1"/>
                  </a:lnTo>
                  <a:lnTo>
                    <a:pt x="56" y="1"/>
                  </a:lnTo>
                  <a:lnTo>
                    <a:pt x="57" y="1"/>
                  </a:lnTo>
                  <a:lnTo>
                    <a:pt x="58" y="1"/>
                  </a:lnTo>
                  <a:lnTo>
                    <a:pt x="58" y="0"/>
                  </a:lnTo>
                  <a:lnTo>
                    <a:pt x="59" y="0"/>
                  </a:lnTo>
                  <a:lnTo>
                    <a:pt x="59" y="0"/>
                  </a:lnTo>
                  <a:lnTo>
                    <a:pt x="61" y="0"/>
                  </a:lnTo>
                  <a:lnTo>
                    <a:pt x="62" y="0"/>
                  </a:lnTo>
                  <a:lnTo>
                    <a:pt x="62" y="0"/>
                  </a:lnTo>
                  <a:lnTo>
                    <a:pt x="63" y="0"/>
                  </a:lnTo>
                  <a:lnTo>
                    <a:pt x="63" y="0"/>
                  </a:lnTo>
                  <a:lnTo>
                    <a:pt x="65" y="0"/>
                  </a:lnTo>
                  <a:lnTo>
                    <a:pt x="66" y="0"/>
                  </a:lnTo>
                  <a:lnTo>
                    <a:pt x="66" y="0"/>
                  </a:lnTo>
                  <a:lnTo>
                    <a:pt x="67" y="0"/>
                  </a:lnTo>
                  <a:lnTo>
                    <a:pt x="68" y="0"/>
                  </a:lnTo>
                  <a:lnTo>
                    <a:pt x="68" y="0"/>
                  </a:lnTo>
                  <a:lnTo>
                    <a:pt x="70" y="0"/>
                  </a:lnTo>
                  <a:lnTo>
                    <a:pt x="70" y="0"/>
                  </a:lnTo>
                  <a:lnTo>
                    <a:pt x="71" y="1"/>
                  </a:lnTo>
                  <a:lnTo>
                    <a:pt x="72" y="1"/>
                  </a:lnTo>
                  <a:lnTo>
                    <a:pt x="72" y="1"/>
                  </a:lnTo>
                  <a:lnTo>
                    <a:pt x="74" y="1"/>
                  </a:lnTo>
                  <a:lnTo>
                    <a:pt x="74" y="1"/>
                  </a:lnTo>
                  <a:lnTo>
                    <a:pt x="75" y="1"/>
                  </a:lnTo>
                  <a:lnTo>
                    <a:pt x="76" y="1"/>
                  </a:lnTo>
                  <a:lnTo>
                    <a:pt x="76" y="1"/>
                  </a:lnTo>
                  <a:lnTo>
                    <a:pt x="77" y="1"/>
                  </a:lnTo>
                  <a:lnTo>
                    <a:pt x="77" y="1"/>
                  </a:lnTo>
                  <a:lnTo>
                    <a:pt x="79" y="2"/>
                  </a:lnTo>
                  <a:lnTo>
                    <a:pt x="79" y="2"/>
                  </a:lnTo>
                  <a:lnTo>
                    <a:pt x="80" y="2"/>
                  </a:lnTo>
                  <a:lnTo>
                    <a:pt x="81" y="2"/>
                  </a:lnTo>
                  <a:lnTo>
                    <a:pt x="81" y="2"/>
                  </a:lnTo>
                  <a:lnTo>
                    <a:pt x="83" y="2"/>
                  </a:lnTo>
                  <a:lnTo>
                    <a:pt x="83" y="2"/>
                  </a:lnTo>
                  <a:lnTo>
                    <a:pt x="84" y="4"/>
                  </a:lnTo>
                  <a:lnTo>
                    <a:pt x="85" y="4"/>
                  </a:lnTo>
                  <a:lnTo>
                    <a:pt x="85" y="4"/>
                  </a:lnTo>
                  <a:lnTo>
                    <a:pt x="86" y="4"/>
                  </a:lnTo>
                  <a:lnTo>
                    <a:pt x="86" y="4"/>
                  </a:lnTo>
                  <a:lnTo>
                    <a:pt x="88" y="5"/>
                  </a:lnTo>
                  <a:lnTo>
                    <a:pt x="88" y="5"/>
                  </a:lnTo>
                  <a:lnTo>
                    <a:pt x="89" y="5"/>
                  </a:lnTo>
                  <a:lnTo>
                    <a:pt x="89" y="5"/>
                  </a:lnTo>
                  <a:lnTo>
                    <a:pt x="90" y="6"/>
                  </a:lnTo>
                  <a:lnTo>
                    <a:pt x="92" y="6"/>
                  </a:lnTo>
                  <a:lnTo>
                    <a:pt x="92" y="6"/>
                  </a:lnTo>
                  <a:lnTo>
                    <a:pt x="93" y="6"/>
                  </a:lnTo>
                  <a:lnTo>
                    <a:pt x="93" y="7"/>
                  </a:lnTo>
                  <a:lnTo>
                    <a:pt x="94" y="7"/>
                  </a:lnTo>
                  <a:lnTo>
                    <a:pt x="94" y="7"/>
                  </a:lnTo>
                  <a:lnTo>
                    <a:pt x="95" y="7"/>
                  </a:lnTo>
                  <a:lnTo>
                    <a:pt x="95" y="9"/>
                  </a:lnTo>
                  <a:lnTo>
                    <a:pt x="97" y="9"/>
                  </a:lnTo>
                  <a:lnTo>
                    <a:pt x="97" y="9"/>
                  </a:lnTo>
                  <a:lnTo>
                    <a:pt x="98" y="10"/>
                  </a:lnTo>
                  <a:lnTo>
                    <a:pt x="98" y="10"/>
                  </a:lnTo>
                  <a:lnTo>
                    <a:pt x="99" y="10"/>
                  </a:lnTo>
                  <a:lnTo>
                    <a:pt x="99" y="11"/>
                  </a:lnTo>
                  <a:lnTo>
                    <a:pt x="101" y="11"/>
                  </a:lnTo>
                  <a:lnTo>
                    <a:pt x="101" y="11"/>
                  </a:lnTo>
                  <a:lnTo>
                    <a:pt x="102" y="13"/>
                  </a:lnTo>
                  <a:lnTo>
                    <a:pt x="102" y="13"/>
                  </a:lnTo>
                  <a:lnTo>
                    <a:pt x="103" y="13"/>
                  </a:lnTo>
                  <a:lnTo>
                    <a:pt x="103" y="14"/>
                  </a:lnTo>
                  <a:lnTo>
                    <a:pt x="104" y="14"/>
                  </a:lnTo>
                  <a:lnTo>
                    <a:pt x="104" y="14"/>
                  </a:lnTo>
                  <a:lnTo>
                    <a:pt x="106" y="15"/>
                  </a:lnTo>
                  <a:lnTo>
                    <a:pt x="106" y="15"/>
                  </a:lnTo>
                  <a:lnTo>
                    <a:pt x="107" y="16"/>
                  </a:lnTo>
                  <a:lnTo>
                    <a:pt x="107" y="16"/>
                  </a:lnTo>
                  <a:lnTo>
                    <a:pt x="108" y="16"/>
                  </a:lnTo>
                  <a:lnTo>
                    <a:pt x="108" y="18"/>
                  </a:lnTo>
                  <a:lnTo>
                    <a:pt x="110" y="18"/>
                  </a:lnTo>
                  <a:lnTo>
                    <a:pt x="110" y="19"/>
                  </a:lnTo>
                  <a:lnTo>
                    <a:pt x="110" y="19"/>
                  </a:lnTo>
                  <a:lnTo>
                    <a:pt x="111" y="19"/>
                  </a:lnTo>
                  <a:lnTo>
                    <a:pt x="111" y="20"/>
                  </a:lnTo>
                  <a:lnTo>
                    <a:pt x="112" y="20"/>
                  </a:lnTo>
                  <a:lnTo>
                    <a:pt x="112" y="22"/>
                  </a:lnTo>
                  <a:lnTo>
                    <a:pt x="113" y="22"/>
                  </a:lnTo>
                  <a:lnTo>
                    <a:pt x="113" y="23"/>
                  </a:lnTo>
                  <a:lnTo>
                    <a:pt x="113" y="23"/>
                  </a:lnTo>
                  <a:lnTo>
                    <a:pt x="115" y="24"/>
                  </a:lnTo>
                  <a:lnTo>
                    <a:pt x="115" y="24"/>
                  </a:lnTo>
                  <a:lnTo>
                    <a:pt x="115" y="25"/>
                  </a:lnTo>
                  <a:lnTo>
                    <a:pt x="116" y="25"/>
                  </a:lnTo>
                  <a:lnTo>
                    <a:pt x="116" y="27"/>
                  </a:lnTo>
                  <a:lnTo>
                    <a:pt x="117" y="27"/>
                  </a:lnTo>
                  <a:lnTo>
                    <a:pt x="117" y="28"/>
                  </a:lnTo>
                  <a:lnTo>
                    <a:pt x="117" y="28"/>
                  </a:lnTo>
                  <a:lnTo>
                    <a:pt x="119" y="29"/>
                  </a:lnTo>
                  <a:lnTo>
                    <a:pt x="119" y="29"/>
                  </a:lnTo>
                  <a:lnTo>
                    <a:pt x="119" y="31"/>
                  </a:lnTo>
                  <a:lnTo>
                    <a:pt x="120" y="31"/>
                  </a:lnTo>
                  <a:lnTo>
                    <a:pt x="120" y="32"/>
                  </a:lnTo>
                  <a:lnTo>
                    <a:pt x="120" y="32"/>
                  </a:lnTo>
                  <a:lnTo>
                    <a:pt x="121" y="33"/>
                  </a:lnTo>
                  <a:lnTo>
                    <a:pt x="121" y="33"/>
                  </a:lnTo>
                  <a:lnTo>
                    <a:pt x="121" y="35"/>
                  </a:lnTo>
                  <a:lnTo>
                    <a:pt x="122" y="35"/>
                  </a:lnTo>
                  <a:lnTo>
                    <a:pt x="122" y="36"/>
                  </a:lnTo>
                  <a:lnTo>
                    <a:pt x="122" y="37"/>
                  </a:lnTo>
                  <a:lnTo>
                    <a:pt x="122" y="37"/>
                  </a:lnTo>
                  <a:lnTo>
                    <a:pt x="124" y="38"/>
                  </a:lnTo>
                  <a:lnTo>
                    <a:pt x="124" y="38"/>
                  </a:lnTo>
                  <a:lnTo>
                    <a:pt x="124" y="40"/>
                  </a:lnTo>
                  <a:lnTo>
                    <a:pt x="124" y="41"/>
                  </a:lnTo>
                  <a:close/>
                  <a:moveTo>
                    <a:pt x="1360" y="3302"/>
                  </a:moveTo>
                  <a:lnTo>
                    <a:pt x="49" y="71"/>
                  </a:lnTo>
                  <a:lnTo>
                    <a:pt x="79" y="59"/>
                  </a:lnTo>
                  <a:lnTo>
                    <a:pt x="1390" y="3289"/>
                  </a:lnTo>
                  <a:lnTo>
                    <a:pt x="1360" y="3302"/>
                  </a:lnTo>
                  <a:close/>
                  <a:moveTo>
                    <a:pt x="1435" y="3271"/>
                  </a:moveTo>
                  <a:lnTo>
                    <a:pt x="1435" y="3272"/>
                  </a:lnTo>
                  <a:lnTo>
                    <a:pt x="1435" y="3272"/>
                  </a:lnTo>
                  <a:lnTo>
                    <a:pt x="1435" y="3274"/>
                  </a:lnTo>
                  <a:lnTo>
                    <a:pt x="1436" y="3275"/>
                  </a:lnTo>
                  <a:lnTo>
                    <a:pt x="1436" y="3275"/>
                  </a:lnTo>
                  <a:lnTo>
                    <a:pt x="1436" y="3276"/>
                  </a:lnTo>
                  <a:lnTo>
                    <a:pt x="1436" y="3276"/>
                  </a:lnTo>
                  <a:lnTo>
                    <a:pt x="1436" y="3278"/>
                  </a:lnTo>
                  <a:lnTo>
                    <a:pt x="1437" y="3279"/>
                  </a:lnTo>
                  <a:lnTo>
                    <a:pt x="1437" y="3279"/>
                  </a:lnTo>
                  <a:lnTo>
                    <a:pt x="1437" y="3280"/>
                  </a:lnTo>
                  <a:lnTo>
                    <a:pt x="1437" y="3280"/>
                  </a:lnTo>
                  <a:lnTo>
                    <a:pt x="1437" y="3281"/>
                  </a:lnTo>
                  <a:lnTo>
                    <a:pt x="1437" y="3283"/>
                  </a:lnTo>
                  <a:lnTo>
                    <a:pt x="1437" y="3283"/>
                  </a:lnTo>
                  <a:lnTo>
                    <a:pt x="1439" y="3284"/>
                  </a:lnTo>
                  <a:lnTo>
                    <a:pt x="1439" y="3284"/>
                  </a:lnTo>
                  <a:lnTo>
                    <a:pt x="1439" y="3285"/>
                  </a:lnTo>
                  <a:lnTo>
                    <a:pt x="1439" y="3287"/>
                  </a:lnTo>
                  <a:lnTo>
                    <a:pt x="1439" y="3287"/>
                  </a:lnTo>
                  <a:lnTo>
                    <a:pt x="1439" y="3288"/>
                  </a:lnTo>
                  <a:lnTo>
                    <a:pt x="1439" y="3288"/>
                  </a:lnTo>
                  <a:lnTo>
                    <a:pt x="1439" y="3289"/>
                  </a:lnTo>
                  <a:lnTo>
                    <a:pt x="1439" y="3290"/>
                  </a:lnTo>
                  <a:lnTo>
                    <a:pt x="1439" y="3290"/>
                  </a:lnTo>
                  <a:lnTo>
                    <a:pt x="1439" y="3292"/>
                  </a:lnTo>
                  <a:lnTo>
                    <a:pt x="1439" y="3293"/>
                  </a:lnTo>
                  <a:lnTo>
                    <a:pt x="1439" y="3293"/>
                  </a:lnTo>
                  <a:lnTo>
                    <a:pt x="1439" y="3294"/>
                  </a:lnTo>
                  <a:lnTo>
                    <a:pt x="1439" y="3294"/>
                  </a:lnTo>
                  <a:lnTo>
                    <a:pt x="1439" y="3296"/>
                  </a:lnTo>
                  <a:lnTo>
                    <a:pt x="1439" y="3297"/>
                  </a:lnTo>
                  <a:lnTo>
                    <a:pt x="1439" y="3297"/>
                  </a:lnTo>
                  <a:lnTo>
                    <a:pt x="1439" y="3298"/>
                  </a:lnTo>
                  <a:lnTo>
                    <a:pt x="1439" y="3298"/>
                  </a:lnTo>
                  <a:lnTo>
                    <a:pt x="1439" y="3299"/>
                  </a:lnTo>
                  <a:lnTo>
                    <a:pt x="1439" y="3301"/>
                  </a:lnTo>
                  <a:lnTo>
                    <a:pt x="1439" y="3301"/>
                  </a:lnTo>
                  <a:lnTo>
                    <a:pt x="1439" y="3302"/>
                  </a:lnTo>
                  <a:lnTo>
                    <a:pt x="1439" y="3302"/>
                  </a:lnTo>
                  <a:lnTo>
                    <a:pt x="1439" y="3303"/>
                  </a:lnTo>
                  <a:lnTo>
                    <a:pt x="1439" y="3305"/>
                  </a:lnTo>
                  <a:lnTo>
                    <a:pt x="1439" y="3305"/>
                  </a:lnTo>
                  <a:lnTo>
                    <a:pt x="1439" y="3306"/>
                  </a:lnTo>
                  <a:lnTo>
                    <a:pt x="1439" y="3306"/>
                  </a:lnTo>
                  <a:lnTo>
                    <a:pt x="1437" y="3307"/>
                  </a:lnTo>
                  <a:lnTo>
                    <a:pt x="1437" y="3309"/>
                  </a:lnTo>
                  <a:lnTo>
                    <a:pt x="1437" y="3309"/>
                  </a:lnTo>
                  <a:lnTo>
                    <a:pt x="1437" y="3310"/>
                  </a:lnTo>
                  <a:lnTo>
                    <a:pt x="1437" y="3310"/>
                  </a:lnTo>
                  <a:lnTo>
                    <a:pt x="1437" y="3311"/>
                  </a:lnTo>
                  <a:lnTo>
                    <a:pt x="1437" y="3312"/>
                  </a:lnTo>
                  <a:lnTo>
                    <a:pt x="1437" y="3312"/>
                  </a:lnTo>
                  <a:lnTo>
                    <a:pt x="1436" y="3314"/>
                  </a:lnTo>
                  <a:lnTo>
                    <a:pt x="1436" y="3314"/>
                  </a:lnTo>
                  <a:lnTo>
                    <a:pt x="1436" y="3315"/>
                  </a:lnTo>
                  <a:lnTo>
                    <a:pt x="1436" y="3315"/>
                  </a:lnTo>
                  <a:lnTo>
                    <a:pt x="1436" y="3316"/>
                  </a:lnTo>
                  <a:lnTo>
                    <a:pt x="1435" y="3318"/>
                  </a:lnTo>
                  <a:lnTo>
                    <a:pt x="1435" y="3318"/>
                  </a:lnTo>
                  <a:lnTo>
                    <a:pt x="1435" y="3319"/>
                  </a:lnTo>
                  <a:lnTo>
                    <a:pt x="1435" y="3319"/>
                  </a:lnTo>
                  <a:lnTo>
                    <a:pt x="1435" y="3320"/>
                  </a:lnTo>
                  <a:lnTo>
                    <a:pt x="1433" y="3320"/>
                  </a:lnTo>
                  <a:lnTo>
                    <a:pt x="1433" y="3321"/>
                  </a:lnTo>
                  <a:lnTo>
                    <a:pt x="1433" y="3323"/>
                  </a:lnTo>
                  <a:lnTo>
                    <a:pt x="1433" y="3323"/>
                  </a:lnTo>
                  <a:lnTo>
                    <a:pt x="1432" y="3324"/>
                  </a:lnTo>
                  <a:lnTo>
                    <a:pt x="1432" y="3324"/>
                  </a:lnTo>
                  <a:lnTo>
                    <a:pt x="1432" y="3325"/>
                  </a:lnTo>
                  <a:lnTo>
                    <a:pt x="1432" y="3325"/>
                  </a:lnTo>
                  <a:lnTo>
                    <a:pt x="1431" y="3327"/>
                  </a:lnTo>
                  <a:lnTo>
                    <a:pt x="1431" y="3327"/>
                  </a:lnTo>
                  <a:lnTo>
                    <a:pt x="1431" y="3328"/>
                  </a:lnTo>
                  <a:lnTo>
                    <a:pt x="1430" y="3328"/>
                  </a:lnTo>
                  <a:lnTo>
                    <a:pt x="1430" y="3329"/>
                  </a:lnTo>
                  <a:lnTo>
                    <a:pt x="1430" y="3329"/>
                  </a:lnTo>
                  <a:lnTo>
                    <a:pt x="1428" y="3330"/>
                  </a:lnTo>
                  <a:lnTo>
                    <a:pt x="1428" y="3330"/>
                  </a:lnTo>
                  <a:lnTo>
                    <a:pt x="1428" y="3332"/>
                  </a:lnTo>
                  <a:lnTo>
                    <a:pt x="1427" y="3332"/>
                  </a:lnTo>
                  <a:lnTo>
                    <a:pt x="1427" y="3333"/>
                  </a:lnTo>
                  <a:lnTo>
                    <a:pt x="1427" y="3333"/>
                  </a:lnTo>
                  <a:lnTo>
                    <a:pt x="1426" y="3334"/>
                  </a:lnTo>
                  <a:lnTo>
                    <a:pt x="1426" y="3334"/>
                  </a:lnTo>
                  <a:lnTo>
                    <a:pt x="1426" y="3336"/>
                  </a:lnTo>
                  <a:lnTo>
                    <a:pt x="1424" y="3336"/>
                  </a:lnTo>
                  <a:lnTo>
                    <a:pt x="1424" y="3337"/>
                  </a:lnTo>
                  <a:lnTo>
                    <a:pt x="1424" y="3337"/>
                  </a:lnTo>
                  <a:lnTo>
                    <a:pt x="1423" y="3338"/>
                  </a:lnTo>
                  <a:lnTo>
                    <a:pt x="1423" y="3338"/>
                  </a:lnTo>
                  <a:lnTo>
                    <a:pt x="1422" y="3339"/>
                  </a:lnTo>
                  <a:lnTo>
                    <a:pt x="1422" y="3339"/>
                  </a:lnTo>
                  <a:lnTo>
                    <a:pt x="1422" y="3339"/>
                  </a:lnTo>
                  <a:lnTo>
                    <a:pt x="1421" y="3341"/>
                  </a:lnTo>
                  <a:lnTo>
                    <a:pt x="1421" y="3341"/>
                  </a:lnTo>
                  <a:lnTo>
                    <a:pt x="1419" y="3342"/>
                  </a:lnTo>
                  <a:lnTo>
                    <a:pt x="1419" y="3342"/>
                  </a:lnTo>
                  <a:lnTo>
                    <a:pt x="1418" y="3343"/>
                  </a:lnTo>
                  <a:lnTo>
                    <a:pt x="1418" y="3343"/>
                  </a:lnTo>
                  <a:lnTo>
                    <a:pt x="1417" y="3343"/>
                  </a:lnTo>
                  <a:lnTo>
                    <a:pt x="1417" y="3345"/>
                  </a:lnTo>
                  <a:lnTo>
                    <a:pt x="1415" y="3345"/>
                  </a:lnTo>
                  <a:lnTo>
                    <a:pt x="1415" y="3346"/>
                  </a:lnTo>
                  <a:lnTo>
                    <a:pt x="1415" y="3346"/>
                  </a:lnTo>
                  <a:lnTo>
                    <a:pt x="1414" y="3346"/>
                  </a:lnTo>
                  <a:lnTo>
                    <a:pt x="1414" y="3347"/>
                  </a:lnTo>
                  <a:lnTo>
                    <a:pt x="1413" y="3347"/>
                  </a:lnTo>
                  <a:lnTo>
                    <a:pt x="1413" y="3348"/>
                  </a:lnTo>
                  <a:lnTo>
                    <a:pt x="1412" y="3348"/>
                  </a:lnTo>
                  <a:lnTo>
                    <a:pt x="1412" y="3348"/>
                  </a:lnTo>
                  <a:lnTo>
                    <a:pt x="1410" y="3350"/>
                  </a:lnTo>
                  <a:lnTo>
                    <a:pt x="1410" y="3350"/>
                  </a:lnTo>
                  <a:lnTo>
                    <a:pt x="1409" y="3350"/>
                  </a:lnTo>
                  <a:lnTo>
                    <a:pt x="1408" y="3351"/>
                  </a:lnTo>
                  <a:lnTo>
                    <a:pt x="1408" y="3351"/>
                  </a:lnTo>
                  <a:lnTo>
                    <a:pt x="1406" y="3351"/>
                  </a:lnTo>
                  <a:lnTo>
                    <a:pt x="1406" y="3352"/>
                  </a:lnTo>
                  <a:lnTo>
                    <a:pt x="1405" y="3352"/>
                  </a:lnTo>
                  <a:lnTo>
                    <a:pt x="1405" y="3352"/>
                  </a:lnTo>
                  <a:lnTo>
                    <a:pt x="1404" y="3352"/>
                  </a:lnTo>
                  <a:lnTo>
                    <a:pt x="1404" y="3354"/>
                  </a:lnTo>
                  <a:lnTo>
                    <a:pt x="1402" y="3354"/>
                  </a:lnTo>
                  <a:lnTo>
                    <a:pt x="1401" y="3354"/>
                  </a:lnTo>
                  <a:lnTo>
                    <a:pt x="1401" y="3355"/>
                  </a:lnTo>
                  <a:lnTo>
                    <a:pt x="1400" y="3355"/>
                  </a:lnTo>
                  <a:lnTo>
                    <a:pt x="1400" y="3355"/>
                  </a:lnTo>
                  <a:lnTo>
                    <a:pt x="1399" y="3355"/>
                  </a:lnTo>
                  <a:lnTo>
                    <a:pt x="1397" y="3356"/>
                  </a:lnTo>
                  <a:lnTo>
                    <a:pt x="1397" y="3356"/>
                  </a:lnTo>
                  <a:lnTo>
                    <a:pt x="1396" y="3356"/>
                  </a:lnTo>
                  <a:lnTo>
                    <a:pt x="1396" y="3356"/>
                  </a:lnTo>
                  <a:lnTo>
                    <a:pt x="1395" y="3356"/>
                  </a:lnTo>
                  <a:lnTo>
                    <a:pt x="1393" y="3357"/>
                  </a:lnTo>
                  <a:lnTo>
                    <a:pt x="1393" y="3357"/>
                  </a:lnTo>
                  <a:lnTo>
                    <a:pt x="1392" y="3357"/>
                  </a:lnTo>
                  <a:lnTo>
                    <a:pt x="1392" y="3357"/>
                  </a:lnTo>
                  <a:lnTo>
                    <a:pt x="1391" y="3357"/>
                  </a:lnTo>
                  <a:lnTo>
                    <a:pt x="1390" y="3359"/>
                  </a:lnTo>
                  <a:lnTo>
                    <a:pt x="1390" y="3359"/>
                  </a:lnTo>
                  <a:lnTo>
                    <a:pt x="1388" y="3359"/>
                  </a:lnTo>
                  <a:lnTo>
                    <a:pt x="1388" y="3359"/>
                  </a:lnTo>
                  <a:lnTo>
                    <a:pt x="1387" y="3359"/>
                  </a:lnTo>
                  <a:lnTo>
                    <a:pt x="1386" y="3359"/>
                  </a:lnTo>
                  <a:lnTo>
                    <a:pt x="1386" y="3359"/>
                  </a:lnTo>
                  <a:lnTo>
                    <a:pt x="1384" y="3359"/>
                  </a:lnTo>
                  <a:lnTo>
                    <a:pt x="1384" y="3359"/>
                  </a:lnTo>
                  <a:lnTo>
                    <a:pt x="1383" y="3360"/>
                  </a:lnTo>
                  <a:lnTo>
                    <a:pt x="1382" y="3360"/>
                  </a:lnTo>
                  <a:lnTo>
                    <a:pt x="1382" y="3360"/>
                  </a:lnTo>
                  <a:lnTo>
                    <a:pt x="1381" y="3360"/>
                  </a:lnTo>
                  <a:lnTo>
                    <a:pt x="1379" y="3360"/>
                  </a:lnTo>
                  <a:lnTo>
                    <a:pt x="1379" y="3360"/>
                  </a:lnTo>
                  <a:lnTo>
                    <a:pt x="1378" y="3360"/>
                  </a:lnTo>
                  <a:lnTo>
                    <a:pt x="1378" y="3360"/>
                  </a:lnTo>
                  <a:lnTo>
                    <a:pt x="1377" y="3360"/>
                  </a:lnTo>
                  <a:lnTo>
                    <a:pt x="1375" y="3360"/>
                  </a:lnTo>
                  <a:lnTo>
                    <a:pt x="1375" y="3360"/>
                  </a:lnTo>
                  <a:lnTo>
                    <a:pt x="1374" y="3360"/>
                  </a:lnTo>
                  <a:lnTo>
                    <a:pt x="1374" y="3360"/>
                  </a:lnTo>
                  <a:lnTo>
                    <a:pt x="1373" y="3360"/>
                  </a:lnTo>
                  <a:lnTo>
                    <a:pt x="1372" y="3360"/>
                  </a:lnTo>
                  <a:lnTo>
                    <a:pt x="1372" y="3360"/>
                  </a:lnTo>
                  <a:lnTo>
                    <a:pt x="1370" y="3360"/>
                  </a:lnTo>
                  <a:lnTo>
                    <a:pt x="1370" y="3360"/>
                  </a:lnTo>
                  <a:lnTo>
                    <a:pt x="1369" y="3360"/>
                  </a:lnTo>
                  <a:lnTo>
                    <a:pt x="1368" y="3360"/>
                  </a:lnTo>
                  <a:lnTo>
                    <a:pt x="1368" y="3360"/>
                  </a:lnTo>
                  <a:lnTo>
                    <a:pt x="1366" y="3360"/>
                  </a:lnTo>
                  <a:lnTo>
                    <a:pt x="1366" y="3360"/>
                  </a:lnTo>
                  <a:lnTo>
                    <a:pt x="1365" y="3359"/>
                  </a:lnTo>
                  <a:lnTo>
                    <a:pt x="1364" y="3359"/>
                  </a:lnTo>
                  <a:lnTo>
                    <a:pt x="1364" y="3359"/>
                  </a:lnTo>
                  <a:lnTo>
                    <a:pt x="1363" y="3359"/>
                  </a:lnTo>
                  <a:lnTo>
                    <a:pt x="1363" y="3359"/>
                  </a:lnTo>
                  <a:lnTo>
                    <a:pt x="1361" y="3359"/>
                  </a:lnTo>
                  <a:lnTo>
                    <a:pt x="1360" y="3359"/>
                  </a:lnTo>
                  <a:lnTo>
                    <a:pt x="1360" y="3359"/>
                  </a:lnTo>
                  <a:lnTo>
                    <a:pt x="1359" y="3357"/>
                  </a:lnTo>
                  <a:lnTo>
                    <a:pt x="1359" y="3357"/>
                  </a:lnTo>
                  <a:lnTo>
                    <a:pt x="1357" y="3357"/>
                  </a:lnTo>
                  <a:lnTo>
                    <a:pt x="1356" y="3357"/>
                  </a:lnTo>
                  <a:lnTo>
                    <a:pt x="1356" y="3357"/>
                  </a:lnTo>
                  <a:lnTo>
                    <a:pt x="1355" y="3357"/>
                  </a:lnTo>
                  <a:lnTo>
                    <a:pt x="1355" y="3356"/>
                  </a:lnTo>
                  <a:lnTo>
                    <a:pt x="1354" y="3356"/>
                  </a:lnTo>
                  <a:lnTo>
                    <a:pt x="1354" y="3356"/>
                  </a:lnTo>
                  <a:lnTo>
                    <a:pt x="1352" y="3356"/>
                  </a:lnTo>
                  <a:lnTo>
                    <a:pt x="1351" y="3356"/>
                  </a:lnTo>
                  <a:lnTo>
                    <a:pt x="1351" y="3355"/>
                  </a:lnTo>
                  <a:lnTo>
                    <a:pt x="1350" y="3355"/>
                  </a:lnTo>
                  <a:lnTo>
                    <a:pt x="1350" y="3355"/>
                  </a:lnTo>
                  <a:lnTo>
                    <a:pt x="1348" y="3355"/>
                  </a:lnTo>
                  <a:lnTo>
                    <a:pt x="1348" y="3355"/>
                  </a:lnTo>
                  <a:lnTo>
                    <a:pt x="1347" y="3354"/>
                  </a:lnTo>
                  <a:lnTo>
                    <a:pt x="1347" y="3354"/>
                  </a:lnTo>
                  <a:lnTo>
                    <a:pt x="1346" y="3354"/>
                  </a:lnTo>
                  <a:lnTo>
                    <a:pt x="1345" y="3352"/>
                  </a:lnTo>
                  <a:lnTo>
                    <a:pt x="1345" y="3352"/>
                  </a:lnTo>
                  <a:lnTo>
                    <a:pt x="1343" y="3352"/>
                  </a:lnTo>
                  <a:lnTo>
                    <a:pt x="1343" y="3352"/>
                  </a:lnTo>
                  <a:lnTo>
                    <a:pt x="1342" y="3351"/>
                  </a:lnTo>
                  <a:lnTo>
                    <a:pt x="1342" y="3351"/>
                  </a:lnTo>
                  <a:lnTo>
                    <a:pt x="1341" y="3351"/>
                  </a:lnTo>
                  <a:lnTo>
                    <a:pt x="1341" y="3350"/>
                  </a:lnTo>
                  <a:lnTo>
                    <a:pt x="1339" y="3350"/>
                  </a:lnTo>
                  <a:lnTo>
                    <a:pt x="1339" y="3350"/>
                  </a:lnTo>
                  <a:lnTo>
                    <a:pt x="1338" y="3348"/>
                  </a:lnTo>
                  <a:lnTo>
                    <a:pt x="1338" y="3348"/>
                  </a:lnTo>
                  <a:lnTo>
                    <a:pt x="1337" y="3348"/>
                  </a:lnTo>
                  <a:lnTo>
                    <a:pt x="1337" y="3347"/>
                  </a:lnTo>
                  <a:lnTo>
                    <a:pt x="1336" y="3347"/>
                  </a:lnTo>
                  <a:lnTo>
                    <a:pt x="1336" y="3347"/>
                  </a:lnTo>
                  <a:lnTo>
                    <a:pt x="1334" y="3346"/>
                  </a:lnTo>
                  <a:lnTo>
                    <a:pt x="1334" y="3346"/>
                  </a:lnTo>
                  <a:lnTo>
                    <a:pt x="1333" y="3346"/>
                  </a:lnTo>
                  <a:lnTo>
                    <a:pt x="1333" y="3345"/>
                  </a:lnTo>
                  <a:lnTo>
                    <a:pt x="1332" y="3345"/>
                  </a:lnTo>
                  <a:lnTo>
                    <a:pt x="1332" y="3343"/>
                  </a:lnTo>
                  <a:lnTo>
                    <a:pt x="1332" y="3343"/>
                  </a:lnTo>
                  <a:lnTo>
                    <a:pt x="1330" y="3343"/>
                  </a:lnTo>
                  <a:lnTo>
                    <a:pt x="1330" y="3342"/>
                  </a:lnTo>
                  <a:lnTo>
                    <a:pt x="1329" y="3342"/>
                  </a:lnTo>
                  <a:lnTo>
                    <a:pt x="1329" y="3341"/>
                  </a:lnTo>
                  <a:lnTo>
                    <a:pt x="1328" y="3341"/>
                  </a:lnTo>
                  <a:lnTo>
                    <a:pt x="1328" y="3339"/>
                  </a:lnTo>
                  <a:lnTo>
                    <a:pt x="1328" y="3339"/>
                  </a:lnTo>
                  <a:lnTo>
                    <a:pt x="1327" y="3339"/>
                  </a:lnTo>
                  <a:lnTo>
                    <a:pt x="1327" y="3338"/>
                  </a:lnTo>
                  <a:lnTo>
                    <a:pt x="1325" y="3338"/>
                  </a:lnTo>
                  <a:lnTo>
                    <a:pt x="1325" y="3337"/>
                  </a:lnTo>
                  <a:lnTo>
                    <a:pt x="1325" y="3337"/>
                  </a:lnTo>
                  <a:lnTo>
                    <a:pt x="1324" y="3336"/>
                  </a:lnTo>
                  <a:lnTo>
                    <a:pt x="1324" y="3336"/>
                  </a:lnTo>
                  <a:lnTo>
                    <a:pt x="1323" y="3334"/>
                  </a:lnTo>
                  <a:lnTo>
                    <a:pt x="1323" y="3334"/>
                  </a:lnTo>
                  <a:lnTo>
                    <a:pt x="1323" y="3333"/>
                  </a:lnTo>
                  <a:lnTo>
                    <a:pt x="1321" y="3333"/>
                  </a:lnTo>
                  <a:lnTo>
                    <a:pt x="1321" y="3332"/>
                  </a:lnTo>
                  <a:lnTo>
                    <a:pt x="1321" y="3332"/>
                  </a:lnTo>
                  <a:lnTo>
                    <a:pt x="1320" y="3330"/>
                  </a:lnTo>
                  <a:lnTo>
                    <a:pt x="1320" y="3330"/>
                  </a:lnTo>
                  <a:lnTo>
                    <a:pt x="1320" y="3329"/>
                  </a:lnTo>
                  <a:lnTo>
                    <a:pt x="1319" y="3329"/>
                  </a:lnTo>
                  <a:lnTo>
                    <a:pt x="1319" y="3328"/>
                  </a:lnTo>
                  <a:lnTo>
                    <a:pt x="1319" y="3327"/>
                  </a:lnTo>
                  <a:lnTo>
                    <a:pt x="1318" y="3327"/>
                  </a:lnTo>
                  <a:lnTo>
                    <a:pt x="1318" y="3325"/>
                  </a:lnTo>
                  <a:lnTo>
                    <a:pt x="1318" y="3325"/>
                  </a:lnTo>
                  <a:lnTo>
                    <a:pt x="1316" y="3324"/>
                  </a:lnTo>
                  <a:lnTo>
                    <a:pt x="1316" y="3324"/>
                  </a:lnTo>
                  <a:lnTo>
                    <a:pt x="1316" y="3323"/>
                  </a:lnTo>
                  <a:lnTo>
                    <a:pt x="1316" y="3323"/>
                  </a:lnTo>
                  <a:lnTo>
                    <a:pt x="1315" y="3321"/>
                  </a:lnTo>
                  <a:lnTo>
                    <a:pt x="1315" y="3320"/>
                  </a:lnTo>
                  <a:lnTo>
                    <a:pt x="1315" y="3320"/>
                  </a:lnTo>
                  <a:lnTo>
                    <a:pt x="1315" y="3319"/>
                  </a:lnTo>
                  <a:lnTo>
                    <a:pt x="1314" y="3319"/>
                  </a:lnTo>
                  <a:lnTo>
                    <a:pt x="1314" y="3318"/>
                  </a:lnTo>
                  <a:lnTo>
                    <a:pt x="1314" y="3316"/>
                  </a:lnTo>
                  <a:lnTo>
                    <a:pt x="1314" y="3316"/>
                  </a:lnTo>
                  <a:lnTo>
                    <a:pt x="1314" y="3315"/>
                  </a:lnTo>
                  <a:lnTo>
                    <a:pt x="1312" y="3315"/>
                  </a:lnTo>
                  <a:lnTo>
                    <a:pt x="1312" y="3314"/>
                  </a:lnTo>
                  <a:lnTo>
                    <a:pt x="1312" y="3312"/>
                  </a:lnTo>
                  <a:lnTo>
                    <a:pt x="1312" y="3312"/>
                  </a:lnTo>
                  <a:lnTo>
                    <a:pt x="1312" y="3311"/>
                  </a:lnTo>
                  <a:lnTo>
                    <a:pt x="1312" y="3310"/>
                  </a:lnTo>
                  <a:lnTo>
                    <a:pt x="1311" y="3310"/>
                  </a:lnTo>
                  <a:lnTo>
                    <a:pt x="1311" y="3309"/>
                  </a:lnTo>
                  <a:lnTo>
                    <a:pt x="1311" y="3309"/>
                  </a:lnTo>
                  <a:lnTo>
                    <a:pt x="1311" y="3307"/>
                  </a:lnTo>
                  <a:lnTo>
                    <a:pt x="1311" y="3306"/>
                  </a:lnTo>
                  <a:lnTo>
                    <a:pt x="1311" y="3306"/>
                  </a:lnTo>
                  <a:lnTo>
                    <a:pt x="1311" y="3305"/>
                  </a:lnTo>
                  <a:lnTo>
                    <a:pt x="1311" y="3305"/>
                  </a:lnTo>
                  <a:lnTo>
                    <a:pt x="1311" y="3303"/>
                  </a:lnTo>
                  <a:lnTo>
                    <a:pt x="1310" y="3302"/>
                  </a:lnTo>
                  <a:lnTo>
                    <a:pt x="1310" y="3302"/>
                  </a:lnTo>
                  <a:lnTo>
                    <a:pt x="1310" y="3301"/>
                  </a:lnTo>
                  <a:lnTo>
                    <a:pt x="1310" y="3301"/>
                  </a:lnTo>
                  <a:lnTo>
                    <a:pt x="1310" y="3299"/>
                  </a:lnTo>
                  <a:lnTo>
                    <a:pt x="1310" y="3298"/>
                  </a:lnTo>
                  <a:lnTo>
                    <a:pt x="1310" y="3298"/>
                  </a:lnTo>
                  <a:lnTo>
                    <a:pt x="1310" y="3297"/>
                  </a:lnTo>
                  <a:lnTo>
                    <a:pt x="1310" y="3296"/>
                  </a:lnTo>
                  <a:lnTo>
                    <a:pt x="1310" y="3296"/>
                  </a:lnTo>
                  <a:lnTo>
                    <a:pt x="1310" y="3294"/>
                  </a:lnTo>
                  <a:lnTo>
                    <a:pt x="1310" y="3294"/>
                  </a:lnTo>
                  <a:lnTo>
                    <a:pt x="1310" y="3293"/>
                  </a:lnTo>
                  <a:lnTo>
                    <a:pt x="1310" y="3292"/>
                  </a:lnTo>
                  <a:lnTo>
                    <a:pt x="1310" y="3292"/>
                  </a:lnTo>
                  <a:lnTo>
                    <a:pt x="1310" y="3290"/>
                  </a:lnTo>
                  <a:lnTo>
                    <a:pt x="1310" y="3290"/>
                  </a:lnTo>
                  <a:lnTo>
                    <a:pt x="1310" y="3289"/>
                  </a:lnTo>
                  <a:lnTo>
                    <a:pt x="1311" y="3288"/>
                  </a:lnTo>
                  <a:lnTo>
                    <a:pt x="1311" y="3288"/>
                  </a:lnTo>
                  <a:lnTo>
                    <a:pt x="1311" y="3287"/>
                  </a:lnTo>
                  <a:lnTo>
                    <a:pt x="1311" y="3287"/>
                  </a:lnTo>
                  <a:lnTo>
                    <a:pt x="1311" y="3285"/>
                  </a:lnTo>
                  <a:lnTo>
                    <a:pt x="1311" y="3284"/>
                  </a:lnTo>
                  <a:lnTo>
                    <a:pt x="1311" y="3284"/>
                  </a:lnTo>
                  <a:lnTo>
                    <a:pt x="1311" y="3283"/>
                  </a:lnTo>
                  <a:lnTo>
                    <a:pt x="1311" y="3283"/>
                  </a:lnTo>
                  <a:lnTo>
                    <a:pt x="1311" y="3281"/>
                  </a:lnTo>
                  <a:lnTo>
                    <a:pt x="1312" y="3280"/>
                  </a:lnTo>
                  <a:lnTo>
                    <a:pt x="1312" y="3280"/>
                  </a:lnTo>
                  <a:lnTo>
                    <a:pt x="1312" y="3279"/>
                  </a:lnTo>
                  <a:lnTo>
                    <a:pt x="1312" y="3279"/>
                  </a:lnTo>
                  <a:lnTo>
                    <a:pt x="1312" y="3278"/>
                  </a:lnTo>
                  <a:lnTo>
                    <a:pt x="1312" y="3278"/>
                  </a:lnTo>
                  <a:lnTo>
                    <a:pt x="1314" y="3276"/>
                  </a:lnTo>
                  <a:lnTo>
                    <a:pt x="1314" y="3275"/>
                  </a:lnTo>
                  <a:lnTo>
                    <a:pt x="1314" y="3275"/>
                  </a:lnTo>
                  <a:lnTo>
                    <a:pt x="1314" y="3274"/>
                  </a:lnTo>
                  <a:lnTo>
                    <a:pt x="1314" y="3274"/>
                  </a:lnTo>
                  <a:lnTo>
                    <a:pt x="1315" y="3272"/>
                  </a:lnTo>
                  <a:lnTo>
                    <a:pt x="1315" y="3272"/>
                  </a:lnTo>
                  <a:lnTo>
                    <a:pt x="1315" y="3271"/>
                  </a:lnTo>
                  <a:lnTo>
                    <a:pt x="1315" y="3270"/>
                  </a:lnTo>
                  <a:lnTo>
                    <a:pt x="1315" y="3270"/>
                  </a:lnTo>
                  <a:lnTo>
                    <a:pt x="1316" y="3269"/>
                  </a:lnTo>
                  <a:lnTo>
                    <a:pt x="1316" y="3269"/>
                  </a:lnTo>
                  <a:lnTo>
                    <a:pt x="1316" y="3267"/>
                  </a:lnTo>
                  <a:lnTo>
                    <a:pt x="1316" y="3267"/>
                  </a:lnTo>
                  <a:lnTo>
                    <a:pt x="1318" y="3266"/>
                  </a:lnTo>
                  <a:lnTo>
                    <a:pt x="1318" y="3266"/>
                  </a:lnTo>
                  <a:lnTo>
                    <a:pt x="1318" y="3265"/>
                  </a:lnTo>
                  <a:lnTo>
                    <a:pt x="1319" y="3265"/>
                  </a:lnTo>
                  <a:lnTo>
                    <a:pt x="1319" y="3263"/>
                  </a:lnTo>
                  <a:lnTo>
                    <a:pt x="1319" y="3263"/>
                  </a:lnTo>
                  <a:lnTo>
                    <a:pt x="1319" y="3262"/>
                  </a:lnTo>
                  <a:lnTo>
                    <a:pt x="1320" y="3261"/>
                  </a:lnTo>
                  <a:lnTo>
                    <a:pt x="1320" y="3261"/>
                  </a:lnTo>
                  <a:lnTo>
                    <a:pt x="1320" y="3260"/>
                  </a:lnTo>
                  <a:lnTo>
                    <a:pt x="1321" y="3260"/>
                  </a:lnTo>
                  <a:lnTo>
                    <a:pt x="1321" y="3258"/>
                  </a:lnTo>
                  <a:lnTo>
                    <a:pt x="1321" y="3258"/>
                  </a:lnTo>
                  <a:lnTo>
                    <a:pt x="1323" y="3257"/>
                  </a:lnTo>
                  <a:lnTo>
                    <a:pt x="1323" y="3257"/>
                  </a:lnTo>
                  <a:lnTo>
                    <a:pt x="1324" y="3257"/>
                  </a:lnTo>
                  <a:lnTo>
                    <a:pt x="1324" y="3256"/>
                  </a:lnTo>
                  <a:lnTo>
                    <a:pt x="1324" y="3256"/>
                  </a:lnTo>
                  <a:lnTo>
                    <a:pt x="1325" y="3254"/>
                  </a:lnTo>
                  <a:lnTo>
                    <a:pt x="1325" y="3254"/>
                  </a:lnTo>
                  <a:lnTo>
                    <a:pt x="1325" y="3253"/>
                  </a:lnTo>
                  <a:lnTo>
                    <a:pt x="1327" y="3253"/>
                  </a:lnTo>
                  <a:lnTo>
                    <a:pt x="1327" y="3252"/>
                  </a:lnTo>
                  <a:lnTo>
                    <a:pt x="1328" y="3252"/>
                  </a:lnTo>
                  <a:lnTo>
                    <a:pt x="1328" y="3251"/>
                  </a:lnTo>
                  <a:lnTo>
                    <a:pt x="1328" y="3251"/>
                  </a:lnTo>
                  <a:lnTo>
                    <a:pt x="1329" y="3249"/>
                  </a:lnTo>
                  <a:lnTo>
                    <a:pt x="1329" y="3249"/>
                  </a:lnTo>
                  <a:lnTo>
                    <a:pt x="1330" y="3249"/>
                  </a:lnTo>
                  <a:lnTo>
                    <a:pt x="1330" y="3248"/>
                  </a:lnTo>
                  <a:lnTo>
                    <a:pt x="1332" y="3248"/>
                  </a:lnTo>
                  <a:lnTo>
                    <a:pt x="1332" y="3247"/>
                  </a:lnTo>
                  <a:lnTo>
                    <a:pt x="1333" y="3247"/>
                  </a:lnTo>
                  <a:lnTo>
                    <a:pt x="1333" y="3247"/>
                  </a:lnTo>
                  <a:lnTo>
                    <a:pt x="1334" y="3245"/>
                  </a:lnTo>
                  <a:lnTo>
                    <a:pt x="1334" y="3245"/>
                  </a:lnTo>
                  <a:lnTo>
                    <a:pt x="1334" y="3244"/>
                  </a:lnTo>
                  <a:lnTo>
                    <a:pt x="1336" y="3244"/>
                  </a:lnTo>
                  <a:lnTo>
                    <a:pt x="1336" y="3244"/>
                  </a:lnTo>
                  <a:lnTo>
                    <a:pt x="1337" y="3243"/>
                  </a:lnTo>
                  <a:lnTo>
                    <a:pt x="1337" y="3243"/>
                  </a:lnTo>
                  <a:lnTo>
                    <a:pt x="1338" y="3243"/>
                  </a:lnTo>
                  <a:lnTo>
                    <a:pt x="1339" y="3242"/>
                  </a:lnTo>
                  <a:lnTo>
                    <a:pt x="1339" y="3242"/>
                  </a:lnTo>
                  <a:lnTo>
                    <a:pt x="1341" y="3242"/>
                  </a:lnTo>
                  <a:lnTo>
                    <a:pt x="1341" y="3240"/>
                  </a:lnTo>
                  <a:lnTo>
                    <a:pt x="1342" y="3240"/>
                  </a:lnTo>
                  <a:lnTo>
                    <a:pt x="1342" y="3240"/>
                  </a:lnTo>
                  <a:lnTo>
                    <a:pt x="1343" y="3239"/>
                  </a:lnTo>
                  <a:lnTo>
                    <a:pt x="1343" y="3239"/>
                  </a:lnTo>
                  <a:lnTo>
                    <a:pt x="1345" y="3239"/>
                  </a:lnTo>
                  <a:lnTo>
                    <a:pt x="1345" y="3238"/>
                  </a:lnTo>
                  <a:lnTo>
                    <a:pt x="1346" y="3238"/>
                  </a:lnTo>
                  <a:lnTo>
                    <a:pt x="1347" y="3238"/>
                  </a:lnTo>
                  <a:lnTo>
                    <a:pt x="1347" y="3238"/>
                  </a:lnTo>
                  <a:lnTo>
                    <a:pt x="1348" y="3236"/>
                  </a:lnTo>
                  <a:lnTo>
                    <a:pt x="1348" y="3236"/>
                  </a:lnTo>
                  <a:lnTo>
                    <a:pt x="1350" y="3236"/>
                  </a:lnTo>
                  <a:lnTo>
                    <a:pt x="1350" y="3236"/>
                  </a:lnTo>
                  <a:lnTo>
                    <a:pt x="1351" y="3235"/>
                  </a:lnTo>
                  <a:lnTo>
                    <a:pt x="1352" y="3235"/>
                  </a:lnTo>
                  <a:lnTo>
                    <a:pt x="1352" y="3235"/>
                  </a:lnTo>
                  <a:lnTo>
                    <a:pt x="1354" y="3235"/>
                  </a:lnTo>
                  <a:lnTo>
                    <a:pt x="1354" y="3234"/>
                  </a:lnTo>
                  <a:lnTo>
                    <a:pt x="1355" y="3234"/>
                  </a:lnTo>
                  <a:lnTo>
                    <a:pt x="1356" y="3234"/>
                  </a:lnTo>
                  <a:lnTo>
                    <a:pt x="1356" y="3234"/>
                  </a:lnTo>
                  <a:lnTo>
                    <a:pt x="1357" y="3234"/>
                  </a:lnTo>
                  <a:lnTo>
                    <a:pt x="1359" y="3233"/>
                  </a:lnTo>
                  <a:lnTo>
                    <a:pt x="1359" y="3233"/>
                  </a:lnTo>
                  <a:lnTo>
                    <a:pt x="1360" y="3233"/>
                  </a:lnTo>
                  <a:lnTo>
                    <a:pt x="1360" y="3233"/>
                  </a:lnTo>
                  <a:lnTo>
                    <a:pt x="1361" y="3233"/>
                  </a:lnTo>
                  <a:lnTo>
                    <a:pt x="1363" y="3233"/>
                  </a:lnTo>
                  <a:lnTo>
                    <a:pt x="1363" y="3233"/>
                  </a:lnTo>
                  <a:lnTo>
                    <a:pt x="1364" y="3233"/>
                  </a:lnTo>
                  <a:lnTo>
                    <a:pt x="1364" y="3231"/>
                  </a:lnTo>
                  <a:lnTo>
                    <a:pt x="1365" y="3231"/>
                  </a:lnTo>
                  <a:lnTo>
                    <a:pt x="1366" y="3231"/>
                  </a:lnTo>
                  <a:lnTo>
                    <a:pt x="1366" y="3231"/>
                  </a:lnTo>
                  <a:lnTo>
                    <a:pt x="1368" y="3231"/>
                  </a:lnTo>
                  <a:lnTo>
                    <a:pt x="1368" y="3231"/>
                  </a:lnTo>
                  <a:lnTo>
                    <a:pt x="1369" y="3231"/>
                  </a:lnTo>
                  <a:lnTo>
                    <a:pt x="1370" y="3231"/>
                  </a:lnTo>
                  <a:lnTo>
                    <a:pt x="1370" y="3231"/>
                  </a:lnTo>
                  <a:lnTo>
                    <a:pt x="1372" y="3231"/>
                  </a:lnTo>
                  <a:lnTo>
                    <a:pt x="1373" y="3231"/>
                  </a:lnTo>
                  <a:lnTo>
                    <a:pt x="1373" y="3231"/>
                  </a:lnTo>
                  <a:lnTo>
                    <a:pt x="1374" y="3231"/>
                  </a:lnTo>
                  <a:lnTo>
                    <a:pt x="1374" y="3231"/>
                  </a:lnTo>
                  <a:lnTo>
                    <a:pt x="1375" y="3231"/>
                  </a:lnTo>
                  <a:lnTo>
                    <a:pt x="1377" y="3231"/>
                  </a:lnTo>
                  <a:lnTo>
                    <a:pt x="1377" y="3231"/>
                  </a:lnTo>
                  <a:lnTo>
                    <a:pt x="1378" y="3231"/>
                  </a:lnTo>
                  <a:lnTo>
                    <a:pt x="1378" y="3231"/>
                  </a:lnTo>
                  <a:lnTo>
                    <a:pt x="1379" y="3231"/>
                  </a:lnTo>
                  <a:lnTo>
                    <a:pt x="1381" y="3231"/>
                  </a:lnTo>
                  <a:lnTo>
                    <a:pt x="1381" y="3231"/>
                  </a:lnTo>
                  <a:lnTo>
                    <a:pt x="1382" y="3231"/>
                  </a:lnTo>
                  <a:lnTo>
                    <a:pt x="1382" y="3231"/>
                  </a:lnTo>
                  <a:lnTo>
                    <a:pt x="1383" y="3231"/>
                  </a:lnTo>
                  <a:lnTo>
                    <a:pt x="1384" y="3231"/>
                  </a:lnTo>
                  <a:lnTo>
                    <a:pt x="1384" y="3233"/>
                  </a:lnTo>
                  <a:lnTo>
                    <a:pt x="1386" y="3233"/>
                  </a:lnTo>
                  <a:lnTo>
                    <a:pt x="1386" y="3233"/>
                  </a:lnTo>
                  <a:lnTo>
                    <a:pt x="1387" y="3233"/>
                  </a:lnTo>
                  <a:lnTo>
                    <a:pt x="1388" y="3233"/>
                  </a:lnTo>
                  <a:lnTo>
                    <a:pt x="1388" y="3233"/>
                  </a:lnTo>
                  <a:lnTo>
                    <a:pt x="1390" y="3233"/>
                  </a:lnTo>
                  <a:lnTo>
                    <a:pt x="1390" y="3233"/>
                  </a:lnTo>
                  <a:lnTo>
                    <a:pt x="1391" y="3234"/>
                  </a:lnTo>
                  <a:lnTo>
                    <a:pt x="1392" y="3234"/>
                  </a:lnTo>
                  <a:lnTo>
                    <a:pt x="1392" y="3234"/>
                  </a:lnTo>
                  <a:lnTo>
                    <a:pt x="1393" y="3234"/>
                  </a:lnTo>
                  <a:lnTo>
                    <a:pt x="1393" y="3234"/>
                  </a:lnTo>
                  <a:lnTo>
                    <a:pt x="1395" y="3234"/>
                  </a:lnTo>
                  <a:lnTo>
                    <a:pt x="1395" y="3235"/>
                  </a:lnTo>
                  <a:lnTo>
                    <a:pt x="1396" y="3235"/>
                  </a:lnTo>
                  <a:lnTo>
                    <a:pt x="1397" y="3235"/>
                  </a:lnTo>
                  <a:lnTo>
                    <a:pt x="1397" y="3235"/>
                  </a:lnTo>
                  <a:lnTo>
                    <a:pt x="1399" y="3235"/>
                  </a:lnTo>
                  <a:lnTo>
                    <a:pt x="1399" y="3236"/>
                  </a:lnTo>
                  <a:lnTo>
                    <a:pt x="1400" y="3236"/>
                  </a:lnTo>
                  <a:lnTo>
                    <a:pt x="1400" y="3236"/>
                  </a:lnTo>
                  <a:lnTo>
                    <a:pt x="1401" y="3236"/>
                  </a:lnTo>
                  <a:lnTo>
                    <a:pt x="1401" y="3238"/>
                  </a:lnTo>
                  <a:lnTo>
                    <a:pt x="1402" y="3238"/>
                  </a:lnTo>
                  <a:lnTo>
                    <a:pt x="1404" y="3238"/>
                  </a:lnTo>
                  <a:lnTo>
                    <a:pt x="1404" y="3238"/>
                  </a:lnTo>
                  <a:lnTo>
                    <a:pt x="1405" y="3239"/>
                  </a:lnTo>
                  <a:lnTo>
                    <a:pt x="1405" y="3239"/>
                  </a:lnTo>
                  <a:lnTo>
                    <a:pt x="1406" y="3239"/>
                  </a:lnTo>
                  <a:lnTo>
                    <a:pt x="1406" y="3240"/>
                  </a:lnTo>
                  <a:lnTo>
                    <a:pt x="1408" y="3240"/>
                  </a:lnTo>
                  <a:lnTo>
                    <a:pt x="1408" y="3240"/>
                  </a:lnTo>
                  <a:lnTo>
                    <a:pt x="1409" y="3240"/>
                  </a:lnTo>
                  <a:lnTo>
                    <a:pt x="1409" y="3242"/>
                  </a:lnTo>
                  <a:lnTo>
                    <a:pt x="1410" y="3242"/>
                  </a:lnTo>
                  <a:lnTo>
                    <a:pt x="1410" y="3242"/>
                  </a:lnTo>
                  <a:lnTo>
                    <a:pt x="1412" y="3243"/>
                  </a:lnTo>
                  <a:lnTo>
                    <a:pt x="1412" y="3243"/>
                  </a:lnTo>
                  <a:lnTo>
                    <a:pt x="1413" y="3243"/>
                  </a:lnTo>
                  <a:lnTo>
                    <a:pt x="1413" y="3244"/>
                  </a:lnTo>
                  <a:lnTo>
                    <a:pt x="1414" y="3244"/>
                  </a:lnTo>
                  <a:lnTo>
                    <a:pt x="1414" y="3245"/>
                  </a:lnTo>
                  <a:lnTo>
                    <a:pt x="1415" y="3245"/>
                  </a:lnTo>
                  <a:lnTo>
                    <a:pt x="1415" y="3245"/>
                  </a:lnTo>
                  <a:lnTo>
                    <a:pt x="1417" y="3247"/>
                  </a:lnTo>
                  <a:lnTo>
                    <a:pt x="1417" y="3247"/>
                  </a:lnTo>
                  <a:lnTo>
                    <a:pt x="1418" y="3247"/>
                  </a:lnTo>
                  <a:lnTo>
                    <a:pt x="1418" y="3248"/>
                  </a:lnTo>
                  <a:lnTo>
                    <a:pt x="1418" y="3248"/>
                  </a:lnTo>
                  <a:lnTo>
                    <a:pt x="1419" y="3249"/>
                  </a:lnTo>
                  <a:lnTo>
                    <a:pt x="1419" y="3249"/>
                  </a:lnTo>
                  <a:lnTo>
                    <a:pt x="1421" y="3251"/>
                  </a:lnTo>
                  <a:lnTo>
                    <a:pt x="1421" y="3251"/>
                  </a:lnTo>
                  <a:lnTo>
                    <a:pt x="1422" y="3251"/>
                  </a:lnTo>
                  <a:lnTo>
                    <a:pt x="1422" y="3252"/>
                  </a:lnTo>
                  <a:lnTo>
                    <a:pt x="1422" y="3252"/>
                  </a:lnTo>
                  <a:lnTo>
                    <a:pt x="1423" y="3253"/>
                  </a:lnTo>
                  <a:lnTo>
                    <a:pt x="1423" y="3253"/>
                  </a:lnTo>
                  <a:lnTo>
                    <a:pt x="1424" y="3254"/>
                  </a:lnTo>
                  <a:lnTo>
                    <a:pt x="1424" y="3254"/>
                  </a:lnTo>
                  <a:lnTo>
                    <a:pt x="1424" y="3256"/>
                  </a:lnTo>
                  <a:lnTo>
                    <a:pt x="1426" y="3256"/>
                  </a:lnTo>
                  <a:lnTo>
                    <a:pt x="1426" y="3257"/>
                  </a:lnTo>
                  <a:lnTo>
                    <a:pt x="1427" y="3257"/>
                  </a:lnTo>
                  <a:lnTo>
                    <a:pt x="1427" y="3258"/>
                  </a:lnTo>
                  <a:lnTo>
                    <a:pt x="1427" y="3258"/>
                  </a:lnTo>
                  <a:lnTo>
                    <a:pt x="1428" y="3260"/>
                  </a:lnTo>
                  <a:lnTo>
                    <a:pt x="1428" y="3260"/>
                  </a:lnTo>
                  <a:lnTo>
                    <a:pt x="1428" y="3261"/>
                  </a:lnTo>
                  <a:lnTo>
                    <a:pt x="1430" y="3261"/>
                  </a:lnTo>
                  <a:lnTo>
                    <a:pt x="1430" y="3262"/>
                  </a:lnTo>
                  <a:lnTo>
                    <a:pt x="1430" y="3262"/>
                  </a:lnTo>
                  <a:lnTo>
                    <a:pt x="1431" y="3263"/>
                  </a:lnTo>
                  <a:lnTo>
                    <a:pt x="1431" y="3263"/>
                  </a:lnTo>
                  <a:lnTo>
                    <a:pt x="1431" y="3265"/>
                  </a:lnTo>
                  <a:lnTo>
                    <a:pt x="1432" y="3265"/>
                  </a:lnTo>
                  <a:lnTo>
                    <a:pt x="1432" y="3266"/>
                  </a:lnTo>
                  <a:lnTo>
                    <a:pt x="1432" y="3267"/>
                  </a:lnTo>
                  <a:lnTo>
                    <a:pt x="1432" y="3267"/>
                  </a:lnTo>
                  <a:lnTo>
                    <a:pt x="1433" y="3269"/>
                  </a:lnTo>
                  <a:lnTo>
                    <a:pt x="1433" y="3269"/>
                  </a:lnTo>
                  <a:lnTo>
                    <a:pt x="1433" y="3270"/>
                  </a:lnTo>
                  <a:lnTo>
                    <a:pt x="1433" y="3271"/>
                  </a:lnTo>
                  <a:lnTo>
                    <a:pt x="1435" y="32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236554" name="Freeform 10"/>
            <p:cNvSpPr>
              <a:spLocks/>
            </p:cNvSpPr>
            <p:nvPr userDrawn="1"/>
          </p:nvSpPr>
          <p:spPr bwMode="auto">
            <a:xfrm>
              <a:off x="134" y="145"/>
              <a:ext cx="454" cy="464"/>
            </a:xfrm>
            <a:custGeom>
              <a:avLst/>
              <a:gdLst>
                <a:gd name="T0" fmla="*/ 1644 w 1814"/>
                <a:gd name="T1" fmla="*/ 650 h 1854"/>
                <a:gd name="T2" fmla="*/ 1679 w 1814"/>
                <a:gd name="T3" fmla="*/ 677 h 1854"/>
                <a:gd name="T4" fmla="*/ 1720 w 1814"/>
                <a:gd name="T5" fmla="*/ 865 h 1854"/>
                <a:gd name="T6" fmla="*/ 1715 w 1814"/>
                <a:gd name="T7" fmla="*/ 1054 h 1854"/>
                <a:gd name="T8" fmla="*/ 1669 w 1814"/>
                <a:gd name="T9" fmla="*/ 1236 h 1854"/>
                <a:gd name="T10" fmla="*/ 1583 w 1814"/>
                <a:gd name="T11" fmla="*/ 1403 h 1854"/>
                <a:gd name="T12" fmla="*/ 1460 w 1814"/>
                <a:gd name="T13" fmla="*/ 1549 h 1854"/>
                <a:gd name="T14" fmla="*/ 1306 w 1814"/>
                <a:gd name="T15" fmla="*/ 1663 h 1854"/>
                <a:gd name="T16" fmla="*/ 1118 w 1814"/>
                <a:gd name="T17" fmla="*/ 1740 h 1854"/>
                <a:gd name="T18" fmla="*/ 917 w 1814"/>
                <a:gd name="T19" fmla="*/ 1767 h 1854"/>
                <a:gd name="T20" fmla="*/ 720 w 1814"/>
                <a:gd name="T21" fmla="*/ 1744 h 1854"/>
                <a:gd name="T22" fmla="*/ 533 w 1814"/>
                <a:gd name="T23" fmla="*/ 1673 h 1854"/>
                <a:gd name="T24" fmla="*/ 368 w 1814"/>
                <a:gd name="T25" fmla="*/ 1560 h 1854"/>
                <a:gd name="T26" fmla="*/ 233 w 1814"/>
                <a:gd name="T27" fmla="*/ 1407 h 1854"/>
                <a:gd name="T28" fmla="*/ 137 w 1814"/>
                <a:gd name="T29" fmla="*/ 1219 h 1854"/>
                <a:gd name="T30" fmla="*/ 89 w 1814"/>
                <a:gd name="T31" fmla="*/ 1016 h 1854"/>
                <a:gd name="T32" fmla="*/ 93 w 1814"/>
                <a:gd name="T33" fmla="*/ 812 h 1854"/>
                <a:gd name="T34" fmla="*/ 142 w 1814"/>
                <a:gd name="T35" fmla="*/ 618 h 1854"/>
                <a:gd name="T36" fmla="*/ 236 w 1814"/>
                <a:gd name="T37" fmla="*/ 440 h 1854"/>
                <a:gd name="T38" fmla="*/ 368 w 1814"/>
                <a:gd name="T39" fmla="*/ 289 h 1854"/>
                <a:gd name="T40" fmla="*/ 538 w 1814"/>
                <a:gd name="T41" fmla="*/ 174 h 1854"/>
                <a:gd name="T42" fmla="*/ 697 w 1814"/>
                <a:gd name="T43" fmla="*/ 113 h 1854"/>
                <a:gd name="T44" fmla="*/ 847 w 1814"/>
                <a:gd name="T45" fmla="*/ 87 h 1854"/>
                <a:gd name="T46" fmla="*/ 998 w 1814"/>
                <a:gd name="T47" fmla="*/ 91 h 1854"/>
                <a:gd name="T48" fmla="*/ 1145 w 1814"/>
                <a:gd name="T49" fmla="*/ 123 h 1854"/>
                <a:gd name="T50" fmla="*/ 1283 w 1814"/>
                <a:gd name="T51" fmla="*/ 181 h 1854"/>
                <a:gd name="T52" fmla="*/ 1409 w 1814"/>
                <a:gd name="T53" fmla="*/ 265 h 1854"/>
                <a:gd name="T54" fmla="*/ 1499 w 1814"/>
                <a:gd name="T55" fmla="*/ 349 h 1854"/>
                <a:gd name="T56" fmla="*/ 1526 w 1814"/>
                <a:gd name="T57" fmla="*/ 362 h 1854"/>
                <a:gd name="T58" fmla="*/ 1579 w 1814"/>
                <a:gd name="T59" fmla="*/ 341 h 1854"/>
                <a:gd name="T60" fmla="*/ 1585 w 1814"/>
                <a:gd name="T61" fmla="*/ 319 h 1854"/>
                <a:gd name="T62" fmla="*/ 1508 w 1814"/>
                <a:gd name="T63" fmla="*/ 239 h 1854"/>
                <a:gd name="T64" fmla="*/ 1371 w 1814"/>
                <a:gd name="T65" fmla="*/ 135 h 1854"/>
                <a:gd name="T66" fmla="*/ 1218 w 1814"/>
                <a:gd name="T67" fmla="*/ 59 h 1854"/>
                <a:gd name="T68" fmla="*/ 1055 w 1814"/>
                <a:gd name="T69" fmla="*/ 13 h 1854"/>
                <a:gd name="T70" fmla="*/ 885 w 1814"/>
                <a:gd name="T71" fmla="*/ 0 h 1854"/>
                <a:gd name="T72" fmla="*/ 712 w 1814"/>
                <a:gd name="T73" fmla="*/ 20 h 1854"/>
                <a:gd name="T74" fmla="*/ 543 w 1814"/>
                <a:gd name="T75" fmla="*/ 76 h 1854"/>
                <a:gd name="T76" fmla="*/ 348 w 1814"/>
                <a:gd name="T77" fmla="*/ 194 h 1854"/>
                <a:gd name="T78" fmla="*/ 192 w 1814"/>
                <a:gd name="T79" fmla="*/ 354 h 1854"/>
                <a:gd name="T80" fmla="*/ 80 w 1814"/>
                <a:gd name="T81" fmla="*/ 544 h 1854"/>
                <a:gd name="T82" fmla="*/ 15 w 1814"/>
                <a:gd name="T83" fmla="*/ 757 h 1854"/>
                <a:gd name="T84" fmla="*/ 1 w 1814"/>
                <a:gd name="T85" fmla="*/ 979 h 1854"/>
                <a:gd name="T86" fmla="*/ 42 w 1814"/>
                <a:gd name="T87" fmla="*/ 1205 h 1854"/>
                <a:gd name="T88" fmla="*/ 139 w 1814"/>
                <a:gd name="T89" fmla="*/ 1419 h 1854"/>
                <a:gd name="T90" fmla="*/ 281 w 1814"/>
                <a:gd name="T91" fmla="*/ 1595 h 1854"/>
                <a:gd name="T92" fmla="*/ 457 w 1814"/>
                <a:gd name="T93" fmla="*/ 1729 h 1854"/>
                <a:gd name="T94" fmla="*/ 658 w 1814"/>
                <a:gd name="T95" fmla="*/ 1816 h 1854"/>
                <a:gd name="T96" fmla="*/ 873 w 1814"/>
                <a:gd name="T97" fmla="*/ 1852 h 1854"/>
                <a:gd name="T98" fmla="*/ 1095 w 1814"/>
                <a:gd name="T99" fmla="*/ 1834 h 1854"/>
                <a:gd name="T100" fmla="*/ 1311 w 1814"/>
                <a:gd name="T101" fmla="*/ 1757 h 1854"/>
                <a:gd name="T102" fmla="*/ 1499 w 1814"/>
                <a:gd name="T103" fmla="*/ 1632 h 1854"/>
                <a:gd name="T104" fmla="*/ 1646 w 1814"/>
                <a:gd name="T105" fmla="*/ 1474 h 1854"/>
                <a:gd name="T106" fmla="*/ 1749 w 1814"/>
                <a:gd name="T107" fmla="*/ 1290 h 1854"/>
                <a:gd name="T108" fmla="*/ 1804 w 1814"/>
                <a:gd name="T109" fmla="*/ 1086 h 1854"/>
                <a:gd name="T110" fmla="*/ 1811 w 1814"/>
                <a:gd name="T111" fmla="*/ 874 h 1854"/>
                <a:gd name="T112" fmla="*/ 1766 w 1814"/>
                <a:gd name="T113" fmla="*/ 659 h 1854"/>
                <a:gd name="T114" fmla="*/ 1724 w 1814"/>
                <a:gd name="T115" fmla="*/ 578 h 1854"/>
                <a:gd name="T116" fmla="*/ 1683 w 1814"/>
                <a:gd name="T117" fmla="*/ 556 h 1854"/>
                <a:gd name="T118" fmla="*/ 1632 w 1814"/>
                <a:gd name="T119" fmla="*/ 558 h 1854"/>
                <a:gd name="T120" fmla="*/ 912 w 1814"/>
                <a:gd name="T121" fmla="*/ 880 h 1854"/>
                <a:gd name="T122" fmla="*/ 895 w 1814"/>
                <a:gd name="T123" fmla="*/ 922 h 1854"/>
                <a:gd name="T124" fmla="*/ 923 w 1814"/>
                <a:gd name="T125" fmla="*/ 951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14" h="1854">
                  <a:moveTo>
                    <a:pt x="958" y="950"/>
                  </a:moveTo>
                  <a:lnTo>
                    <a:pt x="1612" y="658"/>
                  </a:lnTo>
                  <a:lnTo>
                    <a:pt x="1624" y="654"/>
                  </a:lnTo>
                  <a:lnTo>
                    <a:pt x="1634" y="651"/>
                  </a:lnTo>
                  <a:lnTo>
                    <a:pt x="1644" y="650"/>
                  </a:lnTo>
                  <a:lnTo>
                    <a:pt x="1653" y="651"/>
                  </a:lnTo>
                  <a:lnTo>
                    <a:pt x="1661" y="654"/>
                  </a:lnTo>
                  <a:lnTo>
                    <a:pt x="1668" y="659"/>
                  </a:lnTo>
                  <a:lnTo>
                    <a:pt x="1674" y="667"/>
                  </a:lnTo>
                  <a:lnTo>
                    <a:pt x="1679" y="677"/>
                  </a:lnTo>
                  <a:lnTo>
                    <a:pt x="1692" y="714"/>
                  </a:lnTo>
                  <a:lnTo>
                    <a:pt x="1701" y="752"/>
                  </a:lnTo>
                  <a:lnTo>
                    <a:pt x="1710" y="789"/>
                  </a:lnTo>
                  <a:lnTo>
                    <a:pt x="1717" y="828"/>
                  </a:lnTo>
                  <a:lnTo>
                    <a:pt x="1720" y="865"/>
                  </a:lnTo>
                  <a:lnTo>
                    <a:pt x="1723" y="902"/>
                  </a:lnTo>
                  <a:lnTo>
                    <a:pt x="1724" y="941"/>
                  </a:lnTo>
                  <a:lnTo>
                    <a:pt x="1723" y="978"/>
                  </a:lnTo>
                  <a:lnTo>
                    <a:pt x="1720" y="1017"/>
                  </a:lnTo>
                  <a:lnTo>
                    <a:pt x="1715" y="1054"/>
                  </a:lnTo>
                  <a:lnTo>
                    <a:pt x="1710" y="1091"/>
                  </a:lnTo>
                  <a:lnTo>
                    <a:pt x="1702" y="1128"/>
                  </a:lnTo>
                  <a:lnTo>
                    <a:pt x="1692" y="1165"/>
                  </a:lnTo>
                  <a:lnTo>
                    <a:pt x="1682" y="1201"/>
                  </a:lnTo>
                  <a:lnTo>
                    <a:pt x="1669" y="1236"/>
                  </a:lnTo>
                  <a:lnTo>
                    <a:pt x="1655" y="1270"/>
                  </a:lnTo>
                  <a:lnTo>
                    <a:pt x="1638" y="1305"/>
                  </a:lnTo>
                  <a:lnTo>
                    <a:pt x="1621" y="1339"/>
                  </a:lnTo>
                  <a:lnTo>
                    <a:pt x="1602" y="1372"/>
                  </a:lnTo>
                  <a:lnTo>
                    <a:pt x="1583" y="1403"/>
                  </a:lnTo>
                  <a:lnTo>
                    <a:pt x="1561" y="1435"/>
                  </a:lnTo>
                  <a:lnTo>
                    <a:pt x="1538" y="1465"/>
                  </a:lnTo>
                  <a:lnTo>
                    <a:pt x="1513" y="1494"/>
                  </a:lnTo>
                  <a:lnTo>
                    <a:pt x="1487" y="1522"/>
                  </a:lnTo>
                  <a:lnTo>
                    <a:pt x="1460" y="1549"/>
                  </a:lnTo>
                  <a:lnTo>
                    <a:pt x="1432" y="1574"/>
                  </a:lnTo>
                  <a:lnTo>
                    <a:pt x="1402" y="1599"/>
                  </a:lnTo>
                  <a:lnTo>
                    <a:pt x="1371" y="1622"/>
                  </a:lnTo>
                  <a:lnTo>
                    <a:pt x="1339" y="1644"/>
                  </a:lnTo>
                  <a:lnTo>
                    <a:pt x="1306" y="1663"/>
                  </a:lnTo>
                  <a:lnTo>
                    <a:pt x="1271" y="1682"/>
                  </a:lnTo>
                  <a:lnTo>
                    <a:pt x="1235" y="1699"/>
                  </a:lnTo>
                  <a:lnTo>
                    <a:pt x="1196" y="1715"/>
                  </a:lnTo>
                  <a:lnTo>
                    <a:pt x="1156" y="1729"/>
                  </a:lnTo>
                  <a:lnTo>
                    <a:pt x="1118" y="1740"/>
                  </a:lnTo>
                  <a:lnTo>
                    <a:pt x="1078" y="1751"/>
                  </a:lnTo>
                  <a:lnTo>
                    <a:pt x="1037" y="1757"/>
                  </a:lnTo>
                  <a:lnTo>
                    <a:pt x="997" y="1764"/>
                  </a:lnTo>
                  <a:lnTo>
                    <a:pt x="957" y="1766"/>
                  </a:lnTo>
                  <a:lnTo>
                    <a:pt x="917" y="1767"/>
                  </a:lnTo>
                  <a:lnTo>
                    <a:pt x="877" y="1766"/>
                  </a:lnTo>
                  <a:lnTo>
                    <a:pt x="837" y="1764"/>
                  </a:lnTo>
                  <a:lnTo>
                    <a:pt x="797" y="1760"/>
                  </a:lnTo>
                  <a:lnTo>
                    <a:pt x="758" y="1752"/>
                  </a:lnTo>
                  <a:lnTo>
                    <a:pt x="720" y="1744"/>
                  </a:lnTo>
                  <a:lnTo>
                    <a:pt x="681" y="1734"/>
                  </a:lnTo>
                  <a:lnTo>
                    <a:pt x="643" y="1721"/>
                  </a:lnTo>
                  <a:lnTo>
                    <a:pt x="607" y="1707"/>
                  </a:lnTo>
                  <a:lnTo>
                    <a:pt x="569" y="1691"/>
                  </a:lnTo>
                  <a:lnTo>
                    <a:pt x="533" y="1673"/>
                  </a:lnTo>
                  <a:lnTo>
                    <a:pt x="498" y="1654"/>
                  </a:lnTo>
                  <a:lnTo>
                    <a:pt x="465" y="1634"/>
                  </a:lnTo>
                  <a:lnTo>
                    <a:pt x="431" y="1610"/>
                  </a:lnTo>
                  <a:lnTo>
                    <a:pt x="399" y="1586"/>
                  </a:lnTo>
                  <a:lnTo>
                    <a:pt x="368" y="1560"/>
                  </a:lnTo>
                  <a:lnTo>
                    <a:pt x="339" y="1532"/>
                  </a:lnTo>
                  <a:lnTo>
                    <a:pt x="310" y="1503"/>
                  </a:lnTo>
                  <a:lnTo>
                    <a:pt x="283" y="1473"/>
                  </a:lnTo>
                  <a:lnTo>
                    <a:pt x="258" y="1440"/>
                  </a:lnTo>
                  <a:lnTo>
                    <a:pt x="233" y="1407"/>
                  </a:lnTo>
                  <a:lnTo>
                    <a:pt x="211" y="1372"/>
                  </a:lnTo>
                  <a:lnTo>
                    <a:pt x="189" y="1336"/>
                  </a:lnTo>
                  <a:lnTo>
                    <a:pt x="170" y="1297"/>
                  </a:lnTo>
                  <a:lnTo>
                    <a:pt x="152" y="1259"/>
                  </a:lnTo>
                  <a:lnTo>
                    <a:pt x="137" y="1219"/>
                  </a:lnTo>
                  <a:lnTo>
                    <a:pt x="122" y="1179"/>
                  </a:lnTo>
                  <a:lnTo>
                    <a:pt x="111" y="1138"/>
                  </a:lnTo>
                  <a:lnTo>
                    <a:pt x="102" y="1098"/>
                  </a:lnTo>
                  <a:lnTo>
                    <a:pt x="94" y="1057"/>
                  </a:lnTo>
                  <a:lnTo>
                    <a:pt x="89" y="1016"/>
                  </a:lnTo>
                  <a:lnTo>
                    <a:pt x="86" y="974"/>
                  </a:lnTo>
                  <a:lnTo>
                    <a:pt x="85" y="933"/>
                  </a:lnTo>
                  <a:lnTo>
                    <a:pt x="85" y="893"/>
                  </a:lnTo>
                  <a:lnTo>
                    <a:pt x="88" y="852"/>
                  </a:lnTo>
                  <a:lnTo>
                    <a:pt x="93" y="812"/>
                  </a:lnTo>
                  <a:lnTo>
                    <a:pt x="98" y="772"/>
                  </a:lnTo>
                  <a:lnTo>
                    <a:pt x="107" y="732"/>
                  </a:lnTo>
                  <a:lnTo>
                    <a:pt x="117" y="694"/>
                  </a:lnTo>
                  <a:lnTo>
                    <a:pt x="129" y="655"/>
                  </a:lnTo>
                  <a:lnTo>
                    <a:pt x="142" y="618"/>
                  </a:lnTo>
                  <a:lnTo>
                    <a:pt x="157" y="580"/>
                  </a:lnTo>
                  <a:lnTo>
                    <a:pt x="174" y="544"/>
                  </a:lnTo>
                  <a:lnTo>
                    <a:pt x="193" y="508"/>
                  </a:lnTo>
                  <a:lnTo>
                    <a:pt x="214" y="474"/>
                  </a:lnTo>
                  <a:lnTo>
                    <a:pt x="236" y="440"/>
                  </a:lnTo>
                  <a:lnTo>
                    <a:pt x="259" y="408"/>
                  </a:lnTo>
                  <a:lnTo>
                    <a:pt x="283" y="376"/>
                  </a:lnTo>
                  <a:lnTo>
                    <a:pt x="310" y="346"/>
                  </a:lnTo>
                  <a:lnTo>
                    <a:pt x="339" y="316"/>
                  </a:lnTo>
                  <a:lnTo>
                    <a:pt x="368" y="289"/>
                  </a:lnTo>
                  <a:lnTo>
                    <a:pt x="399" y="262"/>
                  </a:lnTo>
                  <a:lnTo>
                    <a:pt x="433" y="238"/>
                  </a:lnTo>
                  <a:lnTo>
                    <a:pt x="466" y="215"/>
                  </a:lnTo>
                  <a:lnTo>
                    <a:pt x="502" y="193"/>
                  </a:lnTo>
                  <a:lnTo>
                    <a:pt x="538" y="174"/>
                  </a:lnTo>
                  <a:lnTo>
                    <a:pt x="577" y="156"/>
                  </a:lnTo>
                  <a:lnTo>
                    <a:pt x="607" y="143"/>
                  </a:lnTo>
                  <a:lnTo>
                    <a:pt x="636" y="131"/>
                  </a:lnTo>
                  <a:lnTo>
                    <a:pt x="666" y="122"/>
                  </a:lnTo>
                  <a:lnTo>
                    <a:pt x="697" y="113"/>
                  </a:lnTo>
                  <a:lnTo>
                    <a:pt x="726" y="105"/>
                  </a:lnTo>
                  <a:lnTo>
                    <a:pt x="757" y="99"/>
                  </a:lnTo>
                  <a:lnTo>
                    <a:pt x="787" y="94"/>
                  </a:lnTo>
                  <a:lnTo>
                    <a:pt x="818" y="90"/>
                  </a:lnTo>
                  <a:lnTo>
                    <a:pt x="847" y="87"/>
                  </a:lnTo>
                  <a:lnTo>
                    <a:pt x="878" y="86"/>
                  </a:lnTo>
                  <a:lnTo>
                    <a:pt x="908" y="86"/>
                  </a:lnTo>
                  <a:lnTo>
                    <a:pt x="939" y="87"/>
                  </a:lnTo>
                  <a:lnTo>
                    <a:pt x="968" y="89"/>
                  </a:lnTo>
                  <a:lnTo>
                    <a:pt x="998" y="91"/>
                  </a:lnTo>
                  <a:lnTo>
                    <a:pt x="1029" y="96"/>
                  </a:lnTo>
                  <a:lnTo>
                    <a:pt x="1057" y="101"/>
                  </a:lnTo>
                  <a:lnTo>
                    <a:pt x="1087" y="108"/>
                  </a:lnTo>
                  <a:lnTo>
                    <a:pt x="1116" y="116"/>
                  </a:lnTo>
                  <a:lnTo>
                    <a:pt x="1145" y="123"/>
                  </a:lnTo>
                  <a:lnTo>
                    <a:pt x="1173" y="134"/>
                  </a:lnTo>
                  <a:lnTo>
                    <a:pt x="1201" y="144"/>
                  </a:lnTo>
                  <a:lnTo>
                    <a:pt x="1229" y="156"/>
                  </a:lnTo>
                  <a:lnTo>
                    <a:pt x="1256" y="168"/>
                  </a:lnTo>
                  <a:lnTo>
                    <a:pt x="1283" y="181"/>
                  </a:lnTo>
                  <a:lnTo>
                    <a:pt x="1310" y="197"/>
                  </a:lnTo>
                  <a:lnTo>
                    <a:pt x="1335" y="212"/>
                  </a:lnTo>
                  <a:lnTo>
                    <a:pt x="1360" y="229"/>
                  </a:lnTo>
                  <a:lnTo>
                    <a:pt x="1384" y="246"/>
                  </a:lnTo>
                  <a:lnTo>
                    <a:pt x="1409" y="265"/>
                  </a:lnTo>
                  <a:lnTo>
                    <a:pt x="1432" y="284"/>
                  </a:lnTo>
                  <a:lnTo>
                    <a:pt x="1455" y="304"/>
                  </a:lnTo>
                  <a:lnTo>
                    <a:pt x="1477" y="325"/>
                  </a:lnTo>
                  <a:lnTo>
                    <a:pt x="1490" y="338"/>
                  </a:lnTo>
                  <a:lnTo>
                    <a:pt x="1499" y="349"/>
                  </a:lnTo>
                  <a:lnTo>
                    <a:pt x="1507" y="356"/>
                  </a:lnTo>
                  <a:lnTo>
                    <a:pt x="1514" y="360"/>
                  </a:lnTo>
                  <a:lnTo>
                    <a:pt x="1517" y="362"/>
                  </a:lnTo>
                  <a:lnTo>
                    <a:pt x="1521" y="363"/>
                  </a:lnTo>
                  <a:lnTo>
                    <a:pt x="1526" y="362"/>
                  </a:lnTo>
                  <a:lnTo>
                    <a:pt x="1531" y="360"/>
                  </a:lnTo>
                  <a:lnTo>
                    <a:pt x="1543" y="356"/>
                  </a:lnTo>
                  <a:lnTo>
                    <a:pt x="1559" y="350"/>
                  </a:lnTo>
                  <a:lnTo>
                    <a:pt x="1571" y="345"/>
                  </a:lnTo>
                  <a:lnTo>
                    <a:pt x="1579" y="341"/>
                  </a:lnTo>
                  <a:lnTo>
                    <a:pt x="1583" y="337"/>
                  </a:lnTo>
                  <a:lnTo>
                    <a:pt x="1584" y="333"/>
                  </a:lnTo>
                  <a:lnTo>
                    <a:pt x="1585" y="329"/>
                  </a:lnTo>
                  <a:lnTo>
                    <a:pt x="1587" y="325"/>
                  </a:lnTo>
                  <a:lnTo>
                    <a:pt x="1585" y="319"/>
                  </a:lnTo>
                  <a:lnTo>
                    <a:pt x="1581" y="311"/>
                  </a:lnTo>
                  <a:lnTo>
                    <a:pt x="1570" y="298"/>
                  </a:lnTo>
                  <a:lnTo>
                    <a:pt x="1558" y="288"/>
                  </a:lnTo>
                  <a:lnTo>
                    <a:pt x="1534" y="262"/>
                  </a:lnTo>
                  <a:lnTo>
                    <a:pt x="1508" y="239"/>
                  </a:lnTo>
                  <a:lnTo>
                    <a:pt x="1482" y="216"/>
                  </a:lnTo>
                  <a:lnTo>
                    <a:pt x="1455" y="194"/>
                  </a:lnTo>
                  <a:lnTo>
                    <a:pt x="1428" y="172"/>
                  </a:lnTo>
                  <a:lnTo>
                    <a:pt x="1400" y="153"/>
                  </a:lnTo>
                  <a:lnTo>
                    <a:pt x="1371" y="135"/>
                  </a:lnTo>
                  <a:lnTo>
                    <a:pt x="1342" y="117"/>
                  </a:lnTo>
                  <a:lnTo>
                    <a:pt x="1312" y="100"/>
                  </a:lnTo>
                  <a:lnTo>
                    <a:pt x="1281" y="86"/>
                  </a:lnTo>
                  <a:lnTo>
                    <a:pt x="1250" y="72"/>
                  </a:lnTo>
                  <a:lnTo>
                    <a:pt x="1218" y="59"/>
                  </a:lnTo>
                  <a:lnTo>
                    <a:pt x="1186" y="47"/>
                  </a:lnTo>
                  <a:lnTo>
                    <a:pt x="1154" y="37"/>
                  </a:lnTo>
                  <a:lnTo>
                    <a:pt x="1122" y="28"/>
                  </a:lnTo>
                  <a:lnTo>
                    <a:pt x="1088" y="20"/>
                  </a:lnTo>
                  <a:lnTo>
                    <a:pt x="1055" y="13"/>
                  </a:lnTo>
                  <a:lnTo>
                    <a:pt x="1021" y="7"/>
                  </a:lnTo>
                  <a:lnTo>
                    <a:pt x="988" y="4"/>
                  </a:lnTo>
                  <a:lnTo>
                    <a:pt x="953" y="1"/>
                  </a:lnTo>
                  <a:lnTo>
                    <a:pt x="919" y="0"/>
                  </a:lnTo>
                  <a:lnTo>
                    <a:pt x="885" y="0"/>
                  </a:lnTo>
                  <a:lnTo>
                    <a:pt x="850" y="1"/>
                  </a:lnTo>
                  <a:lnTo>
                    <a:pt x="816" y="4"/>
                  </a:lnTo>
                  <a:lnTo>
                    <a:pt x="782" y="7"/>
                  </a:lnTo>
                  <a:lnTo>
                    <a:pt x="747" y="13"/>
                  </a:lnTo>
                  <a:lnTo>
                    <a:pt x="712" y="20"/>
                  </a:lnTo>
                  <a:lnTo>
                    <a:pt x="679" y="28"/>
                  </a:lnTo>
                  <a:lnTo>
                    <a:pt x="644" y="37"/>
                  </a:lnTo>
                  <a:lnTo>
                    <a:pt x="610" y="49"/>
                  </a:lnTo>
                  <a:lnTo>
                    <a:pt x="577" y="62"/>
                  </a:lnTo>
                  <a:lnTo>
                    <a:pt x="543" y="76"/>
                  </a:lnTo>
                  <a:lnTo>
                    <a:pt x="501" y="96"/>
                  </a:lnTo>
                  <a:lnTo>
                    <a:pt x="460" y="118"/>
                  </a:lnTo>
                  <a:lnTo>
                    <a:pt x="421" y="141"/>
                  </a:lnTo>
                  <a:lnTo>
                    <a:pt x="384" y="167"/>
                  </a:lnTo>
                  <a:lnTo>
                    <a:pt x="348" y="194"/>
                  </a:lnTo>
                  <a:lnTo>
                    <a:pt x="313" y="224"/>
                  </a:lnTo>
                  <a:lnTo>
                    <a:pt x="281" y="255"/>
                  </a:lnTo>
                  <a:lnTo>
                    <a:pt x="250" y="286"/>
                  </a:lnTo>
                  <a:lnTo>
                    <a:pt x="220" y="319"/>
                  </a:lnTo>
                  <a:lnTo>
                    <a:pt x="192" y="354"/>
                  </a:lnTo>
                  <a:lnTo>
                    <a:pt x="166" y="390"/>
                  </a:lnTo>
                  <a:lnTo>
                    <a:pt x="142" y="427"/>
                  </a:lnTo>
                  <a:lnTo>
                    <a:pt x="120" y="466"/>
                  </a:lnTo>
                  <a:lnTo>
                    <a:pt x="99" y="504"/>
                  </a:lnTo>
                  <a:lnTo>
                    <a:pt x="80" y="544"/>
                  </a:lnTo>
                  <a:lnTo>
                    <a:pt x="63" y="586"/>
                  </a:lnTo>
                  <a:lnTo>
                    <a:pt x="49" y="628"/>
                  </a:lnTo>
                  <a:lnTo>
                    <a:pt x="35" y="670"/>
                  </a:lnTo>
                  <a:lnTo>
                    <a:pt x="24" y="713"/>
                  </a:lnTo>
                  <a:lnTo>
                    <a:pt x="15" y="757"/>
                  </a:lnTo>
                  <a:lnTo>
                    <a:pt x="9" y="801"/>
                  </a:lnTo>
                  <a:lnTo>
                    <a:pt x="4" y="846"/>
                  </a:lnTo>
                  <a:lnTo>
                    <a:pt x="1" y="889"/>
                  </a:lnTo>
                  <a:lnTo>
                    <a:pt x="0" y="934"/>
                  </a:lnTo>
                  <a:lnTo>
                    <a:pt x="1" y="979"/>
                  </a:lnTo>
                  <a:lnTo>
                    <a:pt x="5" y="1026"/>
                  </a:lnTo>
                  <a:lnTo>
                    <a:pt x="12" y="1071"/>
                  </a:lnTo>
                  <a:lnTo>
                    <a:pt x="19" y="1116"/>
                  </a:lnTo>
                  <a:lnTo>
                    <a:pt x="30" y="1161"/>
                  </a:lnTo>
                  <a:lnTo>
                    <a:pt x="42" y="1205"/>
                  </a:lnTo>
                  <a:lnTo>
                    <a:pt x="57" y="1250"/>
                  </a:lnTo>
                  <a:lnTo>
                    <a:pt x="75" y="1294"/>
                  </a:lnTo>
                  <a:lnTo>
                    <a:pt x="94" y="1336"/>
                  </a:lnTo>
                  <a:lnTo>
                    <a:pt x="116" y="1379"/>
                  </a:lnTo>
                  <a:lnTo>
                    <a:pt x="139" y="1419"/>
                  </a:lnTo>
                  <a:lnTo>
                    <a:pt x="164" y="1457"/>
                  </a:lnTo>
                  <a:lnTo>
                    <a:pt x="191" y="1493"/>
                  </a:lnTo>
                  <a:lnTo>
                    <a:pt x="219" y="1529"/>
                  </a:lnTo>
                  <a:lnTo>
                    <a:pt x="250" y="1563"/>
                  </a:lnTo>
                  <a:lnTo>
                    <a:pt x="281" y="1595"/>
                  </a:lnTo>
                  <a:lnTo>
                    <a:pt x="313" y="1624"/>
                  </a:lnTo>
                  <a:lnTo>
                    <a:pt x="348" y="1654"/>
                  </a:lnTo>
                  <a:lnTo>
                    <a:pt x="382" y="1680"/>
                  </a:lnTo>
                  <a:lnTo>
                    <a:pt x="420" y="1706"/>
                  </a:lnTo>
                  <a:lnTo>
                    <a:pt x="457" y="1729"/>
                  </a:lnTo>
                  <a:lnTo>
                    <a:pt x="496" y="1749"/>
                  </a:lnTo>
                  <a:lnTo>
                    <a:pt x="534" y="1769"/>
                  </a:lnTo>
                  <a:lnTo>
                    <a:pt x="576" y="1787"/>
                  </a:lnTo>
                  <a:lnTo>
                    <a:pt x="616" y="1802"/>
                  </a:lnTo>
                  <a:lnTo>
                    <a:pt x="658" y="1816"/>
                  </a:lnTo>
                  <a:lnTo>
                    <a:pt x="701" y="1828"/>
                  </a:lnTo>
                  <a:lnTo>
                    <a:pt x="743" y="1837"/>
                  </a:lnTo>
                  <a:lnTo>
                    <a:pt x="786" y="1845"/>
                  </a:lnTo>
                  <a:lnTo>
                    <a:pt x="829" y="1850"/>
                  </a:lnTo>
                  <a:lnTo>
                    <a:pt x="873" y="1852"/>
                  </a:lnTo>
                  <a:lnTo>
                    <a:pt x="918" y="1854"/>
                  </a:lnTo>
                  <a:lnTo>
                    <a:pt x="962" y="1852"/>
                  </a:lnTo>
                  <a:lnTo>
                    <a:pt x="1006" y="1849"/>
                  </a:lnTo>
                  <a:lnTo>
                    <a:pt x="1051" y="1842"/>
                  </a:lnTo>
                  <a:lnTo>
                    <a:pt x="1095" y="1834"/>
                  </a:lnTo>
                  <a:lnTo>
                    <a:pt x="1138" y="1824"/>
                  </a:lnTo>
                  <a:lnTo>
                    <a:pt x="1182" y="1811"/>
                  </a:lnTo>
                  <a:lnTo>
                    <a:pt x="1226" y="1796"/>
                  </a:lnTo>
                  <a:lnTo>
                    <a:pt x="1268" y="1778"/>
                  </a:lnTo>
                  <a:lnTo>
                    <a:pt x="1311" y="1757"/>
                  </a:lnTo>
                  <a:lnTo>
                    <a:pt x="1352" y="1735"/>
                  </a:lnTo>
                  <a:lnTo>
                    <a:pt x="1391" y="1712"/>
                  </a:lnTo>
                  <a:lnTo>
                    <a:pt x="1429" y="1688"/>
                  </a:lnTo>
                  <a:lnTo>
                    <a:pt x="1465" y="1661"/>
                  </a:lnTo>
                  <a:lnTo>
                    <a:pt x="1499" y="1632"/>
                  </a:lnTo>
                  <a:lnTo>
                    <a:pt x="1532" y="1604"/>
                  </a:lnTo>
                  <a:lnTo>
                    <a:pt x="1563" y="1573"/>
                  </a:lnTo>
                  <a:lnTo>
                    <a:pt x="1593" y="1541"/>
                  </a:lnTo>
                  <a:lnTo>
                    <a:pt x="1620" y="1509"/>
                  </a:lnTo>
                  <a:lnTo>
                    <a:pt x="1646" y="1474"/>
                  </a:lnTo>
                  <a:lnTo>
                    <a:pt x="1670" y="1439"/>
                  </a:lnTo>
                  <a:lnTo>
                    <a:pt x="1692" y="1403"/>
                  </a:lnTo>
                  <a:lnTo>
                    <a:pt x="1713" y="1366"/>
                  </a:lnTo>
                  <a:lnTo>
                    <a:pt x="1732" y="1328"/>
                  </a:lnTo>
                  <a:lnTo>
                    <a:pt x="1749" y="1290"/>
                  </a:lnTo>
                  <a:lnTo>
                    <a:pt x="1763" y="1250"/>
                  </a:lnTo>
                  <a:lnTo>
                    <a:pt x="1776" y="1210"/>
                  </a:lnTo>
                  <a:lnTo>
                    <a:pt x="1787" y="1170"/>
                  </a:lnTo>
                  <a:lnTo>
                    <a:pt x="1796" y="1129"/>
                  </a:lnTo>
                  <a:lnTo>
                    <a:pt x="1804" y="1086"/>
                  </a:lnTo>
                  <a:lnTo>
                    <a:pt x="1809" y="1045"/>
                  </a:lnTo>
                  <a:lnTo>
                    <a:pt x="1813" y="1003"/>
                  </a:lnTo>
                  <a:lnTo>
                    <a:pt x="1814" y="960"/>
                  </a:lnTo>
                  <a:lnTo>
                    <a:pt x="1813" y="918"/>
                  </a:lnTo>
                  <a:lnTo>
                    <a:pt x="1811" y="874"/>
                  </a:lnTo>
                  <a:lnTo>
                    <a:pt x="1805" y="831"/>
                  </a:lnTo>
                  <a:lnTo>
                    <a:pt x="1799" y="788"/>
                  </a:lnTo>
                  <a:lnTo>
                    <a:pt x="1790" y="745"/>
                  </a:lnTo>
                  <a:lnTo>
                    <a:pt x="1778" y="701"/>
                  </a:lnTo>
                  <a:lnTo>
                    <a:pt x="1766" y="659"/>
                  </a:lnTo>
                  <a:lnTo>
                    <a:pt x="1750" y="616"/>
                  </a:lnTo>
                  <a:lnTo>
                    <a:pt x="1745" y="605"/>
                  </a:lnTo>
                  <a:lnTo>
                    <a:pt x="1738" y="595"/>
                  </a:lnTo>
                  <a:lnTo>
                    <a:pt x="1731" y="586"/>
                  </a:lnTo>
                  <a:lnTo>
                    <a:pt x="1724" y="578"/>
                  </a:lnTo>
                  <a:lnTo>
                    <a:pt x="1717" y="571"/>
                  </a:lnTo>
                  <a:lnTo>
                    <a:pt x="1709" y="566"/>
                  </a:lnTo>
                  <a:lnTo>
                    <a:pt x="1700" y="561"/>
                  </a:lnTo>
                  <a:lnTo>
                    <a:pt x="1692" y="558"/>
                  </a:lnTo>
                  <a:lnTo>
                    <a:pt x="1683" y="556"/>
                  </a:lnTo>
                  <a:lnTo>
                    <a:pt x="1673" y="555"/>
                  </a:lnTo>
                  <a:lnTo>
                    <a:pt x="1662" y="553"/>
                  </a:lnTo>
                  <a:lnTo>
                    <a:pt x="1653" y="555"/>
                  </a:lnTo>
                  <a:lnTo>
                    <a:pt x="1642" y="556"/>
                  </a:lnTo>
                  <a:lnTo>
                    <a:pt x="1632" y="558"/>
                  </a:lnTo>
                  <a:lnTo>
                    <a:pt x="1620" y="561"/>
                  </a:lnTo>
                  <a:lnTo>
                    <a:pt x="1608" y="565"/>
                  </a:lnTo>
                  <a:lnTo>
                    <a:pt x="926" y="870"/>
                  </a:lnTo>
                  <a:lnTo>
                    <a:pt x="918" y="874"/>
                  </a:lnTo>
                  <a:lnTo>
                    <a:pt x="912" y="880"/>
                  </a:lnTo>
                  <a:lnTo>
                    <a:pt x="905" y="887"/>
                  </a:lnTo>
                  <a:lnTo>
                    <a:pt x="900" y="896"/>
                  </a:lnTo>
                  <a:lnTo>
                    <a:pt x="898" y="905"/>
                  </a:lnTo>
                  <a:lnTo>
                    <a:pt x="895" y="913"/>
                  </a:lnTo>
                  <a:lnTo>
                    <a:pt x="895" y="922"/>
                  </a:lnTo>
                  <a:lnTo>
                    <a:pt x="898" y="929"/>
                  </a:lnTo>
                  <a:lnTo>
                    <a:pt x="901" y="937"/>
                  </a:lnTo>
                  <a:lnTo>
                    <a:pt x="908" y="942"/>
                  </a:lnTo>
                  <a:lnTo>
                    <a:pt x="916" y="947"/>
                  </a:lnTo>
                  <a:lnTo>
                    <a:pt x="923" y="951"/>
                  </a:lnTo>
                  <a:lnTo>
                    <a:pt x="932" y="952"/>
                  </a:lnTo>
                  <a:lnTo>
                    <a:pt x="941" y="952"/>
                  </a:lnTo>
                  <a:lnTo>
                    <a:pt x="950" y="952"/>
                  </a:lnTo>
                  <a:lnTo>
                    <a:pt x="958" y="9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236555" name="Freeform 11"/>
            <p:cNvSpPr>
              <a:spLocks/>
            </p:cNvSpPr>
            <p:nvPr userDrawn="1"/>
          </p:nvSpPr>
          <p:spPr bwMode="auto">
            <a:xfrm>
              <a:off x="177" y="187"/>
              <a:ext cx="338" cy="239"/>
            </a:xfrm>
            <a:custGeom>
              <a:avLst/>
              <a:gdLst>
                <a:gd name="T0" fmla="*/ 749 w 1349"/>
                <a:gd name="T1" fmla="*/ 1 h 954"/>
                <a:gd name="T2" fmla="*/ 798 w 1349"/>
                <a:gd name="T3" fmla="*/ 4 h 954"/>
                <a:gd name="T4" fmla="*/ 847 w 1349"/>
                <a:gd name="T5" fmla="*/ 10 h 954"/>
                <a:gd name="T6" fmla="*/ 894 w 1349"/>
                <a:gd name="T7" fmla="*/ 21 h 954"/>
                <a:gd name="T8" fmla="*/ 940 w 1349"/>
                <a:gd name="T9" fmla="*/ 34 h 954"/>
                <a:gd name="T10" fmla="*/ 984 w 1349"/>
                <a:gd name="T11" fmla="*/ 49 h 954"/>
                <a:gd name="T12" fmla="*/ 1027 w 1349"/>
                <a:gd name="T13" fmla="*/ 68 h 954"/>
                <a:gd name="T14" fmla="*/ 1069 w 1349"/>
                <a:gd name="T15" fmla="*/ 89 h 954"/>
                <a:gd name="T16" fmla="*/ 1109 w 1349"/>
                <a:gd name="T17" fmla="*/ 113 h 954"/>
                <a:gd name="T18" fmla="*/ 1147 w 1349"/>
                <a:gd name="T19" fmla="*/ 139 h 954"/>
                <a:gd name="T20" fmla="*/ 1185 w 1349"/>
                <a:gd name="T21" fmla="*/ 169 h 954"/>
                <a:gd name="T22" fmla="*/ 1219 w 1349"/>
                <a:gd name="T23" fmla="*/ 200 h 954"/>
                <a:gd name="T24" fmla="*/ 1252 w 1349"/>
                <a:gd name="T25" fmla="*/ 233 h 954"/>
                <a:gd name="T26" fmla="*/ 1282 w 1349"/>
                <a:gd name="T27" fmla="*/ 268 h 954"/>
                <a:gd name="T28" fmla="*/ 1311 w 1349"/>
                <a:gd name="T29" fmla="*/ 305 h 954"/>
                <a:gd name="T30" fmla="*/ 1337 w 1349"/>
                <a:gd name="T31" fmla="*/ 345 h 954"/>
                <a:gd name="T32" fmla="*/ 29 w 1349"/>
                <a:gd name="T33" fmla="*/ 954 h 954"/>
                <a:gd name="T34" fmla="*/ 10 w 1349"/>
                <a:gd name="T35" fmla="*/ 869 h 954"/>
                <a:gd name="T36" fmla="*/ 1 w 1349"/>
                <a:gd name="T37" fmla="*/ 783 h 954"/>
                <a:gd name="T38" fmla="*/ 1 w 1349"/>
                <a:gd name="T39" fmla="*/ 697 h 954"/>
                <a:gd name="T40" fmla="*/ 11 w 1349"/>
                <a:gd name="T41" fmla="*/ 613 h 954"/>
                <a:gd name="T42" fmla="*/ 31 w 1349"/>
                <a:gd name="T43" fmla="*/ 531 h 954"/>
                <a:gd name="T44" fmla="*/ 59 w 1349"/>
                <a:gd name="T45" fmla="*/ 452 h 954"/>
                <a:gd name="T46" fmla="*/ 95 w 1349"/>
                <a:gd name="T47" fmla="*/ 377 h 954"/>
                <a:gd name="T48" fmla="*/ 139 w 1349"/>
                <a:gd name="T49" fmla="*/ 307 h 954"/>
                <a:gd name="T50" fmla="*/ 192 w 1349"/>
                <a:gd name="T51" fmla="*/ 241 h 954"/>
                <a:gd name="T52" fmla="*/ 250 w 1349"/>
                <a:gd name="T53" fmla="*/ 182 h 954"/>
                <a:gd name="T54" fmla="*/ 315 w 1349"/>
                <a:gd name="T55" fmla="*/ 130 h 954"/>
                <a:gd name="T56" fmla="*/ 386 w 1349"/>
                <a:gd name="T57" fmla="*/ 85 h 954"/>
                <a:gd name="T58" fmla="*/ 463 w 1349"/>
                <a:gd name="T59" fmla="*/ 49 h 954"/>
                <a:gd name="T60" fmla="*/ 546 w 1349"/>
                <a:gd name="T61" fmla="*/ 23 h 954"/>
                <a:gd name="T62" fmla="*/ 633 w 1349"/>
                <a:gd name="T63" fmla="*/ 7 h 954"/>
                <a:gd name="T64" fmla="*/ 725 w 1349"/>
                <a:gd name="T65" fmla="*/ 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49" h="954">
                  <a:moveTo>
                    <a:pt x="725" y="0"/>
                  </a:moveTo>
                  <a:lnTo>
                    <a:pt x="749" y="1"/>
                  </a:lnTo>
                  <a:lnTo>
                    <a:pt x="774" y="3"/>
                  </a:lnTo>
                  <a:lnTo>
                    <a:pt x="798" y="4"/>
                  </a:lnTo>
                  <a:lnTo>
                    <a:pt x="823" y="7"/>
                  </a:lnTo>
                  <a:lnTo>
                    <a:pt x="847" y="10"/>
                  </a:lnTo>
                  <a:lnTo>
                    <a:pt x="870" y="16"/>
                  </a:lnTo>
                  <a:lnTo>
                    <a:pt x="894" y="21"/>
                  </a:lnTo>
                  <a:lnTo>
                    <a:pt x="917" y="27"/>
                  </a:lnTo>
                  <a:lnTo>
                    <a:pt x="940" y="34"/>
                  </a:lnTo>
                  <a:lnTo>
                    <a:pt x="962" y="41"/>
                  </a:lnTo>
                  <a:lnTo>
                    <a:pt x="984" y="49"/>
                  </a:lnTo>
                  <a:lnTo>
                    <a:pt x="1006" y="58"/>
                  </a:lnTo>
                  <a:lnTo>
                    <a:pt x="1027" y="68"/>
                  </a:lnTo>
                  <a:lnTo>
                    <a:pt x="1048" y="79"/>
                  </a:lnTo>
                  <a:lnTo>
                    <a:pt x="1069" y="89"/>
                  </a:lnTo>
                  <a:lnTo>
                    <a:pt x="1089" y="101"/>
                  </a:lnTo>
                  <a:lnTo>
                    <a:pt x="1109" y="113"/>
                  </a:lnTo>
                  <a:lnTo>
                    <a:pt x="1128" y="126"/>
                  </a:lnTo>
                  <a:lnTo>
                    <a:pt x="1147" y="139"/>
                  </a:lnTo>
                  <a:lnTo>
                    <a:pt x="1167" y="153"/>
                  </a:lnTo>
                  <a:lnTo>
                    <a:pt x="1185" y="169"/>
                  </a:lnTo>
                  <a:lnTo>
                    <a:pt x="1201" y="184"/>
                  </a:lnTo>
                  <a:lnTo>
                    <a:pt x="1219" y="200"/>
                  </a:lnTo>
                  <a:lnTo>
                    <a:pt x="1236" y="216"/>
                  </a:lnTo>
                  <a:lnTo>
                    <a:pt x="1252" y="233"/>
                  </a:lnTo>
                  <a:lnTo>
                    <a:pt x="1267" y="250"/>
                  </a:lnTo>
                  <a:lnTo>
                    <a:pt x="1282" y="268"/>
                  </a:lnTo>
                  <a:lnTo>
                    <a:pt x="1297" y="287"/>
                  </a:lnTo>
                  <a:lnTo>
                    <a:pt x="1311" y="305"/>
                  </a:lnTo>
                  <a:lnTo>
                    <a:pt x="1324" y="325"/>
                  </a:lnTo>
                  <a:lnTo>
                    <a:pt x="1337" y="345"/>
                  </a:lnTo>
                  <a:lnTo>
                    <a:pt x="1349" y="364"/>
                  </a:lnTo>
                  <a:lnTo>
                    <a:pt x="29" y="954"/>
                  </a:lnTo>
                  <a:lnTo>
                    <a:pt x="18" y="912"/>
                  </a:lnTo>
                  <a:lnTo>
                    <a:pt x="10" y="869"/>
                  </a:lnTo>
                  <a:lnTo>
                    <a:pt x="4" y="825"/>
                  </a:lnTo>
                  <a:lnTo>
                    <a:pt x="1" y="783"/>
                  </a:lnTo>
                  <a:lnTo>
                    <a:pt x="0" y="739"/>
                  </a:lnTo>
                  <a:lnTo>
                    <a:pt x="1" y="697"/>
                  </a:lnTo>
                  <a:lnTo>
                    <a:pt x="5" y="654"/>
                  </a:lnTo>
                  <a:lnTo>
                    <a:pt x="11" y="613"/>
                  </a:lnTo>
                  <a:lnTo>
                    <a:pt x="20" y="572"/>
                  </a:lnTo>
                  <a:lnTo>
                    <a:pt x="31" y="531"/>
                  </a:lnTo>
                  <a:lnTo>
                    <a:pt x="44" y="491"/>
                  </a:lnTo>
                  <a:lnTo>
                    <a:pt x="59" y="452"/>
                  </a:lnTo>
                  <a:lnTo>
                    <a:pt x="76" y="413"/>
                  </a:lnTo>
                  <a:lnTo>
                    <a:pt x="95" y="377"/>
                  </a:lnTo>
                  <a:lnTo>
                    <a:pt x="117" y="341"/>
                  </a:lnTo>
                  <a:lnTo>
                    <a:pt x="139" y="307"/>
                  </a:lnTo>
                  <a:lnTo>
                    <a:pt x="165" y="273"/>
                  </a:lnTo>
                  <a:lnTo>
                    <a:pt x="192" y="241"/>
                  </a:lnTo>
                  <a:lnTo>
                    <a:pt x="220" y="211"/>
                  </a:lnTo>
                  <a:lnTo>
                    <a:pt x="250" y="182"/>
                  </a:lnTo>
                  <a:lnTo>
                    <a:pt x="282" y="155"/>
                  </a:lnTo>
                  <a:lnTo>
                    <a:pt x="315" y="130"/>
                  </a:lnTo>
                  <a:lnTo>
                    <a:pt x="350" y="107"/>
                  </a:lnTo>
                  <a:lnTo>
                    <a:pt x="386" y="85"/>
                  </a:lnTo>
                  <a:lnTo>
                    <a:pt x="424" y="66"/>
                  </a:lnTo>
                  <a:lnTo>
                    <a:pt x="463" y="49"/>
                  </a:lnTo>
                  <a:lnTo>
                    <a:pt x="503" y="35"/>
                  </a:lnTo>
                  <a:lnTo>
                    <a:pt x="546" y="23"/>
                  </a:lnTo>
                  <a:lnTo>
                    <a:pt x="588" y="13"/>
                  </a:lnTo>
                  <a:lnTo>
                    <a:pt x="633" y="7"/>
                  </a:lnTo>
                  <a:lnTo>
                    <a:pt x="678" y="1"/>
                  </a:lnTo>
                  <a:lnTo>
                    <a:pt x="725" y="0"/>
                  </a:lnTo>
                  <a:close/>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236556" name="Line 12"/>
            <p:cNvSpPr>
              <a:spLocks noChangeShapeType="1"/>
            </p:cNvSpPr>
            <p:nvPr userDrawn="1"/>
          </p:nvSpPr>
          <p:spPr bwMode="auto">
            <a:xfrm flipH="1">
              <a:off x="177" y="245"/>
              <a:ext cx="314" cy="140"/>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236557" name="Line 13"/>
            <p:cNvSpPr>
              <a:spLocks noChangeShapeType="1"/>
            </p:cNvSpPr>
            <p:nvPr userDrawn="1"/>
          </p:nvSpPr>
          <p:spPr bwMode="auto">
            <a:xfrm flipH="1">
              <a:off x="181" y="216"/>
              <a:ext cx="276" cy="123"/>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236558" name="Line 14"/>
            <p:cNvSpPr>
              <a:spLocks noChangeShapeType="1"/>
            </p:cNvSpPr>
            <p:nvPr userDrawn="1"/>
          </p:nvSpPr>
          <p:spPr bwMode="auto">
            <a:xfrm flipH="1">
              <a:off x="198" y="194"/>
              <a:ext cx="211" cy="95"/>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236559" name="Line 15"/>
            <p:cNvSpPr>
              <a:spLocks noChangeShapeType="1"/>
            </p:cNvSpPr>
            <p:nvPr userDrawn="1"/>
          </p:nvSpPr>
          <p:spPr bwMode="auto">
            <a:xfrm flipH="1" flipV="1">
              <a:off x="287" y="202"/>
              <a:ext cx="64" cy="149"/>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236560" name="Freeform 16"/>
            <p:cNvSpPr>
              <a:spLocks/>
            </p:cNvSpPr>
            <p:nvPr userDrawn="1"/>
          </p:nvSpPr>
          <p:spPr bwMode="auto">
            <a:xfrm>
              <a:off x="276" y="202"/>
              <a:ext cx="34" cy="168"/>
            </a:xfrm>
            <a:custGeom>
              <a:avLst/>
              <a:gdLst>
                <a:gd name="T0" fmla="*/ 136 w 136"/>
                <a:gd name="T1" fmla="*/ 672 h 672"/>
                <a:gd name="T2" fmla="*/ 112 w 136"/>
                <a:gd name="T3" fmla="*/ 609 h 672"/>
                <a:gd name="T4" fmla="*/ 90 w 136"/>
                <a:gd name="T5" fmla="*/ 546 h 672"/>
                <a:gd name="T6" fmla="*/ 71 w 136"/>
                <a:gd name="T7" fmla="*/ 487 h 672"/>
                <a:gd name="T8" fmla="*/ 53 w 136"/>
                <a:gd name="T9" fmla="*/ 429 h 672"/>
                <a:gd name="T10" fmla="*/ 37 w 136"/>
                <a:gd name="T11" fmla="*/ 372 h 672"/>
                <a:gd name="T12" fmla="*/ 26 w 136"/>
                <a:gd name="T13" fmla="*/ 319 h 672"/>
                <a:gd name="T14" fmla="*/ 15 w 136"/>
                <a:gd name="T15" fmla="*/ 269 h 672"/>
                <a:gd name="T16" fmla="*/ 8 w 136"/>
                <a:gd name="T17" fmla="*/ 223 h 672"/>
                <a:gd name="T18" fmla="*/ 2 w 136"/>
                <a:gd name="T19" fmla="*/ 179 h 672"/>
                <a:gd name="T20" fmla="*/ 0 w 136"/>
                <a:gd name="T21" fmla="*/ 139 h 672"/>
                <a:gd name="T22" fmla="*/ 0 w 136"/>
                <a:gd name="T23" fmla="*/ 121 h 672"/>
                <a:gd name="T24" fmla="*/ 1 w 136"/>
                <a:gd name="T25" fmla="*/ 104 h 672"/>
                <a:gd name="T26" fmla="*/ 2 w 136"/>
                <a:gd name="T27" fmla="*/ 88 h 672"/>
                <a:gd name="T28" fmla="*/ 4 w 136"/>
                <a:gd name="T29" fmla="*/ 73 h 672"/>
                <a:gd name="T30" fmla="*/ 6 w 136"/>
                <a:gd name="T31" fmla="*/ 59 h 672"/>
                <a:gd name="T32" fmla="*/ 10 w 136"/>
                <a:gd name="T33" fmla="*/ 46 h 672"/>
                <a:gd name="T34" fmla="*/ 14 w 136"/>
                <a:gd name="T35" fmla="*/ 36 h 672"/>
                <a:gd name="T36" fmla="*/ 18 w 136"/>
                <a:gd name="T37" fmla="*/ 26 h 672"/>
                <a:gd name="T38" fmla="*/ 24 w 136"/>
                <a:gd name="T39" fmla="*/ 18 h 672"/>
                <a:gd name="T40" fmla="*/ 30 w 136"/>
                <a:gd name="T41" fmla="*/ 10 h 672"/>
                <a:gd name="T42" fmla="*/ 37 w 136"/>
                <a:gd name="T43" fmla="*/ 5 h 672"/>
                <a:gd name="T44" fmla="*/ 45 w 136"/>
                <a:gd name="T45"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6" h="672">
                  <a:moveTo>
                    <a:pt x="136" y="672"/>
                  </a:moveTo>
                  <a:lnTo>
                    <a:pt x="112" y="609"/>
                  </a:lnTo>
                  <a:lnTo>
                    <a:pt x="90" y="546"/>
                  </a:lnTo>
                  <a:lnTo>
                    <a:pt x="71" y="487"/>
                  </a:lnTo>
                  <a:lnTo>
                    <a:pt x="53" y="429"/>
                  </a:lnTo>
                  <a:lnTo>
                    <a:pt x="37" y="372"/>
                  </a:lnTo>
                  <a:lnTo>
                    <a:pt x="26" y="319"/>
                  </a:lnTo>
                  <a:lnTo>
                    <a:pt x="15" y="269"/>
                  </a:lnTo>
                  <a:lnTo>
                    <a:pt x="8" y="223"/>
                  </a:lnTo>
                  <a:lnTo>
                    <a:pt x="2" y="179"/>
                  </a:lnTo>
                  <a:lnTo>
                    <a:pt x="0" y="139"/>
                  </a:lnTo>
                  <a:lnTo>
                    <a:pt x="0" y="121"/>
                  </a:lnTo>
                  <a:lnTo>
                    <a:pt x="1" y="104"/>
                  </a:lnTo>
                  <a:lnTo>
                    <a:pt x="2" y="88"/>
                  </a:lnTo>
                  <a:lnTo>
                    <a:pt x="4" y="73"/>
                  </a:lnTo>
                  <a:lnTo>
                    <a:pt x="6" y="59"/>
                  </a:lnTo>
                  <a:lnTo>
                    <a:pt x="10" y="46"/>
                  </a:lnTo>
                  <a:lnTo>
                    <a:pt x="14" y="36"/>
                  </a:lnTo>
                  <a:lnTo>
                    <a:pt x="18" y="26"/>
                  </a:lnTo>
                  <a:lnTo>
                    <a:pt x="24" y="18"/>
                  </a:lnTo>
                  <a:lnTo>
                    <a:pt x="30" y="10"/>
                  </a:lnTo>
                  <a:lnTo>
                    <a:pt x="37" y="5"/>
                  </a:lnTo>
                  <a:lnTo>
                    <a:pt x="45" y="0"/>
                  </a:lnTo>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236561" name="Freeform 17"/>
            <p:cNvSpPr>
              <a:spLocks/>
            </p:cNvSpPr>
            <p:nvPr userDrawn="1"/>
          </p:nvSpPr>
          <p:spPr bwMode="auto">
            <a:xfrm>
              <a:off x="287" y="201"/>
              <a:ext cx="104" cy="133"/>
            </a:xfrm>
            <a:custGeom>
              <a:avLst/>
              <a:gdLst>
                <a:gd name="T0" fmla="*/ 0 w 416"/>
                <a:gd name="T1" fmla="*/ 4 h 532"/>
                <a:gd name="T2" fmla="*/ 8 w 416"/>
                <a:gd name="T3" fmla="*/ 1 h 532"/>
                <a:gd name="T4" fmla="*/ 17 w 416"/>
                <a:gd name="T5" fmla="*/ 0 h 532"/>
                <a:gd name="T6" fmla="*/ 26 w 416"/>
                <a:gd name="T7" fmla="*/ 0 h 532"/>
                <a:gd name="T8" fmla="*/ 36 w 416"/>
                <a:gd name="T9" fmla="*/ 3 h 532"/>
                <a:gd name="T10" fmla="*/ 46 w 416"/>
                <a:gd name="T11" fmla="*/ 5 h 532"/>
                <a:gd name="T12" fmla="*/ 57 w 416"/>
                <a:gd name="T13" fmla="*/ 10 h 532"/>
                <a:gd name="T14" fmla="*/ 68 w 416"/>
                <a:gd name="T15" fmla="*/ 17 h 532"/>
                <a:gd name="T16" fmla="*/ 80 w 416"/>
                <a:gd name="T17" fmla="*/ 25 h 532"/>
                <a:gd name="T18" fmla="*/ 91 w 416"/>
                <a:gd name="T19" fmla="*/ 32 h 532"/>
                <a:gd name="T20" fmla="*/ 104 w 416"/>
                <a:gd name="T21" fmla="*/ 43 h 532"/>
                <a:gd name="T22" fmla="*/ 116 w 416"/>
                <a:gd name="T23" fmla="*/ 54 h 532"/>
                <a:gd name="T24" fmla="*/ 129 w 416"/>
                <a:gd name="T25" fmla="*/ 67 h 532"/>
                <a:gd name="T26" fmla="*/ 156 w 416"/>
                <a:gd name="T27" fmla="*/ 95 h 532"/>
                <a:gd name="T28" fmla="*/ 183 w 416"/>
                <a:gd name="T29" fmla="*/ 129 h 532"/>
                <a:gd name="T30" fmla="*/ 211 w 416"/>
                <a:gd name="T31" fmla="*/ 168 h 532"/>
                <a:gd name="T32" fmla="*/ 241 w 416"/>
                <a:gd name="T33" fmla="*/ 209 h 532"/>
                <a:gd name="T34" fmla="*/ 270 w 416"/>
                <a:gd name="T35" fmla="*/ 255 h 532"/>
                <a:gd name="T36" fmla="*/ 299 w 416"/>
                <a:gd name="T37" fmla="*/ 304 h 532"/>
                <a:gd name="T38" fmla="*/ 328 w 416"/>
                <a:gd name="T39" fmla="*/ 357 h 532"/>
                <a:gd name="T40" fmla="*/ 358 w 416"/>
                <a:gd name="T41" fmla="*/ 412 h 532"/>
                <a:gd name="T42" fmla="*/ 388 w 416"/>
                <a:gd name="T43" fmla="*/ 471 h 532"/>
                <a:gd name="T44" fmla="*/ 416 w 416"/>
                <a:gd name="T45" fmla="*/ 532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6" h="532">
                  <a:moveTo>
                    <a:pt x="0" y="4"/>
                  </a:moveTo>
                  <a:lnTo>
                    <a:pt x="8" y="1"/>
                  </a:lnTo>
                  <a:lnTo>
                    <a:pt x="17" y="0"/>
                  </a:lnTo>
                  <a:lnTo>
                    <a:pt x="26" y="0"/>
                  </a:lnTo>
                  <a:lnTo>
                    <a:pt x="36" y="3"/>
                  </a:lnTo>
                  <a:lnTo>
                    <a:pt x="46" y="5"/>
                  </a:lnTo>
                  <a:lnTo>
                    <a:pt x="57" y="10"/>
                  </a:lnTo>
                  <a:lnTo>
                    <a:pt x="68" y="17"/>
                  </a:lnTo>
                  <a:lnTo>
                    <a:pt x="80" y="25"/>
                  </a:lnTo>
                  <a:lnTo>
                    <a:pt x="91" y="32"/>
                  </a:lnTo>
                  <a:lnTo>
                    <a:pt x="104" y="43"/>
                  </a:lnTo>
                  <a:lnTo>
                    <a:pt x="116" y="54"/>
                  </a:lnTo>
                  <a:lnTo>
                    <a:pt x="129" y="67"/>
                  </a:lnTo>
                  <a:lnTo>
                    <a:pt x="156" y="95"/>
                  </a:lnTo>
                  <a:lnTo>
                    <a:pt x="183" y="129"/>
                  </a:lnTo>
                  <a:lnTo>
                    <a:pt x="211" y="168"/>
                  </a:lnTo>
                  <a:lnTo>
                    <a:pt x="241" y="209"/>
                  </a:lnTo>
                  <a:lnTo>
                    <a:pt x="270" y="255"/>
                  </a:lnTo>
                  <a:lnTo>
                    <a:pt x="299" y="304"/>
                  </a:lnTo>
                  <a:lnTo>
                    <a:pt x="328" y="357"/>
                  </a:lnTo>
                  <a:lnTo>
                    <a:pt x="358" y="412"/>
                  </a:lnTo>
                  <a:lnTo>
                    <a:pt x="388" y="471"/>
                  </a:lnTo>
                  <a:lnTo>
                    <a:pt x="416" y="532"/>
                  </a:lnTo>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236562" name="Freeform 18"/>
            <p:cNvSpPr>
              <a:spLocks/>
            </p:cNvSpPr>
            <p:nvPr userDrawn="1"/>
          </p:nvSpPr>
          <p:spPr bwMode="auto">
            <a:xfrm>
              <a:off x="250" y="202"/>
              <a:ext cx="37" cy="185"/>
            </a:xfrm>
            <a:custGeom>
              <a:avLst/>
              <a:gdLst>
                <a:gd name="T0" fmla="*/ 79 w 151"/>
                <a:gd name="T1" fmla="*/ 743 h 743"/>
                <a:gd name="T2" fmla="*/ 67 w 151"/>
                <a:gd name="T3" fmla="*/ 711 h 743"/>
                <a:gd name="T4" fmla="*/ 57 w 151"/>
                <a:gd name="T5" fmla="*/ 679 h 743"/>
                <a:gd name="T6" fmla="*/ 48 w 151"/>
                <a:gd name="T7" fmla="*/ 648 h 743"/>
                <a:gd name="T8" fmla="*/ 39 w 151"/>
                <a:gd name="T9" fmla="*/ 615 h 743"/>
                <a:gd name="T10" fmla="*/ 31 w 151"/>
                <a:gd name="T11" fmla="*/ 585 h 743"/>
                <a:gd name="T12" fmla="*/ 25 w 151"/>
                <a:gd name="T13" fmla="*/ 554 h 743"/>
                <a:gd name="T14" fmla="*/ 18 w 151"/>
                <a:gd name="T15" fmla="*/ 523 h 743"/>
                <a:gd name="T16" fmla="*/ 13 w 151"/>
                <a:gd name="T17" fmla="*/ 492 h 743"/>
                <a:gd name="T18" fmla="*/ 9 w 151"/>
                <a:gd name="T19" fmla="*/ 462 h 743"/>
                <a:gd name="T20" fmla="*/ 5 w 151"/>
                <a:gd name="T21" fmla="*/ 434 h 743"/>
                <a:gd name="T22" fmla="*/ 3 w 151"/>
                <a:gd name="T23" fmla="*/ 404 h 743"/>
                <a:gd name="T24" fmla="*/ 2 w 151"/>
                <a:gd name="T25" fmla="*/ 377 h 743"/>
                <a:gd name="T26" fmla="*/ 0 w 151"/>
                <a:gd name="T27" fmla="*/ 349 h 743"/>
                <a:gd name="T28" fmla="*/ 0 w 151"/>
                <a:gd name="T29" fmla="*/ 322 h 743"/>
                <a:gd name="T30" fmla="*/ 2 w 151"/>
                <a:gd name="T31" fmla="*/ 296 h 743"/>
                <a:gd name="T32" fmla="*/ 4 w 151"/>
                <a:gd name="T33" fmla="*/ 270 h 743"/>
                <a:gd name="T34" fmla="*/ 7 w 151"/>
                <a:gd name="T35" fmla="*/ 246 h 743"/>
                <a:gd name="T36" fmla="*/ 11 w 151"/>
                <a:gd name="T37" fmla="*/ 223 h 743"/>
                <a:gd name="T38" fmla="*/ 14 w 151"/>
                <a:gd name="T39" fmla="*/ 200 h 743"/>
                <a:gd name="T40" fmla="*/ 20 w 151"/>
                <a:gd name="T41" fmla="*/ 178 h 743"/>
                <a:gd name="T42" fmla="*/ 26 w 151"/>
                <a:gd name="T43" fmla="*/ 157 h 743"/>
                <a:gd name="T44" fmla="*/ 32 w 151"/>
                <a:gd name="T45" fmla="*/ 137 h 743"/>
                <a:gd name="T46" fmla="*/ 42 w 151"/>
                <a:gd name="T47" fmla="*/ 117 h 743"/>
                <a:gd name="T48" fmla="*/ 49 w 151"/>
                <a:gd name="T49" fmla="*/ 99 h 743"/>
                <a:gd name="T50" fmla="*/ 60 w 151"/>
                <a:gd name="T51" fmla="*/ 82 h 743"/>
                <a:gd name="T52" fmla="*/ 70 w 151"/>
                <a:gd name="T53" fmla="*/ 67 h 743"/>
                <a:gd name="T54" fmla="*/ 81 w 151"/>
                <a:gd name="T55" fmla="*/ 53 h 743"/>
                <a:gd name="T56" fmla="*/ 93 w 151"/>
                <a:gd name="T57" fmla="*/ 40 h 743"/>
                <a:gd name="T58" fmla="*/ 106 w 151"/>
                <a:gd name="T59" fmla="*/ 28 h 743"/>
                <a:gd name="T60" fmla="*/ 120 w 151"/>
                <a:gd name="T61" fmla="*/ 17 h 743"/>
                <a:gd name="T62" fmla="*/ 136 w 151"/>
                <a:gd name="T63" fmla="*/ 8 h 743"/>
                <a:gd name="T64" fmla="*/ 151 w 151"/>
                <a:gd name="T65" fmla="*/ 0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1" h="743">
                  <a:moveTo>
                    <a:pt x="79" y="743"/>
                  </a:moveTo>
                  <a:lnTo>
                    <a:pt x="67" y="711"/>
                  </a:lnTo>
                  <a:lnTo>
                    <a:pt x="57" y="679"/>
                  </a:lnTo>
                  <a:lnTo>
                    <a:pt x="48" y="648"/>
                  </a:lnTo>
                  <a:lnTo>
                    <a:pt x="39" y="615"/>
                  </a:lnTo>
                  <a:lnTo>
                    <a:pt x="31" y="585"/>
                  </a:lnTo>
                  <a:lnTo>
                    <a:pt x="25" y="554"/>
                  </a:lnTo>
                  <a:lnTo>
                    <a:pt x="18" y="523"/>
                  </a:lnTo>
                  <a:lnTo>
                    <a:pt x="13" y="492"/>
                  </a:lnTo>
                  <a:lnTo>
                    <a:pt x="9" y="462"/>
                  </a:lnTo>
                  <a:lnTo>
                    <a:pt x="5" y="434"/>
                  </a:lnTo>
                  <a:lnTo>
                    <a:pt x="3" y="404"/>
                  </a:lnTo>
                  <a:lnTo>
                    <a:pt x="2" y="377"/>
                  </a:lnTo>
                  <a:lnTo>
                    <a:pt x="0" y="349"/>
                  </a:lnTo>
                  <a:lnTo>
                    <a:pt x="0" y="322"/>
                  </a:lnTo>
                  <a:lnTo>
                    <a:pt x="2" y="296"/>
                  </a:lnTo>
                  <a:lnTo>
                    <a:pt x="4" y="270"/>
                  </a:lnTo>
                  <a:lnTo>
                    <a:pt x="7" y="246"/>
                  </a:lnTo>
                  <a:lnTo>
                    <a:pt x="11" y="223"/>
                  </a:lnTo>
                  <a:lnTo>
                    <a:pt x="14" y="200"/>
                  </a:lnTo>
                  <a:lnTo>
                    <a:pt x="20" y="178"/>
                  </a:lnTo>
                  <a:lnTo>
                    <a:pt x="26" y="157"/>
                  </a:lnTo>
                  <a:lnTo>
                    <a:pt x="32" y="137"/>
                  </a:lnTo>
                  <a:lnTo>
                    <a:pt x="42" y="117"/>
                  </a:lnTo>
                  <a:lnTo>
                    <a:pt x="49" y="99"/>
                  </a:lnTo>
                  <a:lnTo>
                    <a:pt x="60" y="82"/>
                  </a:lnTo>
                  <a:lnTo>
                    <a:pt x="70" y="67"/>
                  </a:lnTo>
                  <a:lnTo>
                    <a:pt x="81" y="53"/>
                  </a:lnTo>
                  <a:lnTo>
                    <a:pt x="93" y="40"/>
                  </a:lnTo>
                  <a:lnTo>
                    <a:pt x="106" y="28"/>
                  </a:lnTo>
                  <a:lnTo>
                    <a:pt x="120" y="17"/>
                  </a:lnTo>
                  <a:lnTo>
                    <a:pt x="136" y="8"/>
                  </a:lnTo>
                  <a:lnTo>
                    <a:pt x="151" y="0"/>
                  </a:lnTo>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236563" name="Freeform 19"/>
            <p:cNvSpPr>
              <a:spLocks/>
            </p:cNvSpPr>
            <p:nvPr userDrawn="1"/>
          </p:nvSpPr>
          <p:spPr bwMode="auto">
            <a:xfrm>
              <a:off x="287" y="198"/>
              <a:ext cx="145" cy="117"/>
            </a:xfrm>
            <a:custGeom>
              <a:avLst/>
              <a:gdLst>
                <a:gd name="T0" fmla="*/ 0 w 579"/>
                <a:gd name="T1" fmla="*/ 14 h 467"/>
                <a:gd name="T2" fmla="*/ 15 w 579"/>
                <a:gd name="T3" fmla="*/ 9 h 467"/>
                <a:gd name="T4" fmla="*/ 32 w 579"/>
                <a:gd name="T5" fmla="*/ 4 h 467"/>
                <a:gd name="T6" fmla="*/ 49 w 579"/>
                <a:gd name="T7" fmla="*/ 1 h 467"/>
                <a:gd name="T8" fmla="*/ 66 w 579"/>
                <a:gd name="T9" fmla="*/ 0 h 467"/>
                <a:gd name="T10" fmla="*/ 84 w 579"/>
                <a:gd name="T11" fmla="*/ 0 h 467"/>
                <a:gd name="T12" fmla="*/ 102 w 579"/>
                <a:gd name="T13" fmla="*/ 1 h 467"/>
                <a:gd name="T14" fmla="*/ 120 w 579"/>
                <a:gd name="T15" fmla="*/ 5 h 467"/>
                <a:gd name="T16" fmla="*/ 138 w 579"/>
                <a:gd name="T17" fmla="*/ 9 h 467"/>
                <a:gd name="T18" fmla="*/ 156 w 579"/>
                <a:gd name="T19" fmla="*/ 15 h 467"/>
                <a:gd name="T20" fmla="*/ 175 w 579"/>
                <a:gd name="T21" fmla="*/ 22 h 467"/>
                <a:gd name="T22" fmla="*/ 194 w 579"/>
                <a:gd name="T23" fmla="*/ 31 h 467"/>
                <a:gd name="T24" fmla="*/ 214 w 579"/>
                <a:gd name="T25" fmla="*/ 40 h 467"/>
                <a:gd name="T26" fmla="*/ 233 w 579"/>
                <a:gd name="T27" fmla="*/ 51 h 467"/>
                <a:gd name="T28" fmla="*/ 252 w 579"/>
                <a:gd name="T29" fmla="*/ 63 h 467"/>
                <a:gd name="T30" fmla="*/ 272 w 579"/>
                <a:gd name="T31" fmla="*/ 77 h 467"/>
                <a:gd name="T32" fmla="*/ 291 w 579"/>
                <a:gd name="T33" fmla="*/ 91 h 467"/>
                <a:gd name="T34" fmla="*/ 310 w 579"/>
                <a:gd name="T35" fmla="*/ 107 h 467"/>
                <a:gd name="T36" fmla="*/ 330 w 579"/>
                <a:gd name="T37" fmla="*/ 125 h 467"/>
                <a:gd name="T38" fmla="*/ 349 w 579"/>
                <a:gd name="T39" fmla="*/ 143 h 467"/>
                <a:gd name="T40" fmla="*/ 368 w 579"/>
                <a:gd name="T41" fmla="*/ 162 h 467"/>
                <a:gd name="T42" fmla="*/ 388 w 579"/>
                <a:gd name="T43" fmla="*/ 181 h 467"/>
                <a:gd name="T44" fmla="*/ 406 w 579"/>
                <a:gd name="T45" fmla="*/ 203 h 467"/>
                <a:gd name="T46" fmla="*/ 425 w 579"/>
                <a:gd name="T47" fmla="*/ 225 h 467"/>
                <a:gd name="T48" fmla="*/ 443 w 579"/>
                <a:gd name="T49" fmla="*/ 248 h 467"/>
                <a:gd name="T50" fmla="*/ 461 w 579"/>
                <a:gd name="T51" fmla="*/ 273 h 467"/>
                <a:gd name="T52" fmla="*/ 479 w 579"/>
                <a:gd name="T53" fmla="*/ 299 h 467"/>
                <a:gd name="T54" fmla="*/ 497 w 579"/>
                <a:gd name="T55" fmla="*/ 324 h 467"/>
                <a:gd name="T56" fmla="*/ 514 w 579"/>
                <a:gd name="T57" fmla="*/ 351 h 467"/>
                <a:gd name="T58" fmla="*/ 531 w 579"/>
                <a:gd name="T59" fmla="*/ 380 h 467"/>
                <a:gd name="T60" fmla="*/ 547 w 579"/>
                <a:gd name="T61" fmla="*/ 408 h 467"/>
                <a:gd name="T62" fmla="*/ 564 w 579"/>
                <a:gd name="T63" fmla="*/ 438 h 467"/>
                <a:gd name="T64" fmla="*/ 579 w 579"/>
                <a:gd name="T65" fmla="*/ 4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9" h="467">
                  <a:moveTo>
                    <a:pt x="0" y="14"/>
                  </a:moveTo>
                  <a:lnTo>
                    <a:pt x="15" y="9"/>
                  </a:lnTo>
                  <a:lnTo>
                    <a:pt x="32" y="4"/>
                  </a:lnTo>
                  <a:lnTo>
                    <a:pt x="49" y="1"/>
                  </a:lnTo>
                  <a:lnTo>
                    <a:pt x="66" y="0"/>
                  </a:lnTo>
                  <a:lnTo>
                    <a:pt x="84" y="0"/>
                  </a:lnTo>
                  <a:lnTo>
                    <a:pt x="102" y="1"/>
                  </a:lnTo>
                  <a:lnTo>
                    <a:pt x="120" y="5"/>
                  </a:lnTo>
                  <a:lnTo>
                    <a:pt x="138" y="9"/>
                  </a:lnTo>
                  <a:lnTo>
                    <a:pt x="156" y="15"/>
                  </a:lnTo>
                  <a:lnTo>
                    <a:pt x="175" y="22"/>
                  </a:lnTo>
                  <a:lnTo>
                    <a:pt x="194" y="31"/>
                  </a:lnTo>
                  <a:lnTo>
                    <a:pt x="214" y="40"/>
                  </a:lnTo>
                  <a:lnTo>
                    <a:pt x="233" y="51"/>
                  </a:lnTo>
                  <a:lnTo>
                    <a:pt x="252" y="63"/>
                  </a:lnTo>
                  <a:lnTo>
                    <a:pt x="272" y="77"/>
                  </a:lnTo>
                  <a:lnTo>
                    <a:pt x="291" y="91"/>
                  </a:lnTo>
                  <a:lnTo>
                    <a:pt x="310" y="107"/>
                  </a:lnTo>
                  <a:lnTo>
                    <a:pt x="330" y="125"/>
                  </a:lnTo>
                  <a:lnTo>
                    <a:pt x="349" y="143"/>
                  </a:lnTo>
                  <a:lnTo>
                    <a:pt x="368" y="162"/>
                  </a:lnTo>
                  <a:lnTo>
                    <a:pt x="388" y="181"/>
                  </a:lnTo>
                  <a:lnTo>
                    <a:pt x="406" y="203"/>
                  </a:lnTo>
                  <a:lnTo>
                    <a:pt x="425" y="225"/>
                  </a:lnTo>
                  <a:lnTo>
                    <a:pt x="443" y="248"/>
                  </a:lnTo>
                  <a:lnTo>
                    <a:pt x="461" y="273"/>
                  </a:lnTo>
                  <a:lnTo>
                    <a:pt x="479" y="299"/>
                  </a:lnTo>
                  <a:lnTo>
                    <a:pt x="497" y="324"/>
                  </a:lnTo>
                  <a:lnTo>
                    <a:pt x="514" y="351"/>
                  </a:lnTo>
                  <a:lnTo>
                    <a:pt x="531" y="380"/>
                  </a:lnTo>
                  <a:lnTo>
                    <a:pt x="547" y="408"/>
                  </a:lnTo>
                  <a:lnTo>
                    <a:pt x="564" y="438"/>
                  </a:lnTo>
                  <a:lnTo>
                    <a:pt x="579" y="467"/>
                  </a:lnTo>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236564" name="Freeform 20"/>
            <p:cNvSpPr>
              <a:spLocks/>
            </p:cNvSpPr>
            <p:nvPr userDrawn="1"/>
          </p:nvSpPr>
          <p:spPr bwMode="auto">
            <a:xfrm>
              <a:off x="216" y="202"/>
              <a:ext cx="71" cy="204"/>
            </a:xfrm>
            <a:custGeom>
              <a:avLst/>
              <a:gdLst>
                <a:gd name="T0" fmla="*/ 47 w 283"/>
                <a:gd name="T1" fmla="*/ 818 h 818"/>
                <a:gd name="T2" fmla="*/ 37 w 283"/>
                <a:gd name="T3" fmla="*/ 785 h 818"/>
                <a:gd name="T4" fmla="*/ 28 w 283"/>
                <a:gd name="T5" fmla="*/ 753 h 818"/>
                <a:gd name="T6" fmla="*/ 20 w 283"/>
                <a:gd name="T7" fmla="*/ 720 h 818"/>
                <a:gd name="T8" fmla="*/ 14 w 283"/>
                <a:gd name="T9" fmla="*/ 688 h 818"/>
                <a:gd name="T10" fmla="*/ 9 w 283"/>
                <a:gd name="T11" fmla="*/ 655 h 818"/>
                <a:gd name="T12" fmla="*/ 5 w 283"/>
                <a:gd name="T13" fmla="*/ 623 h 818"/>
                <a:gd name="T14" fmla="*/ 1 w 283"/>
                <a:gd name="T15" fmla="*/ 591 h 818"/>
                <a:gd name="T16" fmla="*/ 0 w 283"/>
                <a:gd name="T17" fmla="*/ 560 h 818"/>
                <a:gd name="T18" fmla="*/ 0 w 283"/>
                <a:gd name="T19" fmla="*/ 528 h 818"/>
                <a:gd name="T20" fmla="*/ 0 w 283"/>
                <a:gd name="T21" fmla="*/ 497 h 818"/>
                <a:gd name="T22" fmla="*/ 1 w 283"/>
                <a:gd name="T23" fmla="*/ 466 h 818"/>
                <a:gd name="T24" fmla="*/ 5 w 283"/>
                <a:gd name="T25" fmla="*/ 436 h 818"/>
                <a:gd name="T26" fmla="*/ 9 w 283"/>
                <a:gd name="T27" fmla="*/ 407 h 818"/>
                <a:gd name="T28" fmla="*/ 14 w 283"/>
                <a:gd name="T29" fmla="*/ 377 h 818"/>
                <a:gd name="T30" fmla="*/ 20 w 283"/>
                <a:gd name="T31" fmla="*/ 349 h 818"/>
                <a:gd name="T32" fmla="*/ 27 w 283"/>
                <a:gd name="T33" fmla="*/ 321 h 818"/>
                <a:gd name="T34" fmla="*/ 36 w 283"/>
                <a:gd name="T35" fmla="*/ 294 h 818"/>
                <a:gd name="T36" fmla="*/ 45 w 283"/>
                <a:gd name="T37" fmla="*/ 268 h 818"/>
                <a:gd name="T38" fmla="*/ 55 w 283"/>
                <a:gd name="T39" fmla="*/ 242 h 818"/>
                <a:gd name="T40" fmla="*/ 67 w 283"/>
                <a:gd name="T41" fmla="*/ 216 h 818"/>
                <a:gd name="T42" fmla="*/ 80 w 283"/>
                <a:gd name="T43" fmla="*/ 193 h 818"/>
                <a:gd name="T44" fmla="*/ 92 w 283"/>
                <a:gd name="T45" fmla="*/ 170 h 818"/>
                <a:gd name="T46" fmla="*/ 108 w 283"/>
                <a:gd name="T47" fmla="*/ 148 h 818"/>
                <a:gd name="T48" fmla="*/ 123 w 283"/>
                <a:gd name="T49" fmla="*/ 126 h 818"/>
                <a:gd name="T50" fmla="*/ 140 w 283"/>
                <a:gd name="T51" fmla="*/ 107 h 818"/>
                <a:gd name="T52" fmla="*/ 157 w 283"/>
                <a:gd name="T53" fmla="*/ 88 h 818"/>
                <a:gd name="T54" fmla="*/ 176 w 283"/>
                <a:gd name="T55" fmla="*/ 70 h 818"/>
                <a:gd name="T56" fmla="*/ 195 w 283"/>
                <a:gd name="T57" fmla="*/ 54 h 818"/>
                <a:gd name="T58" fmla="*/ 216 w 283"/>
                <a:gd name="T59" fmla="*/ 39 h 818"/>
                <a:gd name="T60" fmla="*/ 237 w 283"/>
                <a:gd name="T61" fmla="*/ 24 h 818"/>
                <a:gd name="T62" fmla="*/ 260 w 283"/>
                <a:gd name="T63" fmla="*/ 12 h 818"/>
                <a:gd name="T64" fmla="*/ 283 w 283"/>
                <a:gd name="T65"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3" h="818">
                  <a:moveTo>
                    <a:pt x="47" y="818"/>
                  </a:moveTo>
                  <a:lnTo>
                    <a:pt x="37" y="785"/>
                  </a:lnTo>
                  <a:lnTo>
                    <a:pt x="28" y="753"/>
                  </a:lnTo>
                  <a:lnTo>
                    <a:pt x="20" y="720"/>
                  </a:lnTo>
                  <a:lnTo>
                    <a:pt x="14" y="688"/>
                  </a:lnTo>
                  <a:lnTo>
                    <a:pt x="9" y="655"/>
                  </a:lnTo>
                  <a:lnTo>
                    <a:pt x="5" y="623"/>
                  </a:lnTo>
                  <a:lnTo>
                    <a:pt x="1" y="591"/>
                  </a:lnTo>
                  <a:lnTo>
                    <a:pt x="0" y="560"/>
                  </a:lnTo>
                  <a:lnTo>
                    <a:pt x="0" y="528"/>
                  </a:lnTo>
                  <a:lnTo>
                    <a:pt x="0" y="497"/>
                  </a:lnTo>
                  <a:lnTo>
                    <a:pt x="1" y="466"/>
                  </a:lnTo>
                  <a:lnTo>
                    <a:pt x="5" y="436"/>
                  </a:lnTo>
                  <a:lnTo>
                    <a:pt x="9" y="407"/>
                  </a:lnTo>
                  <a:lnTo>
                    <a:pt x="14" y="377"/>
                  </a:lnTo>
                  <a:lnTo>
                    <a:pt x="20" y="349"/>
                  </a:lnTo>
                  <a:lnTo>
                    <a:pt x="27" y="321"/>
                  </a:lnTo>
                  <a:lnTo>
                    <a:pt x="36" y="294"/>
                  </a:lnTo>
                  <a:lnTo>
                    <a:pt x="45" y="268"/>
                  </a:lnTo>
                  <a:lnTo>
                    <a:pt x="55" y="242"/>
                  </a:lnTo>
                  <a:lnTo>
                    <a:pt x="67" y="216"/>
                  </a:lnTo>
                  <a:lnTo>
                    <a:pt x="80" y="193"/>
                  </a:lnTo>
                  <a:lnTo>
                    <a:pt x="92" y="170"/>
                  </a:lnTo>
                  <a:lnTo>
                    <a:pt x="108" y="148"/>
                  </a:lnTo>
                  <a:lnTo>
                    <a:pt x="123" y="126"/>
                  </a:lnTo>
                  <a:lnTo>
                    <a:pt x="140" y="107"/>
                  </a:lnTo>
                  <a:lnTo>
                    <a:pt x="157" y="88"/>
                  </a:lnTo>
                  <a:lnTo>
                    <a:pt x="176" y="70"/>
                  </a:lnTo>
                  <a:lnTo>
                    <a:pt x="195" y="54"/>
                  </a:lnTo>
                  <a:lnTo>
                    <a:pt x="216" y="39"/>
                  </a:lnTo>
                  <a:lnTo>
                    <a:pt x="237" y="24"/>
                  </a:lnTo>
                  <a:lnTo>
                    <a:pt x="260" y="12"/>
                  </a:lnTo>
                  <a:lnTo>
                    <a:pt x="283" y="0"/>
                  </a:lnTo>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236565" name="Freeform 21"/>
            <p:cNvSpPr>
              <a:spLocks/>
            </p:cNvSpPr>
            <p:nvPr userDrawn="1"/>
          </p:nvSpPr>
          <p:spPr bwMode="auto">
            <a:xfrm>
              <a:off x="287" y="193"/>
              <a:ext cx="185" cy="104"/>
            </a:xfrm>
            <a:custGeom>
              <a:avLst/>
              <a:gdLst>
                <a:gd name="T0" fmla="*/ 0 w 739"/>
                <a:gd name="T1" fmla="*/ 33 h 415"/>
                <a:gd name="T2" fmla="*/ 23 w 739"/>
                <a:gd name="T3" fmla="*/ 24 h 415"/>
                <a:gd name="T4" fmla="*/ 48 w 739"/>
                <a:gd name="T5" fmla="*/ 16 h 415"/>
                <a:gd name="T6" fmla="*/ 72 w 739"/>
                <a:gd name="T7" fmla="*/ 10 h 415"/>
                <a:gd name="T8" fmla="*/ 97 w 739"/>
                <a:gd name="T9" fmla="*/ 5 h 415"/>
                <a:gd name="T10" fmla="*/ 122 w 739"/>
                <a:gd name="T11" fmla="*/ 2 h 415"/>
                <a:gd name="T12" fmla="*/ 147 w 739"/>
                <a:gd name="T13" fmla="*/ 0 h 415"/>
                <a:gd name="T14" fmla="*/ 173 w 739"/>
                <a:gd name="T15" fmla="*/ 0 h 415"/>
                <a:gd name="T16" fmla="*/ 198 w 739"/>
                <a:gd name="T17" fmla="*/ 1 h 415"/>
                <a:gd name="T18" fmla="*/ 224 w 739"/>
                <a:gd name="T19" fmla="*/ 3 h 415"/>
                <a:gd name="T20" fmla="*/ 250 w 739"/>
                <a:gd name="T21" fmla="*/ 7 h 415"/>
                <a:gd name="T22" fmla="*/ 276 w 739"/>
                <a:gd name="T23" fmla="*/ 14 h 415"/>
                <a:gd name="T24" fmla="*/ 300 w 739"/>
                <a:gd name="T25" fmla="*/ 20 h 415"/>
                <a:gd name="T26" fmla="*/ 326 w 739"/>
                <a:gd name="T27" fmla="*/ 28 h 415"/>
                <a:gd name="T28" fmla="*/ 352 w 739"/>
                <a:gd name="T29" fmla="*/ 38 h 415"/>
                <a:gd name="T30" fmla="*/ 376 w 739"/>
                <a:gd name="T31" fmla="*/ 48 h 415"/>
                <a:gd name="T32" fmla="*/ 402 w 739"/>
                <a:gd name="T33" fmla="*/ 60 h 415"/>
                <a:gd name="T34" fmla="*/ 426 w 739"/>
                <a:gd name="T35" fmla="*/ 74 h 415"/>
                <a:gd name="T36" fmla="*/ 451 w 739"/>
                <a:gd name="T37" fmla="*/ 88 h 415"/>
                <a:gd name="T38" fmla="*/ 475 w 739"/>
                <a:gd name="T39" fmla="*/ 105 h 415"/>
                <a:gd name="T40" fmla="*/ 498 w 739"/>
                <a:gd name="T41" fmla="*/ 122 h 415"/>
                <a:gd name="T42" fmla="*/ 522 w 739"/>
                <a:gd name="T43" fmla="*/ 140 h 415"/>
                <a:gd name="T44" fmla="*/ 545 w 739"/>
                <a:gd name="T45" fmla="*/ 159 h 415"/>
                <a:gd name="T46" fmla="*/ 567 w 739"/>
                <a:gd name="T47" fmla="*/ 180 h 415"/>
                <a:gd name="T48" fmla="*/ 588 w 739"/>
                <a:gd name="T49" fmla="*/ 202 h 415"/>
                <a:gd name="T50" fmla="*/ 610 w 739"/>
                <a:gd name="T51" fmla="*/ 225 h 415"/>
                <a:gd name="T52" fmla="*/ 631 w 739"/>
                <a:gd name="T53" fmla="*/ 249 h 415"/>
                <a:gd name="T54" fmla="*/ 650 w 739"/>
                <a:gd name="T55" fmla="*/ 274 h 415"/>
                <a:gd name="T56" fmla="*/ 670 w 739"/>
                <a:gd name="T57" fmla="*/ 301 h 415"/>
                <a:gd name="T58" fmla="*/ 689 w 739"/>
                <a:gd name="T59" fmla="*/ 328 h 415"/>
                <a:gd name="T60" fmla="*/ 706 w 739"/>
                <a:gd name="T61" fmla="*/ 356 h 415"/>
                <a:gd name="T62" fmla="*/ 724 w 739"/>
                <a:gd name="T63" fmla="*/ 385 h 415"/>
                <a:gd name="T64" fmla="*/ 739 w 739"/>
                <a:gd name="T65" fmla="*/ 41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9" h="415">
                  <a:moveTo>
                    <a:pt x="0" y="33"/>
                  </a:moveTo>
                  <a:lnTo>
                    <a:pt x="23" y="24"/>
                  </a:lnTo>
                  <a:lnTo>
                    <a:pt x="48" y="16"/>
                  </a:lnTo>
                  <a:lnTo>
                    <a:pt x="72" y="10"/>
                  </a:lnTo>
                  <a:lnTo>
                    <a:pt x="97" y="5"/>
                  </a:lnTo>
                  <a:lnTo>
                    <a:pt x="122" y="2"/>
                  </a:lnTo>
                  <a:lnTo>
                    <a:pt x="147" y="0"/>
                  </a:lnTo>
                  <a:lnTo>
                    <a:pt x="173" y="0"/>
                  </a:lnTo>
                  <a:lnTo>
                    <a:pt x="198" y="1"/>
                  </a:lnTo>
                  <a:lnTo>
                    <a:pt x="224" y="3"/>
                  </a:lnTo>
                  <a:lnTo>
                    <a:pt x="250" y="7"/>
                  </a:lnTo>
                  <a:lnTo>
                    <a:pt x="276" y="14"/>
                  </a:lnTo>
                  <a:lnTo>
                    <a:pt x="300" y="20"/>
                  </a:lnTo>
                  <a:lnTo>
                    <a:pt x="326" y="28"/>
                  </a:lnTo>
                  <a:lnTo>
                    <a:pt x="352" y="38"/>
                  </a:lnTo>
                  <a:lnTo>
                    <a:pt x="376" y="48"/>
                  </a:lnTo>
                  <a:lnTo>
                    <a:pt x="402" y="60"/>
                  </a:lnTo>
                  <a:lnTo>
                    <a:pt x="426" y="74"/>
                  </a:lnTo>
                  <a:lnTo>
                    <a:pt x="451" y="88"/>
                  </a:lnTo>
                  <a:lnTo>
                    <a:pt x="475" y="105"/>
                  </a:lnTo>
                  <a:lnTo>
                    <a:pt x="498" y="122"/>
                  </a:lnTo>
                  <a:lnTo>
                    <a:pt x="522" y="140"/>
                  </a:lnTo>
                  <a:lnTo>
                    <a:pt x="545" y="159"/>
                  </a:lnTo>
                  <a:lnTo>
                    <a:pt x="567" y="180"/>
                  </a:lnTo>
                  <a:lnTo>
                    <a:pt x="588" y="202"/>
                  </a:lnTo>
                  <a:lnTo>
                    <a:pt x="610" y="225"/>
                  </a:lnTo>
                  <a:lnTo>
                    <a:pt x="631" y="249"/>
                  </a:lnTo>
                  <a:lnTo>
                    <a:pt x="650" y="274"/>
                  </a:lnTo>
                  <a:lnTo>
                    <a:pt x="670" y="301"/>
                  </a:lnTo>
                  <a:lnTo>
                    <a:pt x="689" y="328"/>
                  </a:lnTo>
                  <a:lnTo>
                    <a:pt x="706" y="356"/>
                  </a:lnTo>
                  <a:lnTo>
                    <a:pt x="724" y="385"/>
                  </a:lnTo>
                  <a:lnTo>
                    <a:pt x="739" y="415"/>
                  </a:lnTo>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236566" name="Freeform 22"/>
            <p:cNvSpPr>
              <a:spLocks/>
            </p:cNvSpPr>
            <p:nvPr userDrawn="1"/>
          </p:nvSpPr>
          <p:spPr bwMode="auto">
            <a:xfrm>
              <a:off x="248" y="458"/>
              <a:ext cx="185" cy="104"/>
            </a:xfrm>
            <a:custGeom>
              <a:avLst/>
              <a:gdLst>
                <a:gd name="T0" fmla="*/ 741 w 741"/>
                <a:gd name="T1" fmla="*/ 383 h 416"/>
                <a:gd name="T2" fmla="*/ 716 w 741"/>
                <a:gd name="T3" fmla="*/ 392 h 416"/>
                <a:gd name="T4" fmla="*/ 692 w 741"/>
                <a:gd name="T5" fmla="*/ 399 h 416"/>
                <a:gd name="T6" fmla="*/ 667 w 741"/>
                <a:gd name="T7" fmla="*/ 406 h 416"/>
                <a:gd name="T8" fmla="*/ 643 w 741"/>
                <a:gd name="T9" fmla="*/ 411 h 416"/>
                <a:gd name="T10" fmla="*/ 618 w 741"/>
                <a:gd name="T11" fmla="*/ 413 h 416"/>
                <a:gd name="T12" fmla="*/ 593 w 741"/>
                <a:gd name="T13" fmla="*/ 416 h 416"/>
                <a:gd name="T14" fmla="*/ 567 w 741"/>
                <a:gd name="T15" fmla="*/ 416 h 416"/>
                <a:gd name="T16" fmla="*/ 541 w 741"/>
                <a:gd name="T17" fmla="*/ 415 h 416"/>
                <a:gd name="T18" fmla="*/ 517 w 741"/>
                <a:gd name="T19" fmla="*/ 412 h 416"/>
                <a:gd name="T20" fmla="*/ 491 w 741"/>
                <a:gd name="T21" fmla="*/ 408 h 416"/>
                <a:gd name="T22" fmla="*/ 465 w 741"/>
                <a:gd name="T23" fmla="*/ 403 h 416"/>
                <a:gd name="T24" fmla="*/ 439 w 741"/>
                <a:gd name="T25" fmla="*/ 395 h 416"/>
                <a:gd name="T26" fmla="*/ 414 w 741"/>
                <a:gd name="T27" fmla="*/ 388 h 416"/>
                <a:gd name="T28" fmla="*/ 389 w 741"/>
                <a:gd name="T29" fmla="*/ 379 h 416"/>
                <a:gd name="T30" fmla="*/ 363 w 741"/>
                <a:gd name="T31" fmla="*/ 367 h 416"/>
                <a:gd name="T32" fmla="*/ 339 w 741"/>
                <a:gd name="T33" fmla="*/ 355 h 416"/>
                <a:gd name="T34" fmla="*/ 313 w 741"/>
                <a:gd name="T35" fmla="*/ 341 h 416"/>
                <a:gd name="T36" fmla="*/ 289 w 741"/>
                <a:gd name="T37" fmla="*/ 327 h 416"/>
                <a:gd name="T38" fmla="*/ 265 w 741"/>
                <a:gd name="T39" fmla="*/ 312 h 416"/>
                <a:gd name="T40" fmla="*/ 241 w 741"/>
                <a:gd name="T41" fmla="*/ 294 h 416"/>
                <a:gd name="T42" fmla="*/ 218 w 741"/>
                <a:gd name="T43" fmla="*/ 276 h 416"/>
                <a:gd name="T44" fmla="*/ 195 w 741"/>
                <a:gd name="T45" fmla="*/ 256 h 416"/>
                <a:gd name="T46" fmla="*/ 173 w 741"/>
                <a:gd name="T47" fmla="*/ 236 h 416"/>
                <a:gd name="T48" fmla="*/ 151 w 741"/>
                <a:gd name="T49" fmla="*/ 214 h 416"/>
                <a:gd name="T50" fmla="*/ 130 w 741"/>
                <a:gd name="T51" fmla="*/ 191 h 416"/>
                <a:gd name="T52" fmla="*/ 110 w 741"/>
                <a:gd name="T53" fmla="*/ 166 h 416"/>
                <a:gd name="T54" fmla="*/ 89 w 741"/>
                <a:gd name="T55" fmla="*/ 142 h 416"/>
                <a:gd name="T56" fmla="*/ 70 w 741"/>
                <a:gd name="T57" fmla="*/ 116 h 416"/>
                <a:gd name="T58" fmla="*/ 52 w 741"/>
                <a:gd name="T59" fmla="*/ 89 h 416"/>
                <a:gd name="T60" fmla="*/ 34 w 741"/>
                <a:gd name="T61" fmla="*/ 61 h 416"/>
                <a:gd name="T62" fmla="*/ 17 w 741"/>
                <a:gd name="T63" fmla="*/ 31 h 416"/>
                <a:gd name="T64" fmla="*/ 0 w 741"/>
                <a:gd name="T65"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1" h="416">
                  <a:moveTo>
                    <a:pt x="741" y="383"/>
                  </a:moveTo>
                  <a:lnTo>
                    <a:pt x="716" y="392"/>
                  </a:lnTo>
                  <a:lnTo>
                    <a:pt x="692" y="399"/>
                  </a:lnTo>
                  <a:lnTo>
                    <a:pt x="667" y="406"/>
                  </a:lnTo>
                  <a:lnTo>
                    <a:pt x="643" y="411"/>
                  </a:lnTo>
                  <a:lnTo>
                    <a:pt x="618" y="413"/>
                  </a:lnTo>
                  <a:lnTo>
                    <a:pt x="593" y="416"/>
                  </a:lnTo>
                  <a:lnTo>
                    <a:pt x="567" y="416"/>
                  </a:lnTo>
                  <a:lnTo>
                    <a:pt x="541" y="415"/>
                  </a:lnTo>
                  <a:lnTo>
                    <a:pt x="517" y="412"/>
                  </a:lnTo>
                  <a:lnTo>
                    <a:pt x="491" y="408"/>
                  </a:lnTo>
                  <a:lnTo>
                    <a:pt x="465" y="403"/>
                  </a:lnTo>
                  <a:lnTo>
                    <a:pt x="439" y="395"/>
                  </a:lnTo>
                  <a:lnTo>
                    <a:pt x="414" y="388"/>
                  </a:lnTo>
                  <a:lnTo>
                    <a:pt x="389" y="379"/>
                  </a:lnTo>
                  <a:lnTo>
                    <a:pt x="363" y="367"/>
                  </a:lnTo>
                  <a:lnTo>
                    <a:pt x="339" y="355"/>
                  </a:lnTo>
                  <a:lnTo>
                    <a:pt x="313" y="341"/>
                  </a:lnTo>
                  <a:lnTo>
                    <a:pt x="289" y="327"/>
                  </a:lnTo>
                  <a:lnTo>
                    <a:pt x="265" y="312"/>
                  </a:lnTo>
                  <a:lnTo>
                    <a:pt x="241" y="294"/>
                  </a:lnTo>
                  <a:lnTo>
                    <a:pt x="218" y="276"/>
                  </a:lnTo>
                  <a:lnTo>
                    <a:pt x="195" y="256"/>
                  </a:lnTo>
                  <a:lnTo>
                    <a:pt x="173" y="236"/>
                  </a:lnTo>
                  <a:lnTo>
                    <a:pt x="151" y="214"/>
                  </a:lnTo>
                  <a:lnTo>
                    <a:pt x="130" y="191"/>
                  </a:lnTo>
                  <a:lnTo>
                    <a:pt x="110" y="166"/>
                  </a:lnTo>
                  <a:lnTo>
                    <a:pt x="89" y="142"/>
                  </a:lnTo>
                  <a:lnTo>
                    <a:pt x="70" y="116"/>
                  </a:lnTo>
                  <a:lnTo>
                    <a:pt x="52" y="89"/>
                  </a:lnTo>
                  <a:lnTo>
                    <a:pt x="34" y="61"/>
                  </a:lnTo>
                  <a:lnTo>
                    <a:pt x="17" y="31"/>
                  </a:lnTo>
                  <a:lnTo>
                    <a:pt x="0" y="0"/>
                  </a:lnTo>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236567" name="Freeform 23"/>
            <p:cNvSpPr>
              <a:spLocks/>
            </p:cNvSpPr>
            <p:nvPr userDrawn="1"/>
          </p:nvSpPr>
          <p:spPr bwMode="auto">
            <a:xfrm>
              <a:off x="433" y="349"/>
              <a:ext cx="71" cy="205"/>
            </a:xfrm>
            <a:custGeom>
              <a:avLst/>
              <a:gdLst>
                <a:gd name="T0" fmla="*/ 234 w 283"/>
                <a:gd name="T1" fmla="*/ 0 h 818"/>
                <a:gd name="T2" fmla="*/ 244 w 283"/>
                <a:gd name="T3" fmla="*/ 32 h 818"/>
                <a:gd name="T4" fmla="*/ 253 w 283"/>
                <a:gd name="T5" fmla="*/ 64 h 818"/>
                <a:gd name="T6" fmla="*/ 261 w 283"/>
                <a:gd name="T7" fmla="*/ 98 h 818"/>
                <a:gd name="T8" fmla="*/ 267 w 283"/>
                <a:gd name="T9" fmla="*/ 130 h 818"/>
                <a:gd name="T10" fmla="*/ 273 w 283"/>
                <a:gd name="T11" fmla="*/ 162 h 818"/>
                <a:gd name="T12" fmla="*/ 278 w 283"/>
                <a:gd name="T13" fmla="*/ 194 h 818"/>
                <a:gd name="T14" fmla="*/ 280 w 283"/>
                <a:gd name="T15" fmla="*/ 227 h 818"/>
                <a:gd name="T16" fmla="*/ 282 w 283"/>
                <a:gd name="T17" fmla="*/ 259 h 818"/>
                <a:gd name="T18" fmla="*/ 283 w 283"/>
                <a:gd name="T19" fmla="*/ 290 h 818"/>
                <a:gd name="T20" fmla="*/ 282 w 283"/>
                <a:gd name="T21" fmla="*/ 321 h 818"/>
                <a:gd name="T22" fmla="*/ 280 w 283"/>
                <a:gd name="T23" fmla="*/ 351 h 818"/>
                <a:gd name="T24" fmla="*/ 278 w 283"/>
                <a:gd name="T25" fmla="*/ 381 h 818"/>
                <a:gd name="T26" fmla="*/ 274 w 283"/>
                <a:gd name="T27" fmla="*/ 411 h 818"/>
                <a:gd name="T28" fmla="*/ 269 w 283"/>
                <a:gd name="T29" fmla="*/ 440 h 818"/>
                <a:gd name="T30" fmla="*/ 262 w 283"/>
                <a:gd name="T31" fmla="*/ 469 h 818"/>
                <a:gd name="T32" fmla="*/ 255 w 283"/>
                <a:gd name="T33" fmla="*/ 497 h 818"/>
                <a:gd name="T34" fmla="*/ 247 w 283"/>
                <a:gd name="T35" fmla="*/ 524 h 818"/>
                <a:gd name="T36" fmla="*/ 237 w 283"/>
                <a:gd name="T37" fmla="*/ 550 h 818"/>
                <a:gd name="T38" fmla="*/ 226 w 283"/>
                <a:gd name="T39" fmla="*/ 575 h 818"/>
                <a:gd name="T40" fmla="*/ 215 w 283"/>
                <a:gd name="T41" fmla="*/ 601 h 818"/>
                <a:gd name="T42" fmla="*/ 202 w 283"/>
                <a:gd name="T43" fmla="*/ 624 h 818"/>
                <a:gd name="T44" fmla="*/ 189 w 283"/>
                <a:gd name="T45" fmla="*/ 648 h 818"/>
                <a:gd name="T46" fmla="*/ 175 w 283"/>
                <a:gd name="T47" fmla="*/ 669 h 818"/>
                <a:gd name="T48" fmla="*/ 158 w 283"/>
                <a:gd name="T49" fmla="*/ 691 h 818"/>
                <a:gd name="T50" fmla="*/ 143 w 283"/>
                <a:gd name="T51" fmla="*/ 711 h 818"/>
                <a:gd name="T52" fmla="*/ 125 w 283"/>
                <a:gd name="T53" fmla="*/ 730 h 818"/>
                <a:gd name="T54" fmla="*/ 106 w 283"/>
                <a:gd name="T55" fmla="*/ 748 h 818"/>
                <a:gd name="T56" fmla="*/ 86 w 283"/>
                <a:gd name="T57" fmla="*/ 765 h 818"/>
                <a:gd name="T58" fmla="*/ 67 w 283"/>
                <a:gd name="T59" fmla="*/ 779 h 818"/>
                <a:gd name="T60" fmla="*/ 45 w 283"/>
                <a:gd name="T61" fmla="*/ 793 h 818"/>
                <a:gd name="T62" fmla="*/ 23 w 283"/>
                <a:gd name="T63" fmla="*/ 806 h 818"/>
                <a:gd name="T64" fmla="*/ 0 w 283"/>
                <a:gd name="T65" fmla="*/ 818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3" h="818">
                  <a:moveTo>
                    <a:pt x="234" y="0"/>
                  </a:moveTo>
                  <a:lnTo>
                    <a:pt x="244" y="32"/>
                  </a:lnTo>
                  <a:lnTo>
                    <a:pt x="253" y="64"/>
                  </a:lnTo>
                  <a:lnTo>
                    <a:pt x="261" y="98"/>
                  </a:lnTo>
                  <a:lnTo>
                    <a:pt x="267" y="130"/>
                  </a:lnTo>
                  <a:lnTo>
                    <a:pt x="273" y="162"/>
                  </a:lnTo>
                  <a:lnTo>
                    <a:pt x="278" y="194"/>
                  </a:lnTo>
                  <a:lnTo>
                    <a:pt x="280" y="227"/>
                  </a:lnTo>
                  <a:lnTo>
                    <a:pt x="282" y="259"/>
                  </a:lnTo>
                  <a:lnTo>
                    <a:pt x="283" y="290"/>
                  </a:lnTo>
                  <a:lnTo>
                    <a:pt x="282" y="321"/>
                  </a:lnTo>
                  <a:lnTo>
                    <a:pt x="280" y="351"/>
                  </a:lnTo>
                  <a:lnTo>
                    <a:pt x="278" y="381"/>
                  </a:lnTo>
                  <a:lnTo>
                    <a:pt x="274" y="411"/>
                  </a:lnTo>
                  <a:lnTo>
                    <a:pt x="269" y="440"/>
                  </a:lnTo>
                  <a:lnTo>
                    <a:pt x="262" y="469"/>
                  </a:lnTo>
                  <a:lnTo>
                    <a:pt x="255" y="497"/>
                  </a:lnTo>
                  <a:lnTo>
                    <a:pt x="247" y="524"/>
                  </a:lnTo>
                  <a:lnTo>
                    <a:pt x="237" y="550"/>
                  </a:lnTo>
                  <a:lnTo>
                    <a:pt x="226" y="575"/>
                  </a:lnTo>
                  <a:lnTo>
                    <a:pt x="215" y="601"/>
                  </a:lnTo>
                  <a:lnTo>
                    <a:pt x="202" y="624"/>
                  </a:lnTo>
                  <a:lnTo>
                    <a:pt x="189" y="648"/>
                  </a:lnTo>
                  <a:lnTo>
                    <a:pt x="175" y="669"/>
                  </a:lnTo>
                  <a:lnTo>
                    <a:pt x="158" y="691"/>
                  </a:lnTo>
                  <a:lnTo>
                    <a:pt x="143" y="711"/>
                  </a:lnTo>
                  <a:lnTo>
                    <a:pt x="125" y="730"/>
                  </a:lnTo>
                  <a:lnTo>
                    <a:pt x="106" y="748"/>
                  </a:lnTo>
                  <a:lnTo>
                    <a:pt x="86" y="765"/>
                  </a:lnTo>
                  <a:lnTo>
                    <a:pt x="67" y="779"/>
                  </a:lnTo>
                  <a:lnTo>
                    <a:pt x="45" y="793"/>
                  </a:lnTo>
                  <a:lnTo>
                    <a:pt x="23" y="806"/>
                  </a:lnTo>
                  <a:lnTo>
                    <a:pt x="0" y="818"/>
                  </a:lnTo>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236568" name="Freeform 24"/>
            <p:cNvSpPr>
              <a:spLocks/>
            </p:cNvSpPr>
            <p:nvPr userDrawn="1"/>
          </p:nvSpPr>
          <p:spPr bwMode="auto">
            <a:xfrm>
              <a:off x="289" y="441"/>
              <a:ext cx="144" cy="116"/>
            </a:xfrm>
            <a:custGeom>
              <a:avLst/>
              <a:gdLst>
                <a:gd name="T0" fmla="*/ 580 w 580"/>
                <a:gd name="T1" fmla="*/ 454 h 468"/>
                <a:gd name="T2" fmla="*/ 563 w 580"/>
                <a:gd name="T3" fmla="*/ 460 h 468"/>
                <a:gd name="T4" fmla="*/ 547 w 580"/>
                <a:gd name="T5" fmla="*/ 464 h 468"/>
                <a:gd name="T6" fmla="*/ 531 w 580"/>
                <a:gd name="T7" fmla="*/ 466 h 468"/>
                <a:gd name="T8" fmla="*/ 513 w 580"/>
                <a:gd name="T9" fmla="*/ 468 h 468"/>
                <a:gd name="T10" fmla="*/ 496 w 580"/>
                <a:gd name="T11" fmla="*/ 468 h 468"/>
                <a:gd name="T12" fmla="*/ 478 w 580"/>
                <a:gd name="T13" fmla="*/ 466 h 468"/>
                <a:gd name="T14" fmla="*/ 460 w 580"/>
                <a:gd name="T15" fmla="*/ 464 h 468"/>
                <a:gd name="T16" fmla="*/ 441 w 580"/>
                <a:gd name="T17" fmla="*/ 459 h 468"/>
                <a:gd name="T18" fmla="*/ 423 w 580"/>
                <a:gd name="T19" fmla="*/ 454 h 468"/>
                <a:gd name="T20" fmla="*/ 403 w 580"/>
                <a:gd name="T21" fmla="*/ 446 h 468"/>
                <a:gd name="T22" fmla="*/ 385 w 580"/>
                <a:gd name="T23" fmla="*/ 438 h 468"/>
                <a:gd name="T24" fmla="*/ 366 w 580"/>
                <a:gd name="T25" fmla="*/ 428 h 468"/>
                <a:gd name="T26" fmla="*/ 347 w 580"/>
                <a:gd name="T27" fmla="*/ 416 h 468"/>
                <a:gd name="T28" fmla="*/ 327 w 580"/>
                <a:gd name="T29" fmla="*/ 405 h 468"/>
                <a:gd name="T30" fmla="*/ 308 w 580"/>
                <a:gd name="T31" fmla="*/ 390 h 468"/>
                <a:gd name="T32" fmla="*/ 289 w 580"/>
                <a:gd name="T33" fmla="*/ 376 h 468"/>
                <a:gd name="T34" fmla="*/ 269 w 580"/>
                <a:gd name="T35" fmla="*/ 361 h 468"/>
                <a:gd name="T36" fmla="*/ 250 w 580"/>
                <a:gd name="T37" fmla="*/ 344 h 468"/>
                <a:gd name="T38" fmla="*/ 231 w 580"/>
                <a:gd name="T39" fmla="*/ 325 h 468"/>
                <a:gd name="T40" fmla="*/ 211 w 580"/>
                <a:gd name="T41" fmla="*/ 307 h 468"/>
                <a:gd name="T42" fmla="*/ 192 w 580"/>
                <a:gd name="T43" fmla="*/ 286 h 468"/>
                <a:gd name="T44" fmla="*/ 173 w 580"/>
                <a:gd name="T45" fmla="*/ 264 h 468"/>
                <a:gd name="T46" fmla="*/ 155 w 580"/>
                <a:gd name="T47" fmla="*/ 242 h 468"/>
                <a:gd name="T48" fmla="*/ 135 w 580"/>
                <a:gd name="T49" fmla="*/ 219 h 468"/>
                <a:gd name="T50" fmla="*/ 117 w 580"/>
                <a:gd name="T51" fmla="*/ 195 h 468"/>
                <a:gd name="T52" fmla="*/ 99 w 580"/>
                <a:gd name="T53" fmla="*/ 169 h 468"/>
                <a:gd name="T54" fmla="*/ 83 w 580"/>
                <a:gd name="T55" fmla="*/ 143 h 468"/>
                <a:gd name="T56" fmla="*/ 65 w 580"/>
                <a:gd name="T57" fmla="*/ 116 h 468"/>
                <a:gd name="T58" fmla="*/ 48 w 580"/>
                <a:gd name="T59" fmla="*/ 89 h 468"/>
                <a:gd name="T60" fmla="*/ 31 w 580"/>
                <a:gd name="T61" fmla="*/ 60 h 468"/>
                <a:gd name="T62" fmla="*/ 16 w 580"/>
                <a:gd name="T63" fmla="*/ 30 h 468"/>
                <a:gd name="T64" fmla="*/ 0 w 580"/>
                <a:gd name="T65"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0" h="468">
                  <a:moveTo>
                    <a:pt x="580" y="454"/>
                  </a:moveTo>
                  <a:lnTo>
                    <a:pt x="563" y="460"/>
                  </a:lnTo>
                  <a:lnTo>
                    <a:pt x="547" y="464"/>
                  </a:lnTo>
                  <a:lnTo>
                    <a:pt x="531" y="466"/>
                  </a:lnTo>
                  <a:lnTo>
                    <a:pt x="513" y="468"/>
                  </a:lnTo>
                  <a:lnTo>
                    <a:pt x="496" y="468"/>
                  </a:lnTo>
                  <a:lnTo>
                    <a:pt x="478" y="466"/>
                  </a:lnTo>
                  <a:lnTo>
                    <a:pt x="460" y="464"/>
                  </a:lnTo>
                  <a:lnTo>
                    <a:pt x="441" y="459"/>
                  </a:lnTo>
                  <a:lnTo>
                    <a:pt x="423" y="454"/>
                  </a:lnTo>
                  <a:lnTo>
                    <a:pt x="403" y="446"/>
                  </a:lnTo>
                  <a:lnTo>
                    <a:pt x="385" y="438"/>
                  </a:lnTo>
                  <a:lnTo>
                    <a:pt x="366" y="428"/>
                  </a:lnTo>
                  <a:lnTo>
                    <a:pt x="347" y="416"/>
                  </a:lnTo>
                  <a:lnTo>
                    <a:pt x="327" y="405"/>
                  </a:lnTo>
                  <a:lnTo>
                    <a:pt x="308" y="390"/>
                  </a:lnTo>
                  <a:lnTo>
                    <a:pt x="289" y="376"/>
                  </a:lnTo>
                  <a:lnTo>
                    <a:pt x="269" y="361"/>
                  </a:lnTo>
                  <a:lnTo>
                    <a:pt x="250" y="344"/>
                  </a:lnTo>
                  <a:lnTo>
                    <a:pt x="231" y="325"/>
                  </a:lnTo>
                  <a:lnTo>
                    <a:pt x="211" y="307"/>
                  </a:lnTo>
                  <a:lnTo>
                    <a:pt x="192" y="286"/>
                  </a:lnTo>
                  <a:lnTo>
                    <a:pt x="173" y="264"/>
                  </a:lnTo>
                  <a:lnTo>
                    <a:pt x="155" y="242"/>
                  </a:lnTo>
                  <a:lnTo>
                    <a:pt x="135" y="219"/>
                  </a:lnTo>
                  <a:lnTo>
                    <a:pt x="117" y="195"/>
                  </a:lnTo>
                  <a:lnTo>
                    <a:pt x="99" y="169"/>
                  </a:lnTo>
                  <a:lnTo>
                    <a:pt x="83" y="143"/>
                  </a:lnTo>
                  <a:lnTo>
                    <a:pt x="65" y="116"/>
                  </a:lnTo>
                  <a:lnTo>
                    <a:pt x="48" y="89"/>
                  </a:lnTo>
                  <a:lnTo>
                    <a:pt x="31" y="60"/>
                  </a:lnTo>
                  <a:lnTo>
                    <a:pt x="16" y="30"/>
                  </a:lnTo>
                  <a:lnTo>
                    <a:pt x="0" y="0"/>
                  </a:lnTo>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236569" name="Freeform 25"/>
            <p:cNvSpPr>
              <a:spLocks/>
            </p:cNvSpPr>
            <p:nvPr userDrawn="1"/>
          </p:nvSpPr>
          <p:spPr bwMode="auto">
            <a:xfrm>
              <a:off x="433" y="368"/>
              <a:ext cx="38" cy="186"/>
            </a:xfrm>
            <a:custGeom>
              <a:avLst/>
              <a:gdLst>
                <a:gd name="T0" fmla="*/ 70 w 149"/>
                <a:gd name="T1" fmla="*/ 0 h 743"/>
                <a:gd name="T2" fmla="*/ 82 w 149"/>
                <a:gd name="T3" fmla="*/ 32 h 743"/>
                <a:gd name="T4" fmla="*/ 92 w 149"/>
                <a:gd name="T5" fmla="*/ 64 h 743"/>
                <a:gd name="T6" fmla="*/ 103 w 149"/>
                <a:gd name="T7" fmla="*/ 96 h 743"/>
                <a:gd name="T8" fmla="*/ 110 w 149"/>
                <a:gd name="T9" fmla="*/ 127 h 743"/>
                <a:gd name="T10" fmla="*/ 118 w 149"/>
                <a:gd name="T11" fmla="*/ 158 h 743"/>
                <a:gd name="T12" fmla="*/ 126 w 149"/>
                <a:gd name="T13" fmla="*/ 189 h 743"/>
                <a:gd name="T14" fmla="*/ 131 w 149"/>
                <a:gd name="T15" fmla="*/ 220 h 743"/>
                <a:gd name="T16" fmla="*/ 136 w 149"/>
                <a:gd name="T17" fmla="*/ 251 h 743"/>
                <a:gd name="T18" fmla="*/ 141 w 149"/>
                <a:gd name="T19" fmla="*/ 280 h 743"/>
                <a:gd name="T20" fmla="*/ 144 w 149"/>
                <a:gd name="T21" fmla="*/ 309 h 743"/>
                <a:gd name="T22" fmla="*/ 146 w 149"/>
                <a:gd name="T23" fmla="*/ 338 h 743"/>
                <a:gd name="T24" fmla="*/ 149 w 149"/>
                <a:gd name="T25" fmla="*/ 367 h 743"/>
                <a:gd name="T26" fmla="*/ 149 w 149"/>
                <a:gd name="T27" fmla="*/ 394 h 743"/>
                <a:gd name="T28" fmla="*/ 149 w 149"/>
                <a:gd name="T29" fmla="*/ 421 h 743"/>
                <a:gd name="T30" fmla="*/ 148 w 149"/>
                <a:gd name="T31" fmla="*/ 446 h 743"/>
                <a:gd name="T32" fmla="*/ 146 w 149"/>
                <a:gd name="T33" fmla="*/ 472 h 743"/>
                <a:gd name="T34" fmla="*/ 144 w 149"/>
                <a:gd name="T35" fmla="*/ 497 h 743"/>
                <a:gd name="T36" fmla="*/ 140 w 149"/>
                <a:gd name="T37" fmla="*/ 520 h 743"/>
                <a:gd name="T38" fmla="*/ 135 w 149"/>
                <a:gd name="T39" fmla="*/ 543 h 743"/>
                <a:gd name="T40" fmla="*/ 130 w 149"/>
                <a:gd name="T41" fmla="*/ 565 h 743"/>
                <a:gd name="T42" fmla="*/ 123 w 149"/>
                <a:gd name="T43" fmla="*/ 587 h 743"/>
                <a:gd name="T44" fmla="*/ 117 w 149"/>
                <a:gd name="T45" fmla="*/ 606 h 743"/>
                <a:gd name="T46" fmla="*/ 109 w 149"/>
                <a:gd name="T47" fmla="*/ 625 h 743"/>
                <a:gd name="T48" fmla="*/ 100 w 149"/>
                <a:gd name="T49" fmla="*/ 643 h 743"/>
                <a:gd name="T50" fmla="*/ 90 w 149"/>
                <a:gd name="T51" fmla="*/ 660 h 743"/>
                <a:gd name="T52" fmla="*/ 79 w 149"/>
                <a:gd name="T53" fmla="*/ 676 h 743"/>
                <a:gd name="T54" fmla="*/ 68 w 149"/>
                <a:gd name="T55" fmla="*/ 690 h 743"/>
                <a:gd name="T56" fmla="*/ 56 w 149"/>
                <a:gd name="T57" fmla="*/ 703 h 743"/>
                <a:gd name="T58" fmla="*/ 43 w 149"/>
                <a:gd name="T59" fmla="*/ 715 h 743"/>
                <a:gd name="T60" fmla="*/ 29 w 149"/>
                <a:gd name="T61" fmla="*/ 726 h 743"/>
                <a:gd name="T62" fmla="*/ 15 w 149"/>
                <a:gd name="T63" fmla="*/ 735 h 743"/>
                <a:gd name="T64" fmla="*/ 0 w 149"/>
                <a:gd name="T65" fmla="*/ 743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9" h="743">
                  <a:moveTo>
                    <a:pt x="70" y="0"/>
                  </a:moveTo>
                  <a:lnTo>
                    <a:pt x="82" y="32"/>
                  </a:lnTo>
                  <a:lnTo>
                    <a:pt x="92" y="64"/>
                  </a:lnTo>
                  <a:lnTo>
                    <a:pt x="103" y="96"/>
                  </a:lnTo>
                  <a:lnTo>
                    <a:pt x="110" y="127"/>
                  </a:lnTo>
                  <a:lnTo>
                    <a:pt x="118" y="158"/>
                  </a:lnTo>
                  <a:lnTo>
                    <a:pt x="126" y="189"/>
                  </a:lnTo>
                  <a:lnTo>
                    <a:pt x="131" y="220"/>
                  </a:lnTo>
                  <a:lnTo>
                    <a:pt x="136" y="251"/>
                  </a:lnTo>
                  <a:lnTo>
                    <a:pt x="141" y="280"/>
                  </a:lnTo>
                  <a:lnTo>
                    <a:pt x="144" y="309"/>
                  </a:lnTo>
                  <a:lnTo>
                    <a:pt x="146" y="338"/>
                  </a:lnTo>
                  <a:lnTo>
                    <a:pt x="149" y="367"/>
                  </a:lnTo>
                  <a:lnTo>
                    <a:pt x="149" y="394"/>
                  </a:lnTo>
                  <a:lnTo>
                    <a:pt x="149" y="421"/>
                  </a:lnTo>
                  <a:lnTo>
                    <a:pt x="148" y="446"/>
                  </a:lnTo>
                  <a:lnTo>
                    <a:pt x="146" y="472"/>
                  </a:lnTo>
                  <a:lnTo>
                    <a:pt x="144" y="497"/>
                  </a:lnTo>
                  <a:lnTo>
                    <a:pt x="140" y="520"/>
                  </a:lnTo>
                  <a:lnTo>
                    <a:pt x="135" y="543"/>
                  </a:lnTo>
                  <a:lnTo>
                    <a:pt x="130" y="565"/>
                  </a:lnTo>
                  <a:lnTo>
                    <a:pt x="123" y="587"/>
                  </a:lnTo>
                  <a:lnTo>
                    <a:pt x="117" y="606"/>
                  </a:lnTo>
                  <a:lnTo>
                    <a:pt x="109" y="625"/>
                  </a:lnTo>
                  <a:lnTo>
                    <a:pt x="100" y="643"/>
                  </a:lnTo>
                  <a:lnTo>
                    <a:pt x="90" y="660"/>
                  </a:lnTo>
                  <a:lnTo>
                    <a:pt x="79" y="676"/>
                  </a:lnTo>
                  <a:lnTo>
                    <a:pt x="68" y="690"/>
                  </a:lnTo>
                  <a:lnTo>
                    <a:pt x="56" y="703"/>
                  </a:lnTo>
                  <a:lnTo>
                    <a:pt x="43" y="715"/>
                  </a:lnTo>
                  <a:lnTo>
                    <a:pt x="29" y="726"/>
                  </a:lnTo>
                  <a:lnTo>
                    <a:pt x="15" y="735"/>
                  </a:lnTo>
                  <a:lnTo>
                    <a:pt x="0" y="743"/>
                  </a:lnTo>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236570" name="Freeform 26"/>
            <p:cNvSpPr>
              <a:spLocks/>
            </p:cNvSpPr>
            <p:nvPr userDrawn="1"/>
          </p:nvSpPr>
          <p:spPr bwMode="auto">
            <a:xfrm>
              <a:off x="329" y="422"/>
              <a:ext cx="104" cy="133"/>
            </a:xfrm>
            <a:custGeom>
              <a:avLst/>
              <a:gdLst>
                <a:gd name="T0" fmla="*/ 416 w 416"/>
                <a:gd name="T1" fmla="*/ 528 h 531"/>
                <a:gd name="T2" fmla="*/ 407 w 416"/>
                <a:gd name="T3" fmla="*/ 530 h 531"/>
                <a:gd name="T4" fmla="*/ 398 w 416"/>
                <a:gd name="T5" fmla="*/ 531 h 531"/>
                <a:gd name="T6" fmla="*/ 389 w 416"/>
                <a:gd name="T7" fmla="*/ 531 h 531"/>
                <a:gd name="T8" fmla="*/ 380 w 416"/>
                <a:gd name="T9" fmla="*/ 529 h 531"/>
                <a:gd name="T10" fmla="*/ 369 w 416"/>
                <a:gd name="T11" fmla="*/ 526 h 531"/>
                <a:gd name="T12" fmla="*/ 358 w 416"/>
                <a:gd name="T13" fmla="*/ 521 h 531"/>
                <a:gd name="T14" fmla="*/ 347 w 416"/>
                <a:gd name="T15" fmla="*/ 515 h 531"/>
                <a:gd name="T16" fmla="*/ 336 w 416"/>
                <a:gd name="T17" fmla="*/ 508 h 531"/>
                <a:gd name="T18" fmla="*/ 323 w 416"/>
                <a:gd name="T19" fmla="*/ 499 h 531"/>
                <a:gd name="T20" fmla="*/ 311 w 416"/>
                <a:gd name="T21" fmla="*/ 489 h 531"/>
                <a:gd name="T22" fmla="*/ 298 w 416"/>
                <a:gd name="T23" fmla="*/ 477 h 531"/>
                <a:gd name="T24" fmla="*/ 286 w 416"/>
                <a:gd name="T25" fmla="*/ 464 h 531"/>
                <a:gd name="T26" fmla="*/ 259 w 416"/>
                <a:gd name="T27" fmla="*/ 436 h 531"/>
                <a:gd name="T28" fmla="*/ 231 w 416"/>
                <a:gd name="T29" fmla="*/ 403 h 531"/>
                <a:gd name="T30" fmla="*/ 203 w 416"/>
                <a:gd name="T31" fmla="*/ 365 h 531"/>
                <a:gd name="T32" fmla="*/ 175 w 416"/>
                <a:gd name="T33" fmla="*/ 323 h 531"/>
                <a:gd name="T34" fmla="*/ 145 w 416"/>
                <a:gd name="T35" fmla="*/ 278 h 531"/>
                <a:gd name="T36" fmla="*/ 116 w 416"/>
                <a:gd name="T37" fmla="*/ 228 h 531"/>
                <a:gd name="T38" fmla="*/ 86 w 416"/>
                <a:gd name="T39" fmla="*/ 175 h 531"/>
                <a:gd name="T40" fmla="*/ 56 w 416"/>
                <a:gd name="T41" fmla="*/ 119 h 531"/>
                <a:gd name="T42" fmla="*/ 28 w 416"/>
                <a:gd name="T43" fmla="*/ 60 h 531"/>
                <a:gd name="T44" fmla="*/ 0 w 416"/>
                <a:gd name="T45"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6" h="531">
                  <a:moveTo>
                    <a:pt x="416" y="528"/>
                  </a:moveTo>
                  <a:lnTo>
                    <a:pt x="407" y="530"/>
                  </a:lnTo>
                  <a:lnTo>
                    <a:pt x="398" y="531"/>
                  </a:lnTo>
                  <a:lnTo>
                    <a:pt x="389" y="531"/>
                  </a:lnTo>
                  <a:lnTo>
                    <a:pt x="380" y="529"/>
                  </a:lnTo>
                  <a:lnTo>
                    <a:pt x="369" y="526"/>
                  </a:lnTo>
                  <a:lnTo>
                    <a:pt x="358" y="521"/>
                  </a:lnTo>
                  <a:lnTo>
                    <a:pt x="347" y="515"/>
                  </a:lnTo>
                  <a:lnTo>
                    <a:pt x="336" y="508"/>
                  </a:lnTo>
                  <a:lnTo>
                    <a:pt x="323" y="499"/>
                  </a:lnTo>
                  <a:lnTo>
                    <a:pt x="311" y="489"/>
                  </a:lnTo>
                  <a:lnTo>
                    <a:pt x="298" y="477"/>
                  </a:lnTo>
                  <a:lnTo>
                    <a:pt x="286" y="464"/>
                  </a:lnTo>
                  <a:lnTo>
                    <a:pt x="259" y="436"/>
                  </a:lnTo>
                  <a:lnTo>
                    <a:pt x="231" y="403"/>
                  </a:lnTo>
                  <a:lnTo>
                    <a:pt x="203" y="365"/>
                  </a:lnTo>
                  <a:lnTo>
                    <a:pt x="175" y="323"/>
                  </a:lnTo>
                  <a:lnTo>
                    <a:pt x="145" y="278"/>
                  </a:lnTo>
                  <a:lnTo>
                    <a:pt x="116" y="228"/>
                  </a:lnTo>
                  <a:lnTo>
                    <a:pt x="86" y="175"/>
                  </a:lnTo>
                  <a:lnTo>
                    <a:pt x="56" y="119"/>
                  </a:lnTo>
                  <a:lnTo>
                    <a:pt x="28" y="60"/>
                  </a:lnTo>
                  <a:lnTo>
                    <a:pt x="0" y="0"/>
                  </a:lnTo>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236571" name="Freeform 27"/>
            <p:cNvSpPr>
              <a:spLocks/>
            </p:cNvSpPr>
            <p:nvPr userDrawn="1"/>
          </p:nvSpPr>
          <p:spPr bwMode="auto">
            <a:xfrm>
              <a:off x="410" y="386"/>
              <a:ext cx="34" cy="168"/>
            </a:xfrm>
            <a:custGeom>
              <a:avLst/>
              <a:gdLst>
                <a:gd name="T0" fmla="*/ 0 w 136"/>
                <a:gd name="T1" fmla="*/ 0 h 673"/>
                <a:gd name="T2" fmla="*/ 24 w 136"/>
                <a:gd name="T3" fmla="*/ 65 h 673"/>
                <a:gd name="T4" fmla="*/ 46 w 136"/>
                <a:gd name="T5" fmla="*/ 127 h 673"/>
                <a:gd name="T6" fmla="*/ 67 w 136"/>
                <a:gd name="T7" fmla="*/ 186 h 673"/>
                <a:gd name="T8" fmla="*/ 84 w 136"/>
                <a:gd name="T9" fmla="*/ 245 h 673"/>
                <a:gd name="T10" fmla="*/ 99 w 136"/>
                <a:gd name="T11" fmla="*/ 300 h 673"/>
                <a:gd name="T12" fmla="*/ 112 w 136"/>
                <a:gd name="T13" fmla="*/ 353 h 673"/>
                <a:gd name="T14" fmla="*/ 122 w 136"/>
                <a:gd name="T15" fmla="*/ 403 h 673"/>
                <a:gd name="T16" fmla="*/ 129 w 136"/>
                <a:gd name="T17" fmla="*/ 451 h 673"/>
                <a:gd name="T18" fmla="*/ 134 w 136"/>
                <a:gd name="T19" fmla="*/ 494 h 673"/>
                <a:gd name="T20" fmla="*/ 136 w 136"/>
                <a:gd name="T21" fmla="*/ 533 h 673"/>
                <a:gd name="T22" fmla="*/ 136 w 136"/>
                <a:gd name="T23" fmla="*/ 551 h 673"/>
                <a:gd name="T24" fmla="*/ 136 w 136"/>
                <a:gd name="T25" fmla="*/ 568 h 673"/>
                <a:gd name="T26" fmla="*/ 135 w 136"/>
                <a:gd name="T27" fmla="*/ 585 h 673"/>
                <a:gd name="T28" fmla="*/ 133 w 136"/>
                <a:gd name="T29" fmla="*/ 599 h 673"/>
                <a:gd name="T30" fmla="*/ 130 w 136"/>
                <a:gd name="T31" fmla="*/ 613 h 673"/>
                <a:gd name="T32" fmla="*/ 127 w 136"/>
                <a:gd name="T33" fmla="*/ 626 h 673"/>
                <a:gd name="T34" fmla="*/ 124 w 136"/>
                <a:gd name="T35" fmla="*/ 636 h 673"/>
                <a:gd name="T36" fmla="*/ 118 w 136"/>
                <a:gd name="T37" fmla="*/ 647 h 673"/>
                <a:gd name="T38" fmla="*/ 113 w 136"/>
                <a:gd name="T39" fmla="*/ 656 h 673"/>
                <a:gd name="T40" fmla="*/ 107 w 136"/>
                <a:gd name="T41" fmla="*/ 662 h 673"/>
                <a:gd name="T42" fmla="*/ 100 w 136"/>
                <a:gd name="T43" fmla="*/ 669 h 673"/>
                <a:gd name="T44" fmla="*/ 93 w 136"/>
                <a:gd name="T45" fmla="*/ 67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6" h="673">
                  <a:moveTo>
                    <a:pt x="0" y="0"/>
                  </a:moveTo>
                  <a:lnTo>
                    <a:pt x="24" y="65"/>
                  </a:lnTo>
                  <a:lnTo>
                    <a:pt x="46" y="127"/>
                  </a:lnTo>
                  <a:lnTo>
                    <a:pt x="67" y="186"/>
                  </a:lnTo>
                  <a:lnTo>
                    <a:pt x="84" y="245"/>
                  </a:lnTo>
                  <a:lnTo>
                    <a:pt x="99" y="300"/>
                  </a:lnTo>
                  <a:lnTo>
                    <a:pt x="112" y="353"/>
                  </a:lnTo>
                  <a:lnTo>
                    <a:pt x="122" y="403"/>
                  </a:lnTo>
                  <a:lnTo>
                    <a:pt x="129" y="451"/>
                  </a:lnTo>
                  <a:lnTo>
                    <a:pt x="134" y="494"/>
                  </a:lnTo>
                  <a:lnTo>
                    <a:pt x="136" y="533"/>
                  </a:lnTo>
                  <a:lnTo>
                    <a:pt x="136" y="551"/>
                  </a:lnTo>
                  <a:lnTo>
                    <a:pt x="136" y="568"/>
                  </a:lnTo>
                  <a:lnTo>
                    <a:pt x="135" y="585"/>
                  </a:lnTo>
                  <a:lnTo>
                    <a:pt x="133" y="599"/>
                  </a:lnTo>
                  <a:lnTo>
                    <a:pt x="130" y="613"/>
                  </a:lnTo>
                  <a:lnTo>
                    <a:pt x="127" y="626"/>
                  </a:lnTo>
                  <a:lnTo>
                    <a:pt x="124" y="636"/>
                  </a:lnTo>
                  <a:lnTo>
                    <a:pt x="118" y="647"/>
                  </a:lnTo>
                  <a:lnTo>
                    <a:pt x="113" y="656"/>
                  </a:lnTo>
                  <a:lnTo>
                    <a:pt x="107" y="662"/>
                  </a:lnTo>
                  <a:lnTo>
                    <a:pt x="100" y="669"/>
                  </a:lnTo>
                  <a:lnTo>
                    <a:pt x="93" y="673"/>
                  </a:lnTo>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236572" name="Line 28"/>
            <p:cNvSpPr>
              <a:spLocks noChangeShapeType="1"/>
            </p:cNvSpPr>
            <p:nvPr userDrawn="1"/>
          </p:nvSpPr>
          <p:spPr bwMode="auto">
            <a:xfrm>
              <a:off x="372" y="403"/>
              <a:ext cx="62" cy="151"/>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236573" name="Line 29"/>
            <p:cNvSpPr>
              <a:spLocks noChangeShapeType="1"/>
            </p:cNvSpPr>
            <p:nvPr userDrawn="1"/>
          </p:nvSpPr>
          <p:spPr bwMode="auto">
            <a:xfrm flipV="1">
              <a:off x="311" y="467"/>
              <a:ext cx="212" cy="95"/>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236574" name="Line 30"/>
            <p:cNvSpPr>
              <a:spLocks noChangeShapeType="1"/>
            </p:cNvSpPr>
            <p:nvPr userDrawn="1"/>
          </p:nvSpPr>
          <p:spPr bwMode="auto">
            <a:xfrm flipV="1">
              <a:off x="264" y="417"/>
              <a:ext cx="276" cy="122"/>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236575" name="Line 31"/>
            <p:cNvSpPr>
              <a:spLocks noChangeShapeType="1"/>
            </p:cNvSpPr>
            <p:nvPr userDrawn="1"/>
          </p:nvSpPr>
          <p:spPr bwMode="auto">
            <a:xfrm flipV="1">
              <a:off x="230" y="371"/>
              <a:ext cx="313" cy="139"/>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236576" name="Freeform 32"/>
            <p:cNvSpPr>
              <a:spLocks/>
            </p:cNvSpPr>
            <p:nvPr userDrawn="1"/>
          </p:nvSpPr>
          <p:spPr bwMode="auto">
            <a:xfrm>
              <a:off x="206" y="330"/>
              <a:ext cx="337" cy="238"/>
            </a:xfrm>
            <a:custGeom>
              <a:avLst/>
              <a:gdLst>
                <a:gd name="T0" fmla="*/ 599 w 1348"/>
                <a:gd name="T1" fmla="*/ 954 h 954"/>
                <a:gd name="T2" fmla="*/ 550 w 1348"/>
                <a:gd name="T3" fmla="*/ 951 h 954"/>
                <a:gd name="T4" fmla="*/ 502 w 1348"/>
                <a:gd name="T5" fmla="*/ 944 h 954"/>
                <a:gd name="T6" fmla="*/ 455 w 1348"/>
                <a:gd name="T7" fmla="*/ 934 h 954"/>
                <a:gd name="T8" fmla="*/ 410 w 1348"/>
                <a:gd name="T9" fmla="*/ 921 h 954"/>
                <a:gd name="T10" fmla="*/ 365 w 1348"/>
                <a:gd name="T11" fmla="*/ 906 h 954"/>
                <a:gd name="T12" fmla="*/ 321 w 1348"/>
                <a:gd name="T13" fmla="*/ 886 h 954"/>
                <a:gd name="T14" fmla="*/ 280 w 1348"/>
                <a:gd name="T15" fmla="*/ 866 h 954"/>
                <a:gd name="T16" fmla="*/ 240 w 1348"/>
                <a:gd name="T17" fmla="*/ 841 h 954"/>
                <a:gd name="T18" fmla="*/ 201 w 1348"/>
                <a:gd name="T19" fmla="*/ 815 h 954"/>
                <a:gd name="T20" fmla="*/ 165 w 1348"/>
                <a:gd name="T21" fmla="*/ 786 h 954"/>
                <a:gd name="T22" fmla="*/ 130 w 1348"/>
                <a:gd name="T23" fmla="*/ 755 h 954"/>
                <a:gd name="T24" fmla="*/ 97 w 1348"/>
                <a:gd name="T25" fmla="*/ 721 h 954"/>
                <a:gd name="T26" fmla="*/ 67 w 1348"/>
                <a:gd name="T27" fmla="*/ 687 h 954"/>
                <a:gd name="T28" fmla="*/ 39 w 1348"/>
                <a:gd name="T29" fmla="*/ 649 h 954"/>
                <a:gd name="T30" fmla="*/ 12 w 1348"/>
                <a:gd name="T31" fmla="*/ 609 h 954"/>
                <a:gd name="T32" fmla="*/ 1319 w 1348"/>
                <a:gd name="T33" fmla="*/ 0 h 954"/>
                <a:gd name="T34" fmla="*/ 1338 w 1348"/>
                <a:gd name="T35" fmla="*/ 87 h 954"/>
                <a:gd name="T36" fmla="*/ 1348 w 1348"/>
                <a:gd name="T37" fmla="*/ 172 h 954"/>
                <a:gd name="T38" fmla="*/ 1347 w 1348"/>
                <a:gd name="T39" fmla="*/ 258 h 954"/>
                <a:gd name="T40" fmla="*/ 1337 w 1348"/>
                <a:gd name="T41" fmla="*/ 342 h 954"/>
                <a:gd name="T42" fmla="*/ 1318 w 1348"/>
                <a:gd name="T43" fmla="*/ 424 h 954"/>
                <a:gd name="T44" fmla="*/ 1289 w 1348"/>
                <a:gd name="T45" fmla="*/ 503 h 954"/>
                <a:gd name="T46" fmla="*/ 1253 w 1348"/>
                <a:gd name="T47" fmla="*/ 579 h 954"/>
                <a:gd name="T48" fmla="*/ 1209 w 1348"/>
                <a:gd name="T49" fmla="*/ 648 h 954"/>
                <a:gd name="T50" fmla="*/ 1158 w 1348"/>
                <a:gd name="T51" fmla="*/ 714 h 954"/>
                <a:gd name="T52" fmla="*/ 1099 w 1348"/>
                <a:gd name="T53" fmla="*/ 773 h 954"/>
                <a:gd name="T54" fmla="*/ 1034 w 1348"/>
                <a:gd name="T55" fmla="*/ 824 h 954"/>
                <a:gd name="T56" fmla="*/ 962 w 1348"/>
                <a:gd name="T57" fmla="*/ 869 h 954"/>
                <a:gd name="T58" fmla="*/ 885 w 1348"/>
                <a:gd name="T59" fmla="*/ 906 h 954"/>
                <a:gd name="T60" fmla="*/ 802 w 1348"/>
                <a:gd name="T61" fmla="*/ 933 h 954"/>
                <a:gd name="T62" fmla="*/ 716 w 1348"/>
                <a:gd name="T63" fmla="*/ 948 h 954"/>
                <a:gd name="T64" fmla="*/ 623 w 1348"/>
                <a:gd name="T65" fmla="*/ 954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48" h="954">
                  <a:moveTo>
                    <a:pt x="623" y="954"/>
                  </a:moveTo>
                  <a:lnTo>
                    <a:pt x="599" y="954"/>
                  </a:lnTo>
                  <a:lnTo>
                    <a:pt x="575" y="953"/>
                  </a:lnTo>
                  <a:lnTo>
                    <a:pt x="550" y="951"/>
                  </a:lnTo>
                  <a:lnTo>
                    <a:pt x="526" y="948"/>
                  </a:lnTo>
                  <a:lnTo>
                    <a:pt x="502" y="944"/>
                  </a:lnTo>
                  <a:lnTo>
                    <a:pt x="478" y="939"/>
                  </a:lnTo>
                  <a:lnTo>
                    <a:pt x="455" y="934"/>
                  </a:lnTo>
                  <a:lnTo>
                    <a:pt x="432" y="927"/>
                  </a:lnTo>
                  <a:lnTo>
                    <a:pt x="410" y="921"/>
                  </a:lnTo>
                  <a:lnTo>
                    <a:pt x="386" y="913"/>
                  </a:lnTo>
                  <a:lnTo>
                    <a:pt x="365" y="906"/>
                  </a:lnTo>
                  <a:lnTo>
                    <a:pt x="343" y="897"/>
                  </a:lnTo>
                  <a:lnTo>
                    <a:pt x="321" y="886"/>
                  </a:lnTo>
                  <a:lnTo>
                    <a:pt x="300" y="876"/>
                  </a:lnTo>
                  <a:lnTo>
                    <a:pt x="280" y="866"/>
                  </a:lnTo>
                  <a:lnTo>
                    <a:pt x="259" y="854"/>
                  </a:lnTo>
                  <a:lnTo>
                    <a:pt x="240" y="841"/>
                  </a:lnTo>
                  <a:lnTo>
                    <a:pt x="220" y="828"/>
                  </a:lnTo>
                  <a:lnTo>
                    <a:pt x="201" y="815"/>
                  </a:lnTo>
                  <a:lnTo>
                    <a:pt x="183" y="801"/>
                  </a:lnTo>
                  <a:lnTo>
                    <a:pt x="165" y="786"/>
                  </a:lnTo>
                  <a:lnTo>
                    <a:pt x="147" y="770"/>
                  </a:lnTo>
                  <a:lnTo>
                    <a:pt x="130" y="755"/>
                  </a:lnTo>
                  <a:lnTo>
                    <a:pt x="113" y="738"/>
                  </a:lnTo>
                  <a:lnTo>
                    <a:pt x="97" y="721"/>
                  </a:lnTo>
                  <a:lnTo>
                    <a:pt x="81" y="705"/>
                  </a:lnTo>
                  <a:lnTo>
                    <a:pt x="67" y="687"/>
                  </a:lnTo>
                  <a:lnTo>
                    <a:pt x="52" y="667"/>
                  </a:lnTo>
                  <a:lnTo>
                    <a:pt x="39" y="649"/>
                  </a:lnTo>
                  <a:lnTo>
                    <a:pt x="25" y="630"/>
                  </a:lnTo>
                  <a:lnTo>
                    <a:pt x="12" y="609"/>
                  </a:lnTo>
                  <a:lnTo>
                    <a:pt x="0" y="590"/>
                  </a:lnTo>
                  <a:lnTo>
                    <a:pt x="1319" y="0"/>
                  </a:lnTo>
                  <a:lnTo>
                    <a:pt x="1330" y="43"/>
                  </a:lnTo>
                  <a:lnTo>
                    <a:pt x="1338" y="87"/>
                  </a:lnTo>
                  <a:lnTo>
                    <a:pt x="1345" y="129"/>
                  </a:lnTo>
                  <a:lnTo>
                    <a:pt x="1348" y="172"/>
                  </a:lnTo>
                  <a:lnTo>
                    <a:pt x="1348" y="215"/>
                  </a:lnTo>
                  <a:lnTo>
                    <a:pt x="1347" y="258"/>
                  </a:lnTo>
                  <a:lnTo>
                    <a:pt x="1343" y="300"/>
                  </a:lnTo>
                  <a:lnTo>
                    <a:pt x="1337" y="342"/>
                  </a:lnTo>
                  <a:lnTo>
                    <a:pt x="1328" y="383"/>
                  </a:lnTo>
                  <a:lnTo>
                    <a:pt x="1318" y="424"/>
                  </a:lnTo>
                  <a:lnTo>
                    <a:pt x="1305" y="464"/>
                  </a:lnTo>
                  <a:lnTo>
                    <a:pt x="1289" y="503"/>
                  </a:lnTo>
                  <a:lnTo>
                    <a:pt x="1272" y="541"/>
                  </a:lnTo>
                  <a:lnTo>
                    <a:pt x="1253" y="579"/>
                  </a:lnTo>
                  <a:lnTo>
                    <a:pt x="1233" y="613"/>
                  </a:lnTo>
                  <a:lnTo>
                    <a:pt x="1209" y="648"/>
                  </a:lnTo>
                  <a:lnTo>
                    <a:pt x="1185" y="682"/>
                  </a:lnTo>
                  <a:lnTo>
                    <a:pt x="1158" y="714"/>
                  </a:lnTo>
                  <a:lnTo>
                    <a:pt x="1130" y="745"/>
                  </a:lnTo>
                  <a:lnTo>
                    <a:pt x="1099" y="773"/>
                  </a:lnTo>
                  <a:lnTo>
                    <a:pt x="1068" y="800"/>
                  </a:lnTo>
                  <a:lnTo>
                    <a:pt x="1034" y="824"/>
                  </a:lnTo>
                  <a:lnTo>
                    <a:pt x="999" y="848"/>
                  </a:lnTo>
                  <a:lnTo>
                    <a:pt x="962" y="869"/>
                  </a:lnTo>
                  <a:lnTo>
                    <a:pt x="925" y="889"/>
                  </a:lnTo>
                  <a:lnTo>
                    <a:pt x="885" y="906"/>
                  </a:lnTo>
                  <a:lnTo>
                    <a:pt x="845" y="920"/>
                  </a:lnTo>
                  <a:lnTo>
                    <a:pt x="802" y="933"/>
                  </a:lnTo>
                  <a:lnTo>
                    <a:pt x="760" y="942"/>
                  </a:lnTo>
                  <a:lnTo>
                    <a:pt x="716" y="948"/>
                  </a:lnTo>
                  <a:lnTo>
                    <a:pt x="670" y="953"/>
                  </a:lnTo>
                  <a:lnTo>
                    <a:pt x="623" y="954"/>
                  </a:lnTo>
                  <a:close/>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grpSp>
      <p:sp>
        <p:nvSpPr>
          <p:cNvPr id="236546" name="Rectangle 2"/>
          <p:cNvSpPr>
            <a:spLocks noGrp="1" noRot="1" noChangeArrowheads="1"/>
          </p:cNvSpPr>
          <p:nvPr>
            <p:ph type="title"/>
          </p:nvPr>
        </p:nvSpPr>
        <p:spPr bwMode="auto">
          <a:xfrm>
            <a:off x="1042988" y="15875"/>
            <a:ext cx="7632700"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dirty="0" err="1"/>
              <a:t>Click</a:t>
            </a:r>
            <a:r>
              <a:rPr lang="sl-SI" dirty="0"/>
              <a:t> to </a:t>
            </a:r>
            <a:r>
              <a:rPr lang="sl-SI" dirty="0" err="1"/>
              <a:t>edit</a:t>
            </a:r>
            <a:r>
              <a:rPr lang="sl-SI" dirty="0"/>
              <a:t> </a:t>
            </a:r>
            <a:r>
              <a:rPr lang="sl-SI" dirty="0" err="1"/>
              <a:t>Master</a:t>
            </a:r>
            <a:r>
              <a:rPr lang="sl-SI" dirty="0"/>
              <a:t> </a:t>
            </a:r>
            <a:r>
              <a:rPr lang="sl-SI" dirty="0" err="1"/>
              <a:t>title</a:t>
            </a:r>
            <a:r>
              <a:rPr lang="sl-SI" dirty="0"/>
              <a:t> </a:t>
            </a:r>
            <a:r>
              <a:rPr lang="sl-SI" dirty="0" err="1"/>
              <a:t>style</a:t>
            </a:r>
            <a:endParaRPr lang="sl-SI" dirty="0"/>
          </a:p>
        </p:txBody>
      </p:sp>
      <p:sp>
        <p:nvSpPr>
          <p:cNvPr id="236579" name="Text Box 35"/>
          <p:cNvSpPr txBox="1">
            <a:spLocks noChangeArrowheads="1"/>
          </p:cNvSpPr>
          <p:nvPr/>
        </p:nvSpPr>
        <p:spPr bwMode="auto">
          <a:xfrm>
            <a:off x="8315325" y="476250"/>
            <a:ext cx="504825"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fld id="{D273288A-1CC4-4FB7-B157-09E446026CCB}" type="slidenum">
              <a:rPr lang="sl-SI" b="1">
                <a:effectLst>
                  <a:outerShdw blurRad="38100" dist="38100" dir="2700000" algn="tl">
                    <a:srgbClr val="C0C0C0"/>
                  </a:outerShdw>
                </a:effectLst>
                <a:latin typeface="Trebuchet MS" pitchFamily="34" charset="0"/>
              </a:rPr>
              <a:pPr algn="l"/>
              <a:t>‹#›</a:t>
            </a:fld>
            <a:endParaRPr lang="sl-SI" b="1">
              <a:effectLst>
                <a:outerShdw blurRad="38100" dist="38100" dir="2700000" algn="tl">
                  <a:srgbClr val="C0C0C0"/>
                </a:outerShdw>
              </a:effectLst>
              <a:latin typeface="Trebuchet MS" pitchFamily="34" charset="0"/>
            </a:endParaRPr>
          </a:p>
          <a:p>
            <a:pPr algn="l">
              <a:spcBef>
                <a:spcPct val="50000"/>
              </a:spcBef>
            </a:pPr>
            <a:endParaRPr lang="sl-SI"/>
          </a:p>
        </p:txBody>
      </p:sp>
      <p:sp>
        <p:nvSpPr>
          <p:cNvPr id="236580" name="Rectangle 36"/>
          <p:cNvSpPr>
            <a:spLocks noChangeArrowheads="1"/>
          </p:cNvSpPr>
          <p:nvPr/>
        </p:nvSpPr>
        <p:spPr bwMode="auto">
          <a:xfrm>
            <a:off x="827088" y="6165850"/>
            <a:ext cx="7993062" cy="63094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100" b="1" dirty="0" err="1">
                <a:solidFill>
                  <a:srgbClr val="005CAB"/>
                </a:solidFill>
                <a:latin typeface="Trebuchet MS" pitchFamily="34" charset="0"/>
              </a:rPr>
              <a:t>Upravljamo</a:t>
            </a:r>
            <a:r>
              <a:rPr lang="en-US" sz="1100" b="1" dirty="0">
                <a:solidFill>
                  <a:srgbClr val="005CAB"/>
                </a:solidFill>
                <a:latin typeface="Trebuchet MS" pitchFamily="34" charset="0"/>
              </a:rPr>
              <a:t> s </a:t>
            </a:r>
            <a:r>
              <a:rPr lang="en-US" sz="1100" b="1" dirty="0" err="1">
                <a:solidFill>
                  <a:srgbClr val="005CAB"/>
                </a:solidFill>
                <a:latin typeface="Trebuchet MS" pitchFamily="34" charset="0"/>
              </a:rPr>
              <a:t>prostorom</a:t>
            </a:r>
            <a:r>
              <a:rPr lang="en-US" sz="1100" b="1" dirty="0">
                <a:solidFill>
                  <a:srgbClr val="005CAB"/>
                </a:solidFill>
                <a:latin typeface="Trebuchet MS" pitchFamily="34" charset="0"/>
              </a:rPr>
              <a:t> </a:t>
            </a:r>
            <a:r>
              <a:rPr lang="en-US" sz="1100" b="1" dirty="0" err="1">
                <a:solidFill>
                  <a:srgbClr val="005CAB"/>
                </a:solidFill>
                <a:latin typeface="Trebuchet MS" pitchFamily="34" charset="0"/>
              </a:rPr>
              <a:t>skupaj</a:t>
            </a:r>
            <a:r>
              <a:rPr lang="sl-SI" sz="1100" b="1" dirty="0">
                <a:solidFill>
                  <a:srgbClr val="005CAB"/>
                </a:solidFill>
                <a:latin typeface="Trebuchet MS" pitchFamily="34" charset="0"/>
              </a:rPr>
              <a:t> / </a:t>
            </a:r>
            <a:r>
              <a:rPr lang="en-US" sz="1100" dirty="0">
                <a:solidFill>
                  <a:srgbClr val="005CAB"/>
                </a:solidFill>
                <a:latin typeface="Trebuchet MS" pitchFamily="34" charset="0"/>
              </a:rPr>
              <a:t>Let`s manage e-spatially together</a:t>
            </a:r>
            <a:r>
              <a:rPr lang="sl-SI" sz="1400" dirty="0">
                <a:solidFill>
                  <a:srgbClr val="005CAB"/>
                </a:solidFill>
                <a:latin typeface="Trebuchet MS" pitchFamily="34" charset="0"/>
              </a:rPr>
              <a:t>    </a:t>
            </a:r>
          </a:p>
          <a:p>
            <a:pPr algn="l">
              <a:spcBef>
                <a:spcPct val="50000"/>
              </a:spcBef>
            </a:pPr>
            <a:r>
              <a:rPr lang="sl-SI" sz="1400" b="1" dirty="0" err="1">
                <a:solidFill>
                  <a:srgbClr val="005CAB"/>
                </a:solidFill>
                <a:latin typeface="Trebuchet MS" pitchFamily="34" charset="0"/>
              </a:rPr>
              <a:t>www.igea.si</a:t>
            </a:r>
            <a:endParaRPr lang="sl-SI" sz="1400" b="1" dirty="0">
              <a:solidFill>
                <a:srgbClr val="005CAB"/>
              </a:solidFill>
              <a:latin typeface="Trebuchet MS" pitchFamily="34" charset="0"/>
            </a:endParaRPr>
          </a:p>
        </p:txBody>
      </p:sp>
      <p:sp>
        <p:nvSpPr>
          <p:cNvPr id="236581" name="Line 37"/>
          <p:cNvSpPr>
            <a:spLocks noChangeShapeType="1"/>
          </p:cNvSpPr>
          <p:nvPr/>
        </p:nvSpPr>
        <p:spPr bwMode="auto">
          <a:xfrm>
            <a:off x="827088" y="6502400"/>
            <a:ext cx="4608512" cy="0"/>
          </a:xfrm>
          <a:prstGeom prst="line">
            <a:avLst/>
          </a:prstGeom>
          <a:noFill/>
          <a:ln w="19050">
            <a:solidFill>
              <a:srgbClr val="005CAB"/>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sl-SI"/>
          </a:p>
        </p:txBody>
      </p:sp>
      <p:pic>
        <p:nvPicPr>
          <p:cNvPr id="38" name="Slika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40254" y="6130533"/>
            <a:ext cx="1475071" cy="677533"/>
          </a:xfrm>
          <a:prstGeom prst="rect">
            <a:avLst/>
          </a:prstGeom>
        </p:spPr>
      </p:pic>
    </p:spTree>
  </p:cSld>
  <p:clrMap bg1="dk2" tx1="lt1" bg2="dk1"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withEffect">
                                  <p:stCondLst>
                                    <p:cond delay="0"/>
                                  </p:stCondLst>
                                  <p:childTnLst>
                                    <p:set>
                                      <p:cBhvr>
                                        <p:cTn id="6" dur="1" fill="hold">
                                          <p:stCondLst>
                                            <p:cond delay="0"/>
                                          </p:stCondLst>
                                        </p:cTn>
                                        <p:tgtEl>
                                          <p:spTgt spid="236586"/>
                                        </p:tgtEl>
                                        <p:attrNameLst>
                                          <p:attrName>style.visibility</p:attrName>
                                        </p:attrNameLst>
                                      </p:cBhvr>
                                      <p:to>
                                        <p:strVal val="visible"/>
                                      </p:to>
                                    </p:set>
                                    <p:anim calcmode="lin" valueType="num">
                                      <p:cBhvr>
                                        <p:cTn id="7" dur="3000" fill="hold"/>
                                        <p:tgtEl>
                                          <p:spTgt spid="236586"/>
                                        </p:tgtEl>
                                        <p:attrNameLst>
                                          <p:attrName>ppt_w</p:attrName>
                                        </p:attrNameLst>
                                      </p:cBhvr>
                                      <p:tavLst>
                                        <p:tav tm="0" fmla="#ppt_w*sin(2.5*pi*$)">
                                          <p:val>
                                            <p:fltVal val="0"/>
                                          </p:val>
                                        </p:tav>
                                        <p:tav tm="100000">
                                          <p:val>
                                            <p:fltVal val="1"/>
                                          </p:val>
                                        </p:tav>
                                      </p:tavLst>
                                    </p:anim>
                                    <p:anim calcmode="lin" valueType="num">
                                      <p:cBhvr>
                                        <p:cTn id="8" dur="3000" fill="hold"/>
                                        <p:tgtEl>
                                          <p:spTgt spid="23658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fontAlgn="base">
        <a:spcBef>
          <a:spcPct val="0"/>
        </a:spcBef>
        <a:spcAft>
          <a:spcPct val="0"/>
        </a:spcAft>
        <a:defRPr sz="3200">
          <a:solidFill>
            <a:srgbClr val="005CAB"/>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3200">
          <a:solidFill>
            <a:srgbClr val="0A24A6"/>
          </a:solidFill>
          <a:effectLst>
            <a:outerShdw blurRad="38100" dist="38100" dir="2700000" algn="tl">
              <a:srgbClr val="C0C0C0"/>
            </a:outerShdw>
          </a:effectLst>
          <a:latin typeface="Trebuchet MS" pitchFamily="34" charset="0"/>
        </a:defRPr>
      </a:lvl2pPr>
      <a:lvl3pPr algn="l" rtl="0" fontAlgn="base">
        <a:spcBef>
          <a:spcPct val="0"/>
        </a:spcBef>
        <a:spcAft>
          <a:spcPct val="0"/>
        </a:spcAft>
        <a:defRPr sz="3200">
          <a:solidFill>
            <a:srgbClr val="0A24A6"/>
          </a:solidFill>
          <a:effectLst>
            <a:outerShdw blurRad="38100" dist="38100" dir="2700000" algn="tl">
              <a:srgbClr val="C0C0C0"/>
            </a:outerShdw>
          </a:effectLst>
          <a:latin typeface="Trebuchet MS" pitchFamily="34" charset="0"/>
        </a:defRPr>
      </a:lvl3pPr>
      <a:lvl4pPr algn="l" rtl="0" fontAlgn="base">
        <a:spcBef>
          <a:spcPct val="0"/>
        </a:spcBef>
        <a:spcAft>
          <a:spcPct val="0"/>
        </a:spcAft>
        <a:defRPr sz="3200">
          <a:solidFill>
            <a:srgbClr val="0A24A6"/>
          </a:solidFill>
          <a:effectLst>
            <a:outerShdw blurRad="38100" dist="38100" dir="2700000" algn="tl">
              <a:srgbClr val="C0C0C0"/>
            </a:outerShdw>
          </a:effectLst>
          <a:latin typeface="Trebuchet MS" pitchFamily="34" charset="0"/>
        </a:defRPr>
      </a:lvl4pPr>
      <a:lvl5pPr algn="l" rtl="0" fontAlgn="base">
        <a:spcBef>
          <a:spcPct val="0"/>
        </a:spcBef>
        <a:spcAft>
          <a:spcPct val="0"/>
        </a:spcAft>
        <a:defRPr sz="3200">
          <a:solidFill>
            <a:srgbClr val="0A24A6"/>
          </a:solidFill>
          <a:effectLst>
            <a:outerShdw blurRad="38100" dist="38100" dir="2700000" algn="tl">
              <a:srgbClr val="C0C0C0"/>
            </a:outerShdw>
          </a:effectLst>
          <a:latin typeface="Trebuchet MS" pitchFamily="34" charset="0"/>
        </a:defRPr>
      </a:lvl5pPr>
      <a:lvl6pPr marL="457200" algn="l" rtl="0" fontAlgn="base">
        <a:spcBef>
          <a:spcPct val="0"/>
        </a:spcBef>
        <a:spcAft>
          <a:spcPct val="0"/>
        </a:spcAft>
        <a:defRPr sz="3200">
          <a:solidFill>
            <a:srgbClr val="0A24A6"/>
          </a:solidFill>
          <a:effectLst>
            <a:outerShdw blurRad="38100" dist="38100" dir="2700000" algn="tl">
              <a:srgbClr val="C0C0C0"/>
            </a:outerShdw>
          </a:effectLst>
          <a:latin typeface="Trebuchet MS" pitchFamily="34" charset="0"/>
        </a:defRPr>
      </a:lvl6pPr>
      <a:lvl7pPr marL="914400" algn="l" rtl="0" fontAlgn="base">
        <a:spcBef>
          <a:spcPct val="0"/>
        </a:spcBef>
        <a:spcAft>
          <a:spcPct val="0"/>
        </a:spcAft>
        <a:defRPr sz="3200">
          <a:solidFill>
            <a:srgbClr val="0A24A6"/>
          </a:solidFill>
          <a:effectLst>
            <a:outerShdw blurRad="38100" dist="38100" dir="2700000" algn="tl">
              <a:srgbClr val="C0C0C0"/>
            </a:outerShdw>
          </a:effectLst>
          <a:latin typeface="Trebuchet MS" pitchFamily="34" charset="0"/>
        </a:defRPr>
      </a:lvl7pPr>
      <a:lvl8pPr marL="1371600" algn="l" rtl="0" fontAlgn="base">
        <a:spcBef>
          <a:spcPct val="0"/>
        </a:spcBef>
        <a:spcAft>
          <a:spcPct val="0"/>
        </a:spcAft>
        <a:defRPr sz="3200">
          <a:solidFill>
            <a:srgbClr val="0A24A6"/>
          </a:solidFill>
          <a:effectLst>
            <a:outerShdw blurRad="38100" dist="38100" dir="2700000" algn="tl">
              <a:srgbClr val="C0C0C0"/>
            </a:outerShdw>
          </a:effectLst>
          <a:latin typeface="Trebuchet MS" pitchFamily="34" charset="0"/>
        </a:defRPr>
      </a:lvl8pPr>
      <a:lvl9pPr marL="1828800" algn="l" rtl="0" fontAlgn="base">
        <a:spcBef>
          <a:spcPct val="0"/>
        </a:spcBef>
        <a:spcAft>
          <a:spcPct val="0"/>
        </a:spcAft>
        <a:defRPr sz="3200">
          <a:solidFill>
            <a:srgbClr val="0A24A6"/>
          </a:solidFill>
          <a:effectLst>
            <a:outerShdw blurRad="38100" dist="38100" dir="2700000" algn="tl">
              <a:srgbClr val="C0C0C0"/>
            </a:outerShdw>
          </a:effectLst>
          <a:latin typeface="Trebuchet MS" pitchFamily="34" charset="0"/>
        </a:defRPr>
      </a:lvl9pPr>
    </p:titleStyle>
    <p:bodyStyle>
      <a:lvl1pPr marL="342900" indent="-342900" algn="l" rtl="0" fontAlgn="base">
        <a:spcBef>
          <a:spcPct val="20000"/>
        </a:spcBef>
        <a:spcAft>
          <a:spcPct val="0"/>
        </a:spcAft>
        <a:buClr>
          <a:schemeClr val="tx1"/>
        </a:buClr>
        <a:buChar char="•"/>
        <a:defRPr sz="2800">
          <a:solidFill>
            <a:srgbClr val="005CAB"/>
          </a:solidFill>
          <a:latin typeface="+mn-lt"/>
          <a:ea typeface="+mn-ea"/>
          <a:cs typeface="+mn-cs"/>
        </a:defRPr>
      </a:lvl1pPr>
      <a:lvl2pPr marL="742950" indent="-285750" algn="l" rtl="0" fontAlgn="base">
        <a:spcBef>
          <a:spcPct val="20000"/>
        </a:spcBef>
        <a:spcAft>
          <a:spcPct val="0"/>
        </a:spcAft>
        <a:buClr>
          <a:schemeClr val="tx1"/>
        </a:buClr>
        <a:buChar char="•"/>
        <a:defRPr sz="2400">
          <a:solidFill>
            <a:srgbClr val="005CAB"/>
          </a:solidFill>
          <a:latin typeface="+mn-lt"/>
        </a:defRPr>
      </a:lvl2pPr>
      <a:lvl3pPr marL="1143000" indent="-228600" algn="l" rtl="0" fontAlgn="base">
        <a:spcBef>
          <a:spcPct val="20000"/>
        </a:spcBef>
        <a:spcAft>
          <a:spcPct val="0"/>
        </a:spcAft>
        <a:buClr>
          <a:schemeClr val="tx1"/>
        </a:buClr>
        <a:buChar char="•"/>
        <a:defRPr sz="2000">
          <a:solidFill>
            <a:srgbClr val="005CAB"/>
          </a:solidFill>
          <a:latin typeface="+mn-lt"/>
        </a:defRPr>
      </a:lvl3pPr>
      <a:lvl4pPr marL="1600200" indent="-228600" algn="l" rtl="0" fontAlgn="base">
        <a:spcBef>
          <a:spcPct val="20000"/>
        </a:spcBef>
        <a:spcAft>
          <a:spcPct val="0"/>
        </a:spcAft>
        <a:buClr>
          <a:schemeClr val="tx1"/>
        </a:buClr>
        <a:buChar char="•"/>
        <a:defRPr>
          <a:solidFill>
            <a:srgbClr val="005CAB"/>
          </a:solidFill>
          <a:latin typeface="+mn-lt"/>
        </a:defRPr>
      </a:lvl4pPr>
      <a:lvl5pPr marL="2057400" indent="-228600" algn="l" rtl="0" fontAlgn="base">
        <a:spcBef>
          <a:spcPct val="20000"/>
        </a:spcBef>
        <a:spcAft>
          <a:spcPct val="0"/>
        </a:spcAft>
        <a:buClr>
          <a:schemeClr val="tx1"/>
        </a:buClr>
        <a:buChar char="•"/>
        <a:defRPr>
          <a:solidFill>
            <a:srgbClr val="005CAB"/>
          </a:solidFill>
          <a:latin typeface="+mn-lt"/>
        </a:defRPr>
      </a:lvl5pPr>
      <a:lvl6pPr marL="2514600" indent="-228600" algn="l" rtl="0" fontAlgn="base">
        <a:spcBef>
          <a:spcPct val="20000"/>
        </a:spcBef>
        <a:spcAft>
          <a:spcPct val="0"/>
        </a:spcAft>
        <a:buClr>
          <a:schemeClr val="tx1"/>
        </a:buClr>
        <a:buChar char="•"/>
        <a:defRPr>
          <a:solidFill>
            <a:schemeClr val="tx1"/>
          </a:solidFill>
          <a:latin typeface="+mn-lt"/>
        </a:defRPr>
      </a:lvl6pPr>
      <a:lvl7pPr marL="2971800" indent="-228600" algn="l" rtl="0" fontAlgn="base">
        <a:spcBef>
          <a:spcPct val="20000"/>
        </a:spcBef>
        <a:spcAft>
          <a:spcPct val="0"/>
        </a:spcAft>
        <a:buClr>
          <a:schemeClr val="tx1"/>
        </a:buClr>
        <a:buChar char="•"/>
        <a:defRPr>
          <a:solidFill>
            <a:schemeClr val="tx1"/>
          </a:solidFill>
          <a:latin typeface="+mn-lt"/>
        </a:defRPr>
      </a:lvl7pPr>
      <a:lvl8pPr marL="3429000" indent="-228600" algn="l" rtl="0" fontAlgn="base">
        <a:spcBef>
          <a:spcPct val="20000"/>
        </a:spcBef>
        <a:spcAft>
          <a:spcPct val="0"/>
        </a:spcAft>
        <a:buClr>
          <a:schemeClr val="tx1"/>
        </a:buClr>
        <a:buChar char="•"/>
        <a:defRPr>
          <a:solidFill>
            <a:schemeClr val="tx1"/>
          </a:solidFill>
          <a:latin typeface="+mn-lt"/>
        </a:defRPr>
      </a:lvl8pPr>
      <a:lvl9pPr marL="3886200" indent="-228600" algn="l" rtl="0" fontAlgn="base">
        <a:spcBef>
          <a:spcPct val="20000"/>
        </a:spcBef>
        <a:spcAft>
          <a:spcPct val="0"/>
        </a:spcAft>
        <a:buClr>
          <a:schemeClr val="tx1"/>
        </a:buClr>
        <a:buChar char="•"/>
        <a:defRPr>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hyperlink" Target="http://www.opengeospatial.org/docs/is" TargetMode="External"/><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13" name="Picture 193" descr="IGEA_podloga_izbrana"/>
          <p:cNvPicPr>
            <a:picLocks noChangeAspect="1" noChangeArrowheads="1"/>
          </p:cNvPicPr>
          <p:nvPr/>
        </p:nvPicPr>
        <p:blipFill>
          <a:blip r:embed="rId3" cstate="print">
            <a:extLst>
              <a:ext uri="{28A0092B-C50C-407E-A947-70E740481C1C}">
                <a14:useLocalDpi xmlns:a14="http://schemas.microsoft.com/office/drawing/2010/main" val="0"/>
              </a:ext>
            </a:extLst>
          </a:blip>
          <a:srcRect l="278" t="717" r="537" b="948"/>
          <a:stretch>
            <a:fillRect/>
          </a:stretch>
        </p:blipFill>
        <p:spPr bwMode="auto">
          <a:xfrm>
            <a:off x="0" y="0"/>
            <a:ext cx="9144000" cy="6858000"/>
          </a:xfrm>
          <a:prstGeom prst="rect">
            <a:avLst/>
          </a:prstGeom>
          <a:solidFill>
            <a:schemeClr val="bg2">
              <a:lumMod val="40000"/>
              <a:lumOff val="60000"/>
            </a:schemeClr>
          </a:solidFill>
        </p:spPr>
      </p:pic>
      <p:sp>
        <p:nvSpPr>
          <p:cNvPr id="5316" name="Rectangle 196"/>
          <p:cNvSpPr>
            <a:spLocks noChangeArrowheads="1"/>
          </p:cNvSpPr>
          <p:nvPr/>
        </p:nvSpPr>
        <p:spPr bwMode="auto">
          <a:xfrm>
            <a:off x="0" y="1587"/>
            <a:ext cx="9144000" cy="6856413"/>
          </a:xfrm>
          <a:prstGeom prst="rect">
            <a:avLst/>
          </a:prstGeom>
          <a:solidFill>
            <a:schemeClr val="tx1">
              <a:alpha val="80000"/>
            </a:schemeClr>
          </a:solidFill>
          <a:ln>
            <a:noFill/>
          </a:ln>
          <a:effectLst/>
        </p:spPr>
        <p:txBody>
          <a:bodyPr wrap="none" anchor="ctr">
            <a:spAutoFit/>
          </a:bodyPr>
          <a:lstStyle/>
          <a:p>
            <a:endParaRPr lang="sl-SI" dirty="0"/>
          </a:p>
        </p:txBody>
      </p:sp>
      <p:pic>
        <p:nvPicPr>
          <p:cNvPr id="6086" name="Slika 60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3848" y="195691"/>
            <a:ext cx="2327516" cy="1069080"/>
          </a:xfrm>
          <a:prstGeom prst="rect">
            <a:avLst/>
          </a:prstGeom>
        </p:spPr>
      </p:pic>
      <p:sp>
        <p:nvSpPr>
          <p:cNvPr id="5142" name="Rectangle 22"/>
          <p:cNvSpPr>
            <a:spLocks noChangeArrowheads="1"/>
          </p:cNvSpPr>
          <p:nvPr/>
        </p:nvSpPr>
        <p:spPr bwMode="auto">
          <a:xfrm>
            <a:off x="3381375" y="3086100"/>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sl-SI" dirty="0"/>
          </a:p>
        </p:txBody>
      </p:sp>
      <p:sp>
        <p:nvSpPr>
          <p:cNvPr id="5144" name="Rectangle 24"/>
          <p:cNvSpPr>
            <a:spLocks noChangeArrowheads="1"/>
          </p:cNvSpPr>
          <p:nvPr/>
        </p:nvSpPr>
        <p:spPr bwMode="auto">
          <a:xfrm>
            <a:off x="0" y="3024188"/>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sl-SI" dirty="0"/>
          </a:p>
        </p:txBody>
      </p:sp>
      <p:sp>
        <p:nvSpPr>
          <p:cNvPr id="5149" name="Rectangle 29"/>
          <p:cNvSpPr>
            <a:spLocks noChangeArrowheads="1"/>
          </p:cNvSpPr>
          <p:nvPr/>
        </p:nvSpPr>
        <p:spPr bwMode="auto">
          <a:xfrm>
            <a:off x="899592" y="1251992"/>
            <a:ext cx="6804025"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b="1" dirty="0" err="1">
                <a:solidFill>
                  <a:srgbClr val="005CAB"/>
                </a:solidFill>
                <a:latin typeface="Trebuchet MS" pitchFamily="34" charset="0"/>
              </a:rPr>
              <a:t>Upravljamo</a:t>
            </a:r>
            <a:r>
              <a:rPr lang="en-US" sz="1400" b="1" dirty="0">
                <a:solidFill>
                  <a:srgbClr val="005CAB"/>
                </a:solidFill>
                <a:latin typeface="Trebuchet MS" pitchFamily="34" charset="0"/>
              </a:rPr>
              <a:t> s </a:t>
            </a:r>
            <a:r>
              <a:rPr lang="en-US" sz="1400" b="1" dirty="0" err="1">
                <a:solidFill>
                  <a:srgbClr val="005CAB"/>
                </a:solidFill>
                <a:latin typeface="Trebuchet MS" pitchFamily="34" charset="0"/>
              </a:rPr>
              <a:t>prostorom</a:t>
            </a:r>
            <a:r>
              <a:rPr lang="en-US" sz="1400" b="1" dirty="0">
                <a:solidFill>
                  <a:srgbClr val="005CAB"/>
                </a:solidFill>
                <a:latin typeface="Trebuchet MS" pitchFamily="34" charset="0"/>
              </a:rPr>
              <a:t> </a:t>
            </a:r>
            <a:r>
              <a:rPr lang="en-US" sz="1400" b="1" dirty="0" err="1">
                <a:solidFill>
                  <a:srgbClr val="005CAB"/>
                </a:solidFill>
                <a:latin typeface="Trebuchet MS" pitchFamily="34" charset="0"/>
              </a:rPr>
              <a:t>skupaj</a:t>
            </a:r>
            <a:r>
              <a:rPr lang="sl-SI" sz="1400" b="1" dirty="0">
                <a:solidFill>
                  <a:srgbClr val="005CAB"/>
                </a:solidFill>
                <a:latin typeface="Trebuchet MS" pitchFamily="34" charset="0"/>
              </a:rPr>
              <a:t>    </a:t>
            </a:r>
            <a:r>
              <a:rPr lang="en-US" sz="1400" dirty="0">
                <a:solidFill>
                  <a:srgbClr val="005CAB"/>
                </a:solidFill>
                <a:latin typeface="Trebuchet MS" pitchFamily="34" charset="0"/>
              </a:rPr>
              <a:t>Let`s manage e-spatially together</a:t>
            </a:r>
            <a:endParaRPr lang="sl-SI" sz="1400" dirty="0">
              <a:solidFill>
                <a:srgbClr val="005CAB"/>
              </a:solidFill>
              <a:latin typeface="Trebuchet MS" pitchFamily="34" charset="0"/>
            </a:endParaRPr>
          </a:p>
        </p:txBody>
      </p:sp>
      <p:sp>
        <p:nvSpPr>
          <p:cNvPr id="5319" name="Rectangle 199"/>
          <p:cNvSpPr>
            <a:spLocks noChangeArrowheads="1"/>
          </p:cNvSpPr>
          <p:nvPr/>
        </p:nvSpPr>
        <p:spPr bwMode="auto">
          <a:xfrm>
            <a:off x="1475655" y="2114699"/>
            <a:ext cx="7668345" cy="1384995"/>
          </a:xfrm>
          <a:prstGeom prst="rect">
            <a:avLst/>
          </a:prstGeom>
          <a:gradFill flip="none" rotWithShape="1">
            <a:gsLst>
              <a:gs pos="0">
                <a:schemeClr val="bg1">
                  <a:lumMod val="40000"/>
                  <a:lumOff val="60000"/>
                </a:schemeClr>
              </a:gs>
              <a:gs pos="100000">
                <a:schemeClr val="bg2">
                  <a:gamma/>
                  <a:shade val="46275"/>
                  <a:invGamma/>
                  <a:alpha val="35001"/>
                </a:schemeClr>
              </a:gs>
            </a:gsLst>
            <a:lin ang="0" scaled="1"/>
            <a:tileRect/>
          </a:gradFill>
          <a:ln>
            <a:noFill/>
          </a:ln>
          <a:effectLst/>
          <a:extLst/>
        </p:spPr>
        <p:txBody>
          <a:bodyPr wrap="square">
            <a:spAutoFit/>
          </a:bodyPr>
          <a:lstStyle/>
          <a:p>
            <a:pPr algn="l" eaLnBrk="0" hangingPunct="0"/>
            <a:r>
              <a:rPr lang="sl-SI" sz="2800" b="1" dirty="0"/>
              <a:t>INTEGRATING OPENSOURCE GIS SOLUTIONS INTO A FUNCTIONAL ARCHIVAL SYSTEM</a:t>
            </a:r>
            <a:endParaRPr lang="sl-SI" sz="2800" b="1" dirty="0">
              <a:solidFill>
                <a:srgbClr val="DDDDDD"/>
              </a:solidFill>
            </a:endParaRPr>
          </a:p>
        </p:txBody>
      </p:sp>
      <p:sp>
        <p:nvSpPr>
          <p:cNvPr id="10" name="Rectangle 199">
            <a:extLst>
              <a:ext uri="{FF2B5EF4-FFF2-40B4-BE49-F238E27FC236}">
                <a16:creationId xmlns:a16="http://schemas.microsoft.com/office/drawing/2014/main" xmlns="" id="{4126AF02-F571-46EA-9D36-D06EF9C89940}"/>
              </a:ext>
            </a:extLst>
          </p:cNvPr>
          <p:cNvSpPr>
            <a:spLocks noChangeArrowheads="1"/>
          </p:cNvSpPr>
          <p:nvPr/>
        </p:nvSpPr>
        <p:spPr bwMode="auto">
          <a:xfrm>
            <a:off x="1467813" y="3594874"/>
            <a:ext cx="7668345" cy="830997"/>
          </a:xfrm>
          <a:prstGeom prst="rect">
            <a:avLst/>
          </a:prstGeom>
          <a:gradFill flip="none" rotWithShape="1">
            <a:gsLst>
              <a:gs pos="0">
                <a:schemeClr val="bg1">
                  <a:lumMod val="40000"/>
                  <a:lumOff val="60000"/>
                </a:schemeClr>
              </a:gs>
              <a:gs pos="100000">
                <a:schemeClr val="bg2">
                  <a:gamma/>
                  <a:shade val="46275"/>
                  <a:invGamma/>
                  <a:alpha val="35001"/>
                </a:schemeClr>
              </a:gs>
            </a:gsLst>
            <a:lin ang="0" scaled="1"/>
            <a:tileRect/>
          </a:gradFill>
          <a:ln>
            <a:noFill/>
          </a:ln>
          <a:effectLst/>
          <a:extLst/>
        </p:spPr>
        <p:txBody>
          <a:bodyPr wrap="square">
            <a:spAutoFit/>
          </a:bodyPr>
          <a:lstStyle/>
          <a:p>
            <a:pPr algn="l" eaLnBrk="0" hangingPunct="0"/>
            <a:r>
              <a:rPr lang="sl-SI" sz="2400" dirty="0"/>
              <a:t>Integracija odprtokodnih GIS rešitev v delujoč arhivski sistem</a:t>
            </a:r>
            <a:endParaRPr lang="sl-SI" sz="2400" b="1" dirty="0">
              <a:solidFill>
                <a:srgbClr val="DDDDDD"/>
              </a:solidFill>
            </a:endParaRPr>
          </a:p>
        </p:txBody>
      </p:sp>
      <p:sp>
        <p:nvSpPr>
          <p:cNvPr id="12" name="Rectangle 199">
            <a:extLst>
              <a:ext uri="{FF2B5EF4-FFF2-40B4-BE49-F238E27FC236}">
                <a16:creationId xmlns:a16="http://schemas.microsoft.com/office/drawing/2014/main" xmlns="" id="{6A039111-EA25-4D53-8D0D-ADFCE2A252FB}"/>
              </a:ext>
            </a:extLst>
          </p:cNvPr>
          <p:cNvSpPr>
            <a:spLocks noChangeArrowheads="1"/>
          </p:cNvSpPr>
          <p:nvPr/>
        </p:nvSpPr>
        <p:spPr bwMode="auto">
          <a:xfrm>
            <a:off x="1467812" y="4649521"/>
            <a:ext cx="7668345" cy="1569660"/>
          </a:xfrm>
          <a:prstGeom prst="rect">
            <a:avLst/>
          </a:prstGeom>
          <a:gradFill flip="none" rotWithShape="1">
            <a:gsLst>
              <a:gs pos="0">
                <a:schemeClr val="bg1">
                  <a:lumMod val="40000"/>
                  <a:lumOff val="60000"/>
                </a:schemeClr>
              </a:gs>
              <a:gs pos="100000">
                <a:schemeClr val="bg2">
                  <a:gamma/>
                  <a:shade val="46275"/>
                  <a:invGamma/>
                  <a:alpha val="35001"/>
                </a:schemeClr>
              </a:gs>
            </a:gsLst>
            <a:lin ang="0" scaled="1"/>
            <a:tileRect/>
          </a:gradFill>
          <a:ln>
            <a:noFill/>
          </a:ln>
          <a:effectLst/>
          <a:extLst/>
        </p:spPr>
        <p:txBody>
          <a:bodyPr wrap="square">
            <a:spAutoFit/>
          </a:bodyPr>
          <a:lstStyle/>
          <a:p>
            <a:pPr eaLnBrk="0" hangingPunct="0"/>
            <a:r>
              <a:rPr lang="sl-SI" sz="2400" dirty="0"/>
              <a:t>Tomaž Černe, Urban Jensterle: IGEA d.o.o.</a:t>
            </a:r>
          </a:p>
          <a:p>
            <a:pPr eaLnBrk="0" hangingPunct="0"/>
            <a:r>
              <a:rPr lang="sl-SI" sz="2400" dirty="0"/>
              <a:t>Urban Berger: RTH d.o.o.</a:t>
            </a:r>
          </a:p>
          <a:p>
            <a:pPr eaLnBrk="0" hangingPunct="0"/>
            <a:endParaRPr lang="sl-SI" sz="2400" dirty="0"/>
          </a:p>
          <a:p>
            <a:pPr eaLnBrk="0" hangingPunct="0"/>
            <a:r>
              <a:rPr lang="sl-SI" sz="2400" dirty="0"/>
              <a:t>Ljubljana, 7. 5. 2019</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withEffect">
                                  <p:stCondLst>
                                    <p:cond delay="0"/>
                                  </p:stCondLst>
                                  <p:childTnLst>
                                    <p:set>
                                      <p:cBhvr>
                                        <p:cTn id="6" dur="1" fill="hold">
                                          <p:stCondLst>
                                            <p:cond delay="0"/>
                                          </p:stCondLst>
                                        </p:cTn>
                                        <p:tgtEl>
                                          <p:spTgt spid="6086"/>
                                        </p:tgtEl>
                                        <p:attrNameLst>
                                          <p:attrName>style.visibility</p:attrName>
                                        </p:attrNameLst>
                                      </p:cBhvr>
                                      <p:to>
                                        <p:strVal val="visible"/>
                                      </p:to>
                                    </p:set>
                                    <p:anim calcmode="lin" valueType="num">
                                      <p:cBhvr>
                                        <p:cTn id="7" dur="5000" fill="hold"/>
                                        <p:tgtEl>
                                          <p:spTgt spid="6086"/>
                                        </p:tgtEl>
                                        <p:attrNameLst>
                                          <p:attrName>ppt_w</p:attrName>
                                        </p:attrNameLst>
                                      </p:cBhvr>
                                      <p:tavLst>
                                        <p:tav tm="0" fmla="#ppt_w*sin(2.5*pi*$)">
                                          <p:val>
                                            <p:fltVal val="0"/>
                                          </p:val>
                                        </p:tav>
                                        <p:tav tm="100000">
                                          <p:val>
                                            <p:fltVal val="1"/>
                                          </p:val>
                                        </p:tav>
                                      </p:tavLst>
                                    </p:anim>
                                    <p:anim calcmode="lin" valueType="num">
                                      <p:cBhvr>
                                        <p:cTn id="8" dur="5000" fill="hold"/>
                                        <p:tgtEl>
                                          <p:spTgt spid="608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0" presetClass="entr" presetSubtype="0" fill="hold" grpId="0" nodeType="afterEffect">
                                  <p:stCondLst>
                                    <p:cond delay="0"/>
                                  </p:stCondLst>
                                  <p:childTnLst>
                                    <p:set>
                                      <p:cBhvr>
                                        <p:cTn id="11" dur="1" fill="hold">
                                          <p:stCondLst>
                                            <p:cond delay="0"/>
                                          </p:stCondLst>
                                        </p:cTn>
                                        <p:tgtEl>
                                          <p:spTgt spid="5149"/>
                                        </p:tgtEl>
                                        <p:attrNameLst>
                                          <p:attrName>style.visibility</p:attrName>
                                        </p:attrNameLst>
                                      </p:cBhvr>
                                      <p:to>
                                        <p:strVal val="visible"/>
                                      </p:to>
                                    </p:set>
                                    <p:animEffect transition="in" filter="fade">
                                      <p:cBhvr>
                                        <p:cTn id="12" dur="2000"/>
                                        <p:tgtEl>
                                          <p:spTgt spid="5149"/>
                                        </p:tgtEl>
                                      </p:cBhvr>
                                    </p:animEffect>
                                  </p:childTnLst>
                                </p:cTn>
                              </p:par>
                            </p:childTnLst>
                          </p:cTn>
                        </p:par>
                        <p:par>
                          <p:cTn id="13" fill="hold" nodeType="afterGroup">
                            <p:stCondLst>
                              <p:cond delay="7000"/>
                            </p:stCondLst>
                            <p:childTnLst>
                              <p:par>
                                <p:cTn id="14" presetID="10" presetClass="entr" presetSubtype="0" fill="hold" grpId="0" nodeType="afterEffect">
                                  <p:stCondLst>
                                    <p:cond delay="0"/>
                                  </p:stCondLst>
                                  <p:childTnLst>
                                    <p:set>
                                      <p:cBhvr>
                                        <p:cTn id="15" dur="1" fill="hold">
                                          <p:stCondLst>
                                            <p:cond delay="0"/>
                                          </p:stCondLst>
                                        </p:cTn>
                                        <p:tgtEl>
                                          <p:spTgt spid="5319"/>
                                        </p:tgtEl>
                                        <p:attrNameLst>
                                          <p:attrName>style.visibility</p:attrName>
                                        </p:attrNameLst>
                                      </p:cBhvr>
                                      <p:to>
                                        <p:strVal val="visible"/>
                                      </p:to>
                                    </p:set>
                                    <p:animEffect transition="in" filter="fade">
                                      <p:cBhvr>
                                        <p:cTn id="16" dur="2000"/>
                                        <p:tgtEl>
                                          <p:spTgt spid="5319"/>
                                        </p:tgtEl>
                                      </p:cBhvr>
                                    </p:animEffect>
                                  </p:childTnLst>
                                </p:cTn>
                              </p:par>
                            </p:childTnLst>
                          </p:cTn>
                        </p:par>
                        <p:par>
                          <p:cTn id="17" fill="hold">
                            <p:stCondLst>
                              <p:cond delay="90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childTnLst>
                          </p:cTn>
                        </p:par>
                        <p:par>
                          <p:cTn id="21" fill="hold">
                            <p:stCondLst>
                              <p:cond delay="110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9" grpId="0"/>
      <p:bldP spid="5319" grpId="0" animBg="1" autoUpdateAnimBg="0"/>
      <p:bldP spid="10" grpId="0" animBg="1" autoUpdateAnimBg="0"/>
      <p:bldP spid="12"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A90E45-CF49-45DC-A65A-990A6AF7EE6B}"/>
              </a:ext>
            </a:extLst>
          </p:cNvPr>
          <p:cNvSpPr>
            <a:spLocks noGrp="1"/>
          </p:cNvSpPr>
          <p:nvPr>
            <p:ph type="title"/>
          </p:nvPr>
        </p:nvSpPr>
        <p:spPr/>
        <p:txBody>
          <a:bodyPr>
            <a:normAutofit/>
          </a:bodyPr>
          <a:lstStyle/>
          <a:p>
            <a:r>
              <a:rPr lang="sl-SI" dirty="0" err="1"/>
              <a:t>Coal</a:t>
            </a:r>
            <a:r>
              <a:rPr lang="sl-SI" dirty="0"/>
              <a:t> mine Trbovlje Hrastnik </a:t>
            </a:r>
            <a:r>
              <a:rPr lang="sl-SI" dirty="0" err="1"/>
              <a:t>Tomorrow</a:t>
            </a:r>
            <a:endParaRPr lang="x-none" dirty="0"/>
          </a:p>
        </p:txBody>
      </p:sp>
      <p:pic>
        <p:nvPicPr>
          <p:cNvPr id="4" name="Picture 3">
            <a:extLst>
              <a:ext uri="{FF2B5EF4-FFF2-40B4-BE49-F238E27FC236}">
                <a16:creationId xmlns:a16="http://schemas.microsoft.com/office/drawing/2014/main" xmlns="" id="{29F8E4C9-7804-43EC-941E-8E7DAB967249}"/>
              </a:ext>
            </a:extLst>
          </p:cNvPr>
          <p:cNvPicPr>
            <a:picLocks noChangeAspect="1"/>
          </p:cNvPicPr>
          <p:nvPr/>
        </p:nvPicPr>
        <p:blipFill>
          <a:blip r:embed="rId3"/>
          <a:stretch>
            <a:fillRect/>
          </a:stretch>
        </p:blipFill>
        <p:spPr>
          <a:xfrm>
            <a:off x="2743061" y="3442403"/>
            <a:ext cx="6400939" cy="2586033"/>
          </a:xfrm>
          <a:prstGeom prst="rect">
            <a:avLst/>
          </a:prstGeom>
        </p:spPr>
      </p:pic>
      <p:pic>
        <p:nvPicPr>
          <p:cNvPr id="3" name="Picture 2">
            <a:extLst>
              <a:ext uri="{FF2B5EF4-FFF2-40B4-BE49-F238E27FC236}">
                <a16:creationId xmlns:a16="http://schemas.microsoft.com/office/drawing/2014/main" xmlns="" id="{54CE9760-B173-4827-83BE-AAC08B313A12}"/>
              </a:ext>
            </a:extLst>
          </p:cNvPr>
          <p:cNvPicPr>
            <a:picLocks noChangeAspect="1"/>
          </p:cNvPicPr>
          <p:nvPr/>
        </p:nvPicPr>
        <p:blipFill>
          <a:blip r:embed="rId4"/>
          <a:stretch>
            <a:fillRect/>
          </a:stretch>
        </p:blipFill>
        <p:spPr>
          <a:xfrm>
            <a:off x="1086" y="1007352"/>
            <a:ext cx="6400939" cy="2520141"/>
          </a:xfrm>
          <a:prstGeom prst="rect">
            <a:avLst/>
          </a:prstGeom>
        </p:spPr>
      </p:pic>
    </p:spTree>
    <p:extLst>
      <p:ext uri="{BB962C8B-B14F-4D97-AF65-F5344CB8AC3E}">
        <p14:creationId xmlns:p14="http://schemas.microsoft.com/office/powerpoint/2010/main" val="299231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4C1DFF-E9EB-44C8-B190-C9B61FAF3AFD}"/>
              </a:ext>
            </a:extLst>
          </p:cNvPr>
          <p:cNvSpPr>
            <a:spLocks noGrp="1"/>
          </p:cNvSpPr>
          <p:nvPr>
            <p:ph type="title"/>
          </p:nvPr>
        </p:nvSpPr>
        <p:spPr/>
        <p:txBody>
          <a:bodyPr>
            <a:normAutofit/>
          </a:bodyPr>
          <a:lstStyle/>
          <a:p>
            <a:r>
              <a:rPr lang="sl-SI" sz="3600" dirty="0" err="1"/>
              <a:t>Information</a:t>
            </a:r>
            <a:r>
              <a:rPr lang="sl-SI" sz="3600" dirty="0"/>
              <a:t> </a:t>
            </a:r>
            <a:r>
              <a:rPr lang="sl-SI" sz="3600" dirty="0" err="1"/>
              <a:t>system‘s</a:t>
            </a:r>
            <a:r>
              <a:rPr lang="sl-SI" sz="3600" dirty="0"/>
              <a:t> </a:t>
            </a:r>
            <a:r>
              <a:rPr lang="sl-SI" sz="3600" dirty="0" err="1"/>
              <a:t>aim</a:t>
            </a:r>
            <a:endParaRPr lang="sl-SI" sz="3600" dirty="0"/>
          </a:p>
        </p:txBody>
      </p:sp>
      <p:sp>
        <p:nvSpPr>
          <p:cNvPr id="3" name="Content Placeholder 2">
            <a:extLst>
              <a:ext uri="{FF2B5EF4-FFF2-40B4-BE49-F238E27FC236}">
                <a16:creationId xmlns:a16="http://schemas.microsoft.com/office/drawing/2014/main" xmlns="" id="{52B27151-8EA9-476A-B802-6E1588621F4A}"/>
              </a:ext>
            </a:extLst>
          </p:cNvPr>
          <p:cNvSpPr>
            <a:spLocks noGrp="1"/>
          </p:cNvSpPr>
          <p:nvPr>
            <p:ph idx="1"/>
          </p:nvPr>
        </p:nvSpPr>
        <p:spPr>
          <a:xfrm>
            <a:off x="780257" y="1307693"/>
            <a:ext cx="8158162" cy="4422775"/>
          </a:xfrm>
        </p:spPr>
        <p:txBody>
          <a:bodyPr>
            <a:normAutofit lnSpcReduction="10000"/>
          </a:bodyPr>
          <a:lstStyle/>
          <a:p>
            <a:pPr marL="514350" indent="-514350">
              <a:buFont typeface="+mj-lt"/>
              <a:buAutoNum type="arabicPeriod"/>
            </a:pPr>
            <a:r>
              <a:rPr lang="en-US" dirty="0"/>
              <a:t>Less employees</a:t>
            </a:r>
            <a:r>
              <a:rPr lang="sl-SI" dirty="0"/>
              <a:t>: </a:t>
            </a:r>
            <a:r>
              <a:rPr lang="en-US" dirty="0"/>
              <a:t>intensive execution of closing procedures, large amount of documentation needed in procedures</a:t>
            </a:r>
            <a:r>
              <a:rPr lang="sl-SI" dirty="0"/>
              <a:t>.</a:t>
            </a:r>
            <a:endParaRPr lang="en-US" dirty="0"/>
          </a:p>
          <a:p>
            <a:pPr marL="514350" indent="-514350">
              <a:buFont typeface="+mj-lt"/>
              <a:buAutoNum type="arabicPeriod"/>
            </a:pPr>
            <a:r>
              <a:rPr lang="en-US" dirty="0"/>
              <a:t>Surface maintenance (cleaning of drainage ditches, interventions ...)</a:t>
            </a:r>
            <a:r>
              <a:rPr lang="sl-SI" dirty="0"/>
              <a:t>.</a:t>
            </a:r>
            <a:endParaRPr lang="en-US" dirty="0"/>
          </a:p>
          <a:p>
            <a:pPr marL="514350" indent="-514350">
              <a:buFont typeface="+mj-lt"/>
              <a:buAutoNum type="arabicPeriod"/>
            </a:pPr>
            <a:r>
              <a:rPr lang="en-US" dirty="0"/>
              <a:t>Monitoring of surface movements, monitoring of water quantities ...)</a:t>
            </a:r>
            <a:r>
              <a:rPr lang="sl-SI" dirty="0"/>
              <a:t>.</a:t>
            </a:r>
          </a:p>
          <a:p>
            <a:pPr marL="514350" indent="-514350">
              <a:buFont typeface="+mj-lt"/>
              <a:buAutoNum type="arabicPeriod"/>
            </a:pPr>
            <a:r>
              <a:rPr lang="en-US" dirty="0"/>
              <a:t>Providing information on the </a:t>
            </a:r>
            <a:r>
              <a:rPr lang="sl-SI" dirty="0" err="1"/>
              <a:t>tehnical</a:t>
            </a:r>
            <a:r>
              <a:rPr lang="sl-SI" dirty="0"/>
              <a:t> </a:t>
            </a:r>
            <a:r>
              <a:rPr lang="sl-SI" dirty="0" err="1"/>
              <a:t>conditions</a:t>
            </a:r>
            <a:r>
              <a:rPr lang="sl-SI" dirty="0"/>
              <a:t> </a:t>
            </a:r>
            <a:r>
              <a:rPr lang="sl-SI" dirty="0" err="1"/>
              <a:t>for</a:t>
            </a:r>
            <a:r>
              <a:rPr lang="sl-SI" dirty="0"/>
              <a:t> </a:t>
            </a:r>
            <a:r>
              <a:rPr lang="sl-SI" dirty="0" err="1"/>
              <a:t>land</a:t>
            </a:r>
            <a:r>
              <a:rPr lang="en-US" dirty="0"/>
              <a:t>use (spatial planning, building permits)</a:t>
            </a:r>
            <a:r>
              <a:rPr lang="sl-SI" dirty="0"/>
              <a:t>.</a:t>
            </a:r>
            <a:endParaRPr lang="en-US" dirty="0"/>
          </a:p>
        </p:txBody>
      </p:sp>
    </p:spTree>
    <p:extLst>
      <p:ext uri="{BB962C8B-B14F-4D97-AF65-F5344CB8AC3E}">
        <p14:creationId xmlns:p14="http://schemas.microsoft.com/office/powerpoint/2010/main" val="1076124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0ABFFB-4AEC-4923-A39E-807BC1C5AE42}"/>
              </a:ext>
            </a:extLst>
          </p:cNvPr>
          <p:cNvSpPr>
            <a:spLocks noGrp="1"/>
          </p:cNvSpPr>
          <p:nvPr>
            <p:ph type="title"/>
          </p:nvPr>
        </p:nvSpPr>
        <p:spPr/>
        <p:txBody>
          <a:bodyPr/>
          <a:lstStyle/>
          <a:p>
            <a:r>
              <a:rPr lang="sl-SI" dirty="0"/>
              <a:t>Sheme of </a:t>
            </a:r>
            <a:r>
              <a:rPr lang="sl-SI" dirty="0" err="1"/>
              <a:t>the</a:t>
            </a:r>
            <a:r>
              <a:rPr lang="sl-SI" dirty="0"/>
              <a:t> system</a:t>
            </a:r>
          </a:p>
        </p:txBody>
      </p:sp>
      <p:pic>
        <p:nvPicPr>
          <p:cNvPr id="6" name="Content Placeholder 5" descr="A screenshot of a cell phone&#10;&#10;Description automatically generated">
            <a:extLst>
              <a:ext uri="{FF2B5EF4-FFF2-40B4-BE49-F238E27FC236}">
                <a16:creationId xmlns:a16="http://schemas.microsoft.com/office/drawing/2014/main" xmlns="" id="{151C42B7-51B4-4F04-8DA9-129CA1C53E5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7004" y="1052736"/>
            <a:ext cx="8529992" cy="4752528"/>
          </a:xfrm>
        </p:spPr>
      </p:pic>
    </p:spTree>
    <p:extLst>
      <p:ext uri="{BB962C8B-B14F-4D97-AF65-F5344CB8AC3E}">
        <p14:creationId xmlns:p14="http://schemas.microsoft.com/office/powerpoint/2010/main" val="2128359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46B8A30F-D794-4ABE-B32F-109309D13159}"/>
              </a:ext>
            </a:extLst>
          </p:cNvPr>
          <p:cNvSpPr/>
          <p:nvPr/>
        </p:nvSpPr>
        <p:spPr>
          <a:xfrm>
            <a:off x="3707904" y="1394346"/>
            <a:ext cx="5266041" cy="132556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350" dirty="0"/>
          </a:p>
        </p:txBody>
      </p:sp>
      <p:sp>
        <p:nvSpPr>
          <p:cNvPr id="16" name="Rectangle 15">
            <a:extLst>
              <a:ext uri="{FF2B5EF4-FFF2-40B4-BE49-F238E27FC236}">
                <a16:creationId xmlns:a16="http://schemas.microsoft.com/office/drawing/2014/main" xmlns="" id="{0BE37EB1-E55D-4284-9145-01B62A03B483}"/>
              </a:ext>
            </a:extLst>
          </p:cNvPr>
          <p:cNvSpPr/>
          <p:nvPr/>
        </p:nvSpPr>
        <p:spPr>
          <a:xfrm>
            <a:off x="3707904" y="2826886"/>
            <a:ext cx="5284933" cy="140234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350" dirty="0"/>
          </a:p>
        </p:txBody>
      </p:sp>
      <p:sp>
        <p:nvSpPr>
          <p:cNvPr id="8" name="Rectangle 7">
            <a:extLst>
              <a:ext uri="{FF2B5EF4-FFF2-40B4-BE49-F238E27FC236}">
                <a16:creationId xmlns:a16="http://schemas.microsoft.com/office/drawing/2014/main" xmlns="" id="{281F8897-DB9C-42CC-96B4-6DF53E7858DC}"/>
              </a:ext>
            </a:extLst>
          </p:cNvPr>
          <p:cNvSpPr/>
          <p:nvPr/>
        </p:nvSpPr>
        <p:spPr>
          <a:xfrm>
            <a:off x="3707905" y="4343716"/>
            <a:ext cx="5266040" cy="159012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350" dirty="0"/>
          </a:p>
        </p:txBody>
      </p:sp>
      <p:sp>
        <p:nvSpPr>
          <p:cNvPr id="2" name="Title 1">
            <a:extLst>
              <a:ext uri="{FF2B5EF4-FFF2-40B4-BE49-F238E27FC236}">
                <a16:creationId xmlns:a16="http://schemas.microsoft.com/office/drawing/2014/main" xmlns="" id="{7004E345-B66F-457D-8042-9986BAC8A3F4}"/>
              </a:ext>
            </a:extLst>
          </p:cNvPr>
          <p:cNvSpPr>
            <a:spLocks noGrp="1"/>
          </p:cNvSpPr>
          <p:nvPr>
            <p:ph type="title"/>
          </p:nvPr>
        </p:nvSpPr>
        <p:spPr>
          <a:xfrm>
            <a:off x="977270" y="-12226"/>
            <a:ext cx="7886700" cy="1325563"/>
          </a:xfrm>
        </p:spPr>
        <p:txBody>
          <a:bodyPr/>
          <a:lstStyle/>
          <a:p>
            <a:r>
              <a:rPr lang="sl-SI" b="1" dirty="0"/>
              <a:t>System </a:t>
            </a:r>
            <a:r>
              <a:rPr lang="sl-SI" b="1" dirty="0" err="1"/>
              <a:t>technology</a:t>
            </a:r>
            <a:endParaRPr lang="sl-SI" b="1" dirty="0"/>
          </a:p>
        </p:txBody>
      </p:sp>
      <p:pic>
        <p:nvPicPr>
          <p:cNvPr id="7" name="Picture 6">
            <a:extLst>
              <a:ext uri="{FF2B5EF4-FFF2-40B4-BE49-F238E27FC236}">
                <a16:creationId xmlns:a16="http://schemas.microsoft.com/office/drawing/2014/main" xmlns="" id="{1309C66E-5A2F-4B03-A91C-FE3D56878C85}"/>
              </a:ext>
            </a:extLst>
          </p:cNvPr>
          <p:cNvPicPr>
            <a:picLocks noChangeAspect="1"/>
          </p:cNvPicPr>
          <p:nvPr/>
        </p:nvPicPr>
        <p:blipFill rotWithShape="1">
          <a:blip r:embed="rId3">
            <a:extLst>
              <a:ext uri="{28A0092B-C50C-407E-A947-70E740481C1C}">
                <a14:useLocalDpi xmlns:a14="http://schemas.microsoft.com/office/drawing/2010/main" val="0"/>
              </a:ext>
            </a:extLst>
          </a:blip>
          <a:srcRect l="3810" t="24504" r="5696" b="29446"/>
          <a:stretch/>
        </p:blipFill>
        <p:spPr>
          <a:xfrm>
            <a:off x="6571258" y="1822858"/>
            <a:ext cx="2342864" cy="663766"/>
          </a:xfrm>
          <a:prstGeom prst="rect">
            <a:avLst/>
          </a:prstGeom>
        </p:spPr>
      </p:pic>
      <p:pic>
        <p:nvPicPr>
          <p:cNvPr id="9" name="Picture 8">
            <a:extLst>
              <a:ext uri="{FF2B5EF4-FFF2-40B4-BE49-F238E27FC236}">
                <a16:creationId xmlns:a16="http://schemas.microsoft.com/office/drawing/2014/main" xmlns="" id="{B52B0C38-47CB-4313-A79D-8DB4C60B8C08}"/>
              </a:ext>
            </a:extLst>
          </p:cNvPr>
          <p:cNvPicPr>
            <a:picLocks noChangeAspect="1"/>
          </p:cNvPicPr>
          <p:nvPr/>
        </p:nvPicPr>
        <p:blipFill rotWithShape="1">
          <a:blip r:embed="rId4">
            <a:extLst>
              <a:ext uri="{28A0092B-C50C-407E-A947-70E740481C1C}">
                <a14:useLocalDpi xmlns:a14="http://schemas.microsoft.com/office/drawing/2010/main" val="0"/>
              </a:ext>
            </a:extLst>
          </a:blip>
          <a:srcRect l="6776" t="21783" r="5571" b="27011"/>
          <a:stretch/>
        </p:blipFill>
        <p:spPr>
          <a:xfrm>
            <a:off x="6545502" y="3293514"/>
            <a:ext cx="2368620" cy="770392"/>
          </a:xfrm>
          <a:prstGeom prst="rect">
            <a:avLst/>
          </a:prstGeom>
        </p:spPr>
      </p:pic>
      <p:pic>
        <p:nvPicPr>
          <p:cNvPr id="1026" name="Picture 2" descr="Rezultat iskanja slik za geowebcache">
            <a:extLst>
              <a:ext uri="{FF2B5EF4-FFF2-40B4-BE49-F238E27FC236}">
                <a16:creationId xmlns:a16="http://schemas.microsoft.com/office/drawing/2014/main" xmlns="" id="{20426C5C-DA28-40DE-885E-075F93165E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708" b="18991"/>
          <a:stretch/>
        </p:blipFill>
        <p:spPr bwMode="auto">
          <a:xfrm>
            <a:off x="3892961" y="3255077"/>
            <a:ext cx="2577233" cy="8939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zultat iskanja slik za postgresql">
            <a:extLst>
              <a:ext uri="{FF2B5EF4-FFF2-40B4-BE49-F238E27FC236}">
                <a16:creationId xmlns:a16="http://schemas.microsoft.com/office/drawing/2014/main" xmlns="" id="{DAA7CBBE-601A-42F5-9337-832D65F624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262" y="4742074"/>
            <a:ext cx="2252996" cy="11264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7C95DB0F-4C5C-4FD6-80C1-5D12CE695C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5783" y="4512357"/>
            <a:ext cx="1370135" cy="1370135"/>
          </a:xfrm>
          <a:prstGeom prst="rect">
            <a:avLst/>
          </a:prstGeom>
        </p:spPr>
      </p:pic>
      <p:pic>
        <p:nvPicPr>
          <p:cNvPr id="1032" name="Picture 8" descr="Rezultat iskanja slik za geonetwork logo">
            <a:extLst>
              <a:ext uri="{FF2B5EF4-FFF2-40B4-BE49-F238E27FC236}">
                <a16:creationId xmlns:a16="http://schemas.microsoft.com/office/drawing/2014/main" xmlns="" id="{9F134D05-4877-49DC-8948-9868311B7CC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4769"/>
          <a:stretch/>
        </p:blipFill>
        <p:spPr bwMode="auto">
          <a:xfrm>
            <a:off x="3892962" y="1803299"/>
            <a:ext cx="2577233" cy="6637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5123AF68-6667-4DE9-BF96-B45FB5C226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650" y="1394346"/>
            <a:ext cx="2630085" cy="1325563"/>
          </a:xfrm>
          <a:prstGeom prst="rect">
            <a:avLst/>
          </a:prstGeom>
        </p:spPr>
      </p:pic>
      <p:sp>
        <p:nvSpPr>
          <p:cNvPr id="6" name="TextBox 5">
            <a:extLst>
              <a:ext uri="{FF2B5EF4-FFF2-40B4-BE49-F238E27FC236}">
                <a16:creationId xmlns:a16="http://schemas.microsoft.com/office/drawing/2014/main" xmlns="" id="{7C5FC333-3354-416B-92EF-6A3F0EF8F867}"/>
              </a:ext>
            </a:extLst>
          </p:cNvPr>
          <p:cNvSpPr txBox="1"/>
          <p:nvPr/>
        </p:nvSpPr>
        <p:spPr>
          <a:xfrm>
            <a:off x="757381" y="2845430"/>
            <a:ext cx="2431004" cy="2585323"/>
          </a:xfrm>
          <a:prstGeom prst="rect">
            <a:avLst/>
          </a:prstGeom>
          <a:noFill/>
        </p:spPr>
        <p:txBody>
          <a:bodyPr wrap="square" rtlCol="0">
            <a:spAutoFit/>
          </a:bodyPr>
          <a:lstStyle/>
          <a:p>
            <a:r>
              <a:rPr lang="en-US" dirty="0">
                <a:solidFill>
                  <a:srgbClr val="005CAB"/>
                </a:solidFill>
              </a:rPr>
              <a:t>The Open Geospatial Consortium (OGC) is an international not for profit organization committed to making quality </a:t>
            </a:r>
            <a:r>
              <a:rPr lang="en-US" dirty="0">
                <a:solidFill>
                  <a:srgbClr val="005CAB"/>
                </a:solidFill>
                <a:hlinkClick r:id="rId10">
                  <a:extLst>
                    <a:ext uri="{A12FA001-AC4F-418D-AE19-62706E023703}">
                      <ahyp:hlinkClr xmlns:ahyp="http://schemas.microsoft.com/office/drawing/2018/hyperlinkcolor" xmlns="" val="tx"/>
                    </a:ext>
                  </a:extLst>
                </a:hlinkClick>
              </a:rPr>
              <a:t>open standards</a:t>
            </a:r>
            <a:r>
              <a:rPr lang="en-US" dirty="0">
                <a:solidFill>
                  <a:srgbClr val="005CAB"/>
                </a:solidFill>
              </a:rPr>
              <a:t> for the global geospatial community. </a:t>
            </a:r>
            <a:endParaRPr lang="sl-SI" dirty="0">
              <a:solidFill>
                <a:srgbClr val="005CAB"/>
              </a:solidFill>
            </a:endParaRPr>
          </a:p>
        </p:txBody>
      </p:sp>
      <p:sp>
        <p:nvSpPr>
          <p:cNvPr id="10" name="TextBox 9">
            <a:extLst>
              <a:ext uri="{FF2B5EF4-FFF2-40B4-BE49-F238E27FC236}">
                <a16:creationId xmlns:a16="http://schemas.microsoft.com/office/drawing/2014/main" xmlns="" id="{18398F11-82A2-4B4A-8B5B-A44C687CD65B}"/>
              </a:ext>
            </a:extLst>
          </p:cNvPr>
          <p:cNvSpPr txBox="1"/>
          <p:nvPr/>
        </p:nvSpPr>
        <p:spPr>
          <a:xfrm>
            <a:off x="3839555" y="4417440"/>
            <a:ext cx="1289071" cy="338554"/>
          </a:xfrm>
          <a:prstGeom prst="rect">
            <a:avLst/>
          </a:prstGeom>
          <a:noFill/>
        </p:spPr>
        <p:txBody>
          <a:bodyPr wrap="none" rtlCol="0">
            <a:spAutoFit/>
          </a:bodyPr>
          <a:lstStyle/>
          <a:p>
            <a:r>
              <a:rPr lang="sl-SI" sz="1600" b="1" dirty="0">
                <a:solidFill>
                  <a:srgbClr val="005CAB"/>
                </a:solidFill>
              </a:rPr>
              <a:t>DATABASE</a:t>
            </a:r>
          </a:p>
        </p:txBody>
      </p:sp>
      <p:sp>
        <p:nvSpPr>
          <p:cNvPr id="17" name="TextBox 16">
            <a:extLst>
              <a:ext uri="{FF2B5EF4-FFF2-40B4-BE49-F238E27FC236}">
                <a16:creationId xmlns:a16="http://schemas.microsoft.com/office/drawing/2014/main" xmlns="" id="{DCD2CEB6-9087-40B6-A57D-AF5566F52F6C}"/>
              </a:ext>
            </a:extLst>
          </p:cNvPr>
          <p:cNvSpPr txBox="1"/>
          <p:nvPr/>
        </p:nvSpPr>
        <p:spPr>
          <a:xfrm>
            <a:off x="3814719" y="2916523"/>
            <a:ext cx="1795171" cy="338554"/>
          </a:xfrm>
          <a:prstGeom prst="rect">
            <a:avLst/>
          </a:prstGeom>
          <a:noFill/>
        </p:spPr>
        <p:txBody>
          <a:bodyPr wrap="none" rtlCol="0">
            <a:spAutoFit/>
          </a:bodyPr>
          <a:lstStyle/>
          <a:p>
            <a:r>
              <a:rPr lang="sl-SI" sz="1600" b="1" dirty="0">
                <a:solidFill>
                  <a:srgbClr val="005CAB"/>
                </a:solidFill>
              </a:rPr>
              <a:t>SERVICE LEVEL</a:t>
            </a:r>
          </a:p>
        </p:txBody>
      </p:sp>
      <p:sp>
        <p:nvSpPr>
          <p:cNvPr id="19" name="TextBox 18">
            <a:extLst>
              <a:ext uri="{FF2B5EF4-FFF2-40B4-BE49-F238E27FC236}">
                <a16:creationId xmlns:a16="http://schemas.microsoft.com/office/drawing/2014/main" xmlns="" id="{FBF41E6C-117C-4785-B665-8A3A45E753F6}"/>
              </a:ext>
            </a:extLst>
          </p:cNvPr>
          <p:cNvSpPr txBox="1"/>
          <p:nvPr/>
        </p:nvSpPr>
        <p:spPr>
          <a:xfrm>
            <a:off x="3783546" y="1469494"/>
            <a:ext cx="2274149" cy="338554"/>
          </a:xfrm>
          <a:prstGeom prst="rect">
            <a:avLst/>
          </a:prstGeom>
          <a:noFill/>
        </p:spPr>
        <p:txBody>
          <a:bodyPr wrap="none" rtlCol="0">
            <a:spAutoFit/>
          </a:bodyPr>
          <a:lstStyle/>
          <a:p>
            <a:r>
              <a:rPr lang="sl-SI" sz="1600" b="1" dirty="0">
                <a:solidFill>
                  <a:srgbClr val="005CAB"/>
                </a:solidFill>
              </a:rPr>
              <a:t>APPLICATION LEVEL</a:t>
            </a:r>
          </a:p>
        </p:txBody>
      </p:sp>
    </p:spTree>
    <p:extLst>
      <p:ext uri="{BB962C8B-B14F-4D97-AF65-F5344CB8AC3E}">
        <p14:creationId xmlns:p14="http://schemas.microsoft.com/office/powerpoint/2010/main" val="3998977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888FC6-1137-497A-B3DD-DEE16E7911BF}"/>
              </a:ext>
            </a:extLst>
          </p:cNvPr>
          <p:cNvSpPr>
            <a:spLocks noGrp="1"/>
          </p:cNvSpPr>
          <p:nvPr>
            <p:ph type="title"/>
          </p:nvPr>
        </p:nvSpPr>
        <p:spPr/>
        <p:txBody>
          <a:bodyPr>
            <a:normAutofit/>
          </a:bodyPr>
          <a:lstStyle/>
          <a:p>
            <a:r>
              <a:rPr lang="sl-SI" sz="2800" b="1" dirty="0"/>
              <a:t>Data </a:t>
            </a:r>
            <a:r>
              <a:rPr lang="sl-SI" sz="2800" b="1" dirty="0" err="1"/>
              <a:t>transformation</a:t>
            </a:r>
            <a:r>
              <a:rPr lang="sl-SI" sz="2800" b="1" dirty="0"/>
              <a:t> – </a:t>
            </a:r>
            <a:r>
              <a:rPr lang="sl-SI" sz="2800" b="1" dirty="0" err="1"/>
              <a:t>documents</a:t>
            </a:r>
            <a:r>
              <a:rPr lang="sl-SI" sz="2800" b="1" dirty="0"/>
              <a:t> </a:t>
            </a:r>
            <a:r>
              <a:rPr lang="sl-SI" sz="2800" b="1" dirty="0" err="1"/>
              <a:t>and</a:t>
            </a:r>
            <a:r>
              <a:rPr lang="sl-SI" sz="2800" b="1" dirty="0"/>
              <a:t> </a:t>
            </a:r>
            <a:r>
              <a:rPr lang="sl-SI" sz="2800" b="1" dirty="0" err="1"/>
              <a:t>maps</a:t>
            </a:r>
            <a:endParaRPr lang="sl-SI" sz="2800" b="1" dirty="0"/>
          </a:p>
        </p:txBody>
      </p:sp>
      <p:sp>
        <p:nvSpPr>
          <p:cNvPr id="3" name="Content Placeholder 2">
            <a:extLst>
              <a:ext uri="{FF2B5EF4-FFF2-40B4-BE49-F238E27FC236}">
                <a16:creationId xmlns:a16="http://schemas.microsoft.com/office/drawing/2014/main" xmlns="" id="{923590FF-B84A-45F5-8FD6-6C67586FE403}"/>
              </a:ext>
            </a:extLst>
          </p:cNvPr>
          <p:cNvSpPr>
            <a:spLocks noGrp="1"/>
          </p:cNvSpPr>
          <p:nvPr>
            <p:ph idx="1"/>
          </p:nvPr>
        </p:nvSpPr>
        <p:spPr>
          <a:xfrm>
            <a:off x="780257" y="1368426"/>
            <a:ext cx="8158162" cy="4422775"/>
          </a:xfrm>
        </p:spPr>
        <p:txBody>
          <a:bodyPr>
            <a:normAutofit/>
          </a:bodyPr>
          <a:lstStyle/>
          <a:p>
            <a:r>
              <a:rPr lang="sl-SI" dirty="0" err="1"/>
              <a:t>Documentation</a:t>
            </a:r>
            <a:r>
              <a:rPr lang="sl-SI" dirty="0"/>
              <a:t> (</a:t>
            </a:r>
            <a:r>
              <a:rPr lang="sl-SI" dirty="0" err="1"/>
              <a:t>projects</a:t>
            </a:r>
            <a:r>
              <a:rPr lang="sl-SI" dirty="0"/>
              <a:t>, </a:t>
            </a:r>
            <a:r>
              <a:rPr lang="sl-SI" dirty="0" err="1"/>
              <a:t>maps</a:t>
            </a:r>
            <a:r>
              <a:rPr lang="sl-SI" dirty="0"/>
              <a:t>) </a:t>
            </a:r>
            <a:r>
              <a:rPr lang="sl-SI" dirty="0" err="1"/>
              <a:t>mostly</a:t>
            </a:r>
            <a:r>
              <a:rPr lang="sl-SI" dirty="0"/>
              <a:t> in analog format, </a:t>
            </a:r>
            <a:r>
              <a:rPr lang="sl-SI" dirty="0" err="1"/>
              <a:t>stored</a:t>
            </a:r>
            <a:r>
              <a:rPr lang="sl-SI" dirty="0"/>
              <a:t> on </a:t>
            </a:r>
            <a:r>
              <a:rPr lang="sl-SI" dirty="0" err="1"/>
              <a:t>various</a:t>
            </a:r>
            <a:r>
              <a:rPr lang="sl-SI" dirty="0"/>
              <a:t> </a:t>
            </a:r>
            <a:r>
              <a:rPr lang="sl-SI" dirty="0" err="1"/>
              <a:t>locations</a:t>
            </a:r>
            <a:r>
              <a:rPr lang="sl-SI" dirty="0"/>
              <a:t>.</a:t>
            </a:r>
          </a:p>
          <a:p>
            <a:r>
              <a:rPr lang="sl-SI" dirty="0" err="1"/>
              <a:t>Quantity</a:t>
            </a:r>
            <a:r>
              <a:rPr lang="sl-SI" dirty="0"/>
              <a:t>: 60 000 </a:t>
            </a:r>
            <a:r>
              <a:rPr lang="sl-SI" dirty="0" err="1"/>
              <a:t>pages</a:t>
            </a:r>
            <a:r>
              <a:rPr lang="sl-SI" dirty="0"/>
              <a:t> A0 – A4 in 800 </a:t>
            </a:r>
            <a:r>
              <a:rPr lang="sl-SI" dirty="0" err="1"/>
              <a:t>binders</a:t>
            </a:r>
            <a:endParaRPr lang="sl-SI" dirty="0"/>
          </a:p>
          <a:p>
            <a:endParaRPr lang="sl-SI" dirty="0"/>
          </a:p>
          <a:p>
            <a:endParaRPr lang="sl-SI" dirty="0"/>
          </a:p>
          <a:p>
            <a:endParaRPr lang="sl-SI" dirty="0"/>
          </a:p>
          <a:p>
            <a:endParaRPr lang="sl-SI" dirty="0"/>
          </a:p>
          <a:p>
            <a:pPr marL="0" indent="0">
              <a:buNone/>
            </a:pPr>
            <a:endParaRPr lang="sl-SI" dirty="0"/>
          </a:p>
        </p:txBody>
      </p:sp>
      <p:pic>
        <p:nvPicPr>
          <p:cNvPr id="5" name="Picture 4">
            <a:extLst>
              <a:ext uri="{FF2B5EF4-FFF2-40B4-BE49-F238E27FC236}">
                <a16:creationId xmlns:a16="http://schemas.microsoft.com/office/drawing/2014/main" xmlns="" id="{DBCAA083-010D-4C7C-B234-5958938AEAE7}"/>
              </a:ext>
            </a:extLst>
          </p:cNvPr>
          <p:cNvPicPr>
            <a:picLocks noChangeAspect="1"/>
          </p:cNvPicPr>
          <p:nvPr/>
        </p:nvPicPr>
        <p:blipFill>
          <a:blip r:embed="rId3"/>
          <a:stretch>
            <a:fillRect/>
          </a:stretch>
        </p:blipFill>
        <p:spPr>
          <a:xfrm>
            <a:off x="1907704" y="2852936"/>
            <a:ext cx="5544616" cy="3118419"/>
          </a:xfrm>
          <a:prstGeom prst="rect">
            <a:avLst/>
          </a:prstGeom>
        </p:spPr>
      </p:pic>
    </p:spTree>
    <p:extLst>
      <p:ext uri="{BB962C8B-B14F-4D97-AF65-F5344CB8AC3E}">
        <p14:creationId xmlns:p14="http://schemas.microsoft.com/office/powerpoint/2010/main" val="1973386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B024B6-4AD0-4AA0-9141-FD013943888F}"/>
              </a:ext>
            </a:extLst>
          </p:cNvPr>
          <p:cNvSpPr>
            <a:spLocks noGrp="1"/>
          </p:cNvSpPr>
          <p:nvPr>
            <p:ph type="title"/>
          </p:nvPr>
        </p:nvSpPr>
        <p:spPr/>
        <p:txBody>
          <a:bodyPr/>
          <a:lstStyle/>
          <a:p>
            <a:r>
              <a:rPr lang="sl-SI" sz="2800" b="1" dirty="0" err="1"/>
              <a:t>Documents</a:t>
            </a:r>
            <a:r>
              <a:rPr lang="sl-SI" sz="2800" b="1" dirty="0"/>
              <a:t> </a:t>
            </a:r>
            <a:r>
              <a:rPr lang="sl-SI" sz="2800" b="1" dirty="0" err="1"/>
              <a:t>and</a:t>
            </a:r>
            <a:r>
              <a:rPr lang="sl-SI" sz="2800" b="1" dirty="0"/>
              <a:t> </a:t>
            </a:r>
            <a:r>
              <a:rPr lang="sl-SI" sz="2800" b="1" dirty="0" err="1"/>
              <a:t>maps</a:t>
            </a:r>
            <a:r>
              <a:rPr lang="sl-SI" sz="2800" b="1" dirty="0"/>
              <a:t> - procedure</a:t>
            </a:r>
            <a:endParaRPr lang="x-none" sz="2800" dirty="0"/>
          </a:p>
        </p:txBody>
      </p:sp>
      <p:sp>
        <p:nvSpPr>
          <p:cNvPr id="3" name="Content Placeholder 2">
            <a:extLst>
              <a:ext uri="{FF2B5EF4-FFF2-40B4-BE49-F238E27FC236}">
                <a16:creationId xmlns:a16="http://schemas.microsoft.com/office/drawing/2014/main" xmlns="" id="{D5A961A1-F65B-43E5-BFE0-FF9B49D15CA4}"/>
              </a:ext>
            </a:extLst>
          </p:cNvPr>
          <p:cNvSpPr>
            <a:spLocks noGrp="1"/>
          </p:cNvSpPr>
          <p:nvPr>
            <p:ph idx="1"/>
          </p:nvPr>
        </p:nvSpPr>
        <p:spPr>
          <a:xfrm>
            <a:off x="780257" y="1412776"/>
            <a:ext cx="8158162" cy="4422775"/>
          </a:xfrm>
        </p:spPr>
        <p:txBody>
          <a:bodyPr>
            <a:noAutofit/>
          </a:bodyPr>
          <a:lstStyle/>
          <a:p>
            <a:pPr marL="457200" indent="-457200">
              <a:buFont typeface="+mj-lt"/>
              <a:buAutoNum type="arabicPeriod"/>
            </a:pPr>
            <a:r>
              <a:rPr lang="sl-SI" sz="2400" dirty="0" err="1"/>
              <a:t>Documentation</a:t>
            </a:r>
            <a:r>
              <a:rPr lang="sl-SI" sz="2400" dirty="0"/>
              <a:t> </a:t>
            </a:r>
            <a:r>
              <a:rPr lang="sl-SI" sz="2400" dirty="0" err="1"/>
              <a:t>was</a:t>
            </a:r>
            <a:r>
              <a:rPr lang="sl-SI" sz="2400" dirty="0"/>
              <a:t> </a:t>
            </a:r>
            <a:r>
              <a:rPr lang="sl-SI" sz="2400" dirty="0" err="1"/>
              <a:t>brought</a:t>
            </a:r>
            <a:r>
              <a:rPr lang="sl-SI" sz="2400" dirty="0"/>
              <a:t> </a:t>
            </a:r>
            <a:r>
              <a:rPr lang="sl-SI" sz="2400" dirty="0" err="1"/>
              <a:t>together</a:t>
            </a:r>
            <a:r>
              <a:rPr lang="sl-SI" sz="2400" dirty="0"/>
              <a:t> and </a:t>
            </a:r>
            <a:r>
              <a:rPr lang="sl-SI" sz="2400" dirty="0" err="1"/>
              <a:t>labeled</a:t>
            </a:r>
            <a:r>
              <a:rPr lang="sl-SI" sz="2400" dirty="0"/>
              <a:t> with </a:t>
            </a:r>
            <a:r>
              <a:rPr lang="sl-SI" sz="2400" dirty="0" err="1"/>
              <a:t>unique</a:t>
            </a:r>
            <a:r>
              <a:rPr lang="sl-SI" sz="2400" dirty="0"/>
              <a:t> </a:t>
            </a:r>
            <a:r>
              <a:rPr lang="sl-SI" sz="2400" dirty="0" err="1"/>
              <a:t>signs</a:t>
            </a:r>
            <a:r>
              <a:rPr lang="sl-SI" sz="2400" dirty="0"/>
              <a:t>.</a:t>
            </a:r>
          </a:p>
          <a:p>
            <a:pPr marL="457200" indent="-457200">
              <a:buFont typeface="+mj-lt"/>
              <a:buAutoNum type="arabicPeriod"/>
            </a:pPr>
            <a:r>
              <a:rPr lang="sl-SI" sz="2400" dirty="0" err="1"/>
              <a:t>Metadata</a:t>
            </a:r>
            <a:r>
              <a:rPr lang="sl-SI" sz="2400" dirty="0"/>
              <a:t> list </a:t>
            </a:r>
            <a:r>
              <a:rPr lang="sl-SI" sz="2400" dirty="0" err="1"/>
              <a:t>were</a:t>
            </a:r>
            <a:r>
              <a:rPr lang="sl-SI" sz="2400" dirty="0"/>
              <a:t> </a:t>
            </a:r>
            <a:r>
              <a:rPr lang="sl-SI" sz="2400" dirty="0" err="1"/>
              <a:t>created</a:t>
            </a:r>
            <a:r>
              <a:rPr lang="sl-SI" sz="2400" dirty="0"/>
              <a:t>. Data </a:t>
            </a:r>
            <a:r>
              <a:rPr lang="sl-SI" sz="2400" dirty="0" err="1"/>
              <a:t>from</a:t>
            </a:r>
            <a:r>
              <a:rPr lang="sl-SI" sz="2400" dirty="0"/>
              <a:t> list is used </a:t>
            </a:r>
            <a:r>
              <a:rPr lang="sl-SI" sz="2400" dirty="0" err="1"/>
              <a:t>for</a:t>
            </a:r>
            <a:r>
              <a:rPr lang="sl-SI" sz="2400" dirty="0"/>
              <a:t> </a:t>
            </a:r>
            <a:r>
              <a:rPr lang="sl-SI" sz="2400" dirty="0" err="1"/>
              <a:t>searching</a:t>
            </a:r>
            <a:r>
              <a:rPr lang="sl-SI" sz="2400" dirty="0"/>
              <a:t> and </a:t>
            </a:r>
            <a:r>
              <a:rPr lang="sl-SI" sz="2400" dirty="0" err="1"/>
              <a:t>sorting</a:t>
            </a:r>
            <a:r>
              <a:rPr lang="sl-SI" sz="2400" dirty="0"/>
              <a:t> </a:t>
            </a:r>
            <a:r>
              <a:rPr lang="sl-SI" sz="2400" dirty="0" err="1"/>
              <a:t>documents</a:t>
            </a:r>
            <a:r>
              <a:rPr lang="sl-SI" sz="2400" dirty="0"/>
              <a:t>.</a:t>
            </a:r>
          </a:p>
          <a:p>
            <a:pPr marL="457200" indent="-457200">
              <a:buFont typeface="+mj-lt"/>
              <a:buAutoNum type="arabicPeriod"/>
            </a:pPr>
            <a:r>
              <a:rPr lang="sl-SI" sz="2400" dirty="0" err="1"/>
              <a:t>Documentation</a:t>
            </a:r>
            <a:r>
              <a:rPr lang="sl-SI" sz="2400" dirty="0"/>
              <a:t> </a:t>
            </a:r>
            <a:r>
              <a:rPr lang="sl-SI" sz="2400" dirty="0" err="1"/>
              <a:t>was</a:t>
            </a:r>
            <a:r>
              <a:rPr lang="sl-SI" sz="2400" dirty="0"/>
              <a:t> </a:t>
            </a:r>
            <a:r>
              <a:rPr lang="sl-SI" sz="2400" dirty="0" err="1"/>
              <a:t>scanned</a:t>
            </a:r>
            <a:r>
              <a:rPr lang="sl-SI" sz="2400" dirty="0"/>
              <a:t> </a:t>
            </a:r>
          </a:p>
          <a:p>
            <a:pPr marL="457200" indent="-457200">
              <a:buFont typeface="+mj-lt"/>
              <a:buAutoNum type="arabicPeriod"/>
            </a:pPr>
            <a:r>
              <a:rPr lang="sl-SI" sz="2400" dirty="0"/>
              <a:t>Standard </a:t>
            </a:r>
            <a:r>
              <a:rPr lang="sl-SI" sz="2400" dirty="0" err="1"/>
              <a:t>for</a:t>
            </a:r>
            <a:r>
              <a:rPr lang="sl-SI" sz="2400" dirty="0"/>
              <a:t> </a:t>
            </a:r>
            <a:r>
              <a:rPr lang="sl-SI" sz="2400" dirty="0" err="1"/>
              <a:t>digital</a:t>
            </a:r>
            <a:r>
              <a:rPr lang="sl-SI" sz="2400" dirty="0"/>
              <a:t> </a:t>
            </a:r>
            <a:r>
              <a:rPr lang="sl-SI" sz="2400" dirty="0" err="1"/>
              <a:t>archiving</a:t>
            </a:r>
            <a:r>
              <a:rPr lang="sl-SI" sz="2400" dirty="0"/>
              <a:t> </a:t>
            </a:r>
            <a:r>
              <a:rPr lang="sl-SI" sz="2400" dirty="0" err="1"/>
              <a:t>of</a:t>
            </a:r>
            <a:r>
              <a:rPr lang="sl-SI" sz="2400" dirty="0"/>
              <a:t> </a:t>
            </a:r>
            <a:r>
              <a:rPr lang="sl-SI" sz="2400" dirty="0" err="1"/>
              <a:t>documentation</a:t>
            </a:r>
            <a:r>
              <a:rPr lang="sl-SI" sz="2400" dirty="0"/>
              <a:t>:</a:t>
            </a:r>
          </a:p>
          <a:p>
            <a:pPr lvl="1"/>
            <a:r>
              <a:rPr lang="sl-SI" sz="2000" dirty="0"/>
              <a:t>PDF/A </a:t>
            </a:r>
            <a:r>
              <a:rPr lang="sl-SI" sz="2000" dirty="0" err="1"/>
              <a:t>with</a:t>
            </a:r>
            <a:r>
              <a:rPr lang="sl-SI" sz="2000" dirty="0"/>
              <a:t> OCR </a:t>
            </a:r>
            <a:r>
              <a:rPr lang="sl-SI" sz="2000" dirty="0" err="1"/>
              <a:t>recognition</a:t>
            </a:r>
            <a:r>
              <a:rPr lang="sl-SI" sz="2000" dirty="0"/>
              <a:t>: 300 DPI; 24 bit.</a:t>
            </a:r>
          </a:p>
          <a:p>
            <a:pPr lvl="1"/>
            <a:r>
              <a:rPr lang="sl-SI" sz="2000" dirty="0"/>
              <a:t>Non </a:t>
            </a:r>
            <a:r>
              <a:rPr lang="sl-SI" sz="2000" dirty="0" err="1"/>
              <a:t>compresed</a:t>
            </a:r>
            <a:r>
              <a:rPr lang="sl-SI" sz="2000" dirty="0"/>
              <a:t> TIFF: 300 DPI</a:t>
            </a:r>
          </a:p>
          <a:p>
            <a:endParaRPr lang="x-none" dirty="0"/>
          </a:p>
        </p:txBody>
      </p:sp>
    </p:spTree>
    <p:extLst>
      <p:ext uri="{BB962C8B-B14F-4D97-AF65-F5344CB8AC3E}">
        <p14:creationId xmlns:p14="http://schemas.microsoft.com/office/powerpoint/2010/main" val="1867395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888FC6-1137-497A-B3DD-DEE16E7911BF}"/>
              </a:ext>
            </a:extLst>
          </p:cNvPr>
          <p:cNvSpPr>
            <a:spLocks noGrp="1"/>
          </p:cNvSpPr>
          <p:nvPr>
            <p:ph type="title"/>
          </p:nvPr>
        </p:nvSpPr>
        <p:spPr/>
        <p:txBody>
          <a:bodyPr>
            <a:normAutofit/>
          </a:bodyPr>
          <a:lstStyle/>
          <a:p>
            <a:r>
              <a:rPr lang="sl-SI" sz="2400" dirty="0">
                <a:effectLst>
                  <a:outerShdw blurRad="38100" dist="38100" dir="2700000" algn="tl">
                    <a:srgbClr val="000000">
                      <a:alpha val="43137"/>
                    </a:srgbClr>
                  </a:outerShdw>
                </a:effectLst>
              </a:rPr>
              <a:t>Data </a:t>
            </a:r>
            <a:r>
              <a:rPr lang="sl-SI" sz="2400" dirty="0" err="1">
                <a:effectLst>
                  <a:outerShdw blurRad="38100" dist="38100" dir="2700000" algn="tl">
                    <a:srgbClr val="000000">
                      <a:alpha val="43137"/>
                    </a:srgbClr>
                  </a:outerShdw>
                </a:effectLst>
              </a:rPr>
              <a:t>Transformation</a:t>
            </a:r>
            <a:r>
              <a:rPr lang="sl-SI" sz="2400" dirty="0">
                <a:effectLst>
                  <a:outerShdw blurRad="38100" dist="38100" dir="2700000" algn="tl">
                    <a:srgbClr val="000000">
                      <a:alpha val="43137"/>
                    </a:srgbClr>
                  </a:outerShdw>
                </a:effectLst>
              </a:rPr>
              <a:t> </a:t>
            </a:r>
            <a:r>
              <a:rPr lang="sl-SI" sz="2400" dirty="0" err="1">
                <a:effectLst>
                  <a:outerShdw blurRad="38100" dist="38100" dir="2700000" algn="tl">
                    <a:srgbClr val="000000">
                      <a:alpha val="43137"/>
                    </a:srgbClr>
                  </a:outerShdw>
                </a:effectLst>
              </a:rPr>
              <a:t>of</a:t>
            </a:r>
            <a:r>
              <a:rPr lang="sl-SI" sz="2400" dirty="0">
                <a:effectLst>
                  <a:outerShdw blurRad="38100" dist="38100" dir="2700000" algn="tl">
                    <a:srgbClr val="000000">
                      <a:alpha val="43137"/>
                    </a:srgbClr>
                  </a:outerShdw>
                </a:effectLst>
              </a:rPr>
              <a:t> CAD data </a:t>
            </a:r>
            <a:r>
              <a:rPr lang="sl-SI" sz="2400" dirty="0" err="1">
                <a:effectLst>
                  <a:outerShdw blurRad="38100" dist="38100" dir="2700000" algn="tl">
                    <a:srgbClr val="000000">
                      <a:alpha val="43137"/>
                    </a:srgbClr>
                  </a:outerShdw>
                </a:effectLst>
              </a:rPr>
              <a:t>into</a:t>
            </a:r>
            <a:r>
              <a:rPr lang="sl-SI" sz="2400" dirty="0">
                <a:effectLst>
                  <a:outerShdw blurRad="38100" dist="38100" dir="2700000" algn="tl">
                    <a:srgbClr val="000000">
                      <a:alpha val="43137"/>
                    </a:srgbClr>
                  </a:outerShdw>
                </a:effectLst>
              </a:rPr>
              <a:t> „</a:t>
            </a:r>
            <a:r>
              <a:rPr lang="sl-SI" sz="2400" dirty="0" err="1">
                <a:effectLst>
                  <a:outerShdw blurRad="38100" dist="38100" dir="2700000" algn="tl">
                    <a:srgbClr val="000000">
                      <a:alpha val="43137"/>
                    </a:srgbClr>
                  </a:outerShdw>
                </a:effectLst>
              </a:rPr>
              <a:t>spatial</a:t>
            </a:r>
            <a:r>
              <a:rPr lang="sl-SI" sz="2400" dirty="0">
                <a:effectLst>
                  <a:outerShdw blurRad="38100" dist="38100" dir="2700000" algn="tl">
                    <a:srgbClr val="000000">
                      <a:alpha val="43137"/>
                    </a:srgbClr>
                  </a:outerShdw>
                </a:effectLst>
              </a:rPr>
              <a:t> data“</a:t>
            </a:r>
          </a:p>
        </p:txBody>
      </p:sp>
      <p:sp>
        <p:nvSpPr>
          <p:cNvPr id="3" name="Content Placeholder 2">
            <a:extLst>
              <a:ext uri="{FF2B5EF4-FFF2-40B4-BE49-F238E27FC236}">
                <a16:creationId xmlns:a16="http://schemas.microsoft.com/office/drawing/2014/main" xmlns="" id="{923590FF-B84A-45F5-8FD6-6C67586FE403}"/>
              </a:ext>
            </a:extLst>
          </p:cNvPr>
          <p:cNvSpPr>
            <a:spLocks noGrp="1"/>
          </p:cNvSpPr>
          <p:nvPr>
            <p:ph idx="1"/>
          </p:nvPr>
        </p:nvSpPr>
        <p:spPr>
          <a:xfrm>
            <a:off x="683568" y="1196752"/>
            <a:ext cx="8158162" cy="4708400"/>
          </a:xfrm>
        </p:spPr>
        <p:txBody>
          <a:bodyPr/>
          <a:lstStyle/>
          <a:p>
            <a:r>
              <a:rPr lang="sl-SI" dirty="0" err="1"/>
              <a:t>Transformation</a:t>
            </a:r>
            <a:r>
              <a:rPr lang="sl-SI" dirty="0"/>
              <a:t> of CAD data </a:t>
            </a:r>
            <a:r>
              <a:rPr lang="sl-SI" dirty="0" err="1"/>
              <a:t>into</a:t>
            </a:r>
            <a:r>
              <a:rPr lang="sl-SI" dirty="0"/>
              <a:t> „</a:t>
            </a:r>
            <a:r>
              <a:rPr lang="sl-SI" dirty="0" err="1"/>
              <a:t>geospatial</a:t>
            </a:r>
            <a:r>
              <a:rPr lang="sl-SI" dirty="0"/>
              <a:t> </a:t>
            </a:r>
            <a:r>
              <a:rPr lang="sl-SI" dirty="0" err="1"/>
              <a:t>vector</a:t>
            </a:r>
            <a:r>
              <a:rPr lang="sl-SI" dirty="0"/>
              <a:t> </a:t>
            </a:r>
            <a:r>
              <a:rPr lang="sl-SI" b="1" dirty="0"/>
              <a:t>data“ (</a:t>
            </a:r>
            <a:r>
              <a:rPr lang="sl-SI" dirty="0"/>
              <a:t>SHP) </a:t>
            </a:r>
            <a:r>
              <a:rPr lang="sl-SI" dirty="0" err="1"/>
              <a:t>and</a:t>
            </a:r>
            <a:r>
              <a:rPr lang="sl-SI" dirty="0"/>
              <a:t> </a:t>
            </a:r>
            <a:r>
              <a:rPr lang="sl-SI" dirty="0" err="1"/>
              <a:t>than</a:t>
            </a:r>
            <a:r>
              <a:rPr lang="sl-SI" dirty="0"/>
              <a:t> import in </a:t>
            </a:r>
            <a:r>
              <a:rPr lang="sl-SI" dirty="0" err="1"/>
              <a:t>PostgreSQL</a:t>
            </a:r>
            <a:r>
              <a:rPr lang="sl-SI" dirty="0"/>
              <a:t> </a:t>
            </a:r>
            <a:r>
              <a:rPr lang="sl-SI" dirty="0" err="1"/>
              <a:t>and</a:t>
            </a:r>
            <a:r>
              <a:rPr lang="sl-SI" dirty="0"/>
              <a:t> </a:t>
            </a:r>
            <a:r>
              <a:rPr lang="sl-SI" dirty="0" err="1"/>
              <a:t>PostGIS</a:t>
            </a:r>
            <a:endParaRPr lang="sl-SI" dirty="0"/>
          </a:p>
          <a:p>
            <a:pPr lvl="1"/>
            <a:endParaRPr lang="sl-SI" dirty="0"/>
          </a:p>
          <a:p>
            <a:endParaRPr lang="sl-SI" dirty="0"/>
          </a:p>
        </p:txBody>
      </p:sp>
      <p:sp>
        <p:nvSpPr>
          <p:cNvPr id="4" name="Rectangle 1">
            <a:extLst>
              <a:ext uri="{FF2B5EF4-FFF2-40B4-BE49-F238E27FC236}">
                <a16:creationId xmlns:a16="http://schemas.microsoft.com/office/drawing/2014/main" xmlns="" id="{54773459-F00D-46DE-A944-6CF06780B5B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000" b="0" i="0" u="none" strike="noStrike" cap="none" normalizeH="0" baseline="0">
                <a:ln>
                  <a:noFill/>
                </a:ln>
                <a:solidFill>
                  <a:schemeClr val="tx1"/>
                </a:solidFill>
                <a:effectLst/>
                <a:latin typeface="Arial Unicode MS"/>
              </a:rPr>
              <a:t>geoorientation</a:t>
            </a:r>
            <a:r>
              <a:rPr kumimoji="0" lang="x-none" altLang="x-none" sz="600" b="0" i="0" u="none" strike="noStrike" cap="none" normalizeH="0" baseline="0">
                <a:ln>
                  <a:noFill/>
                </a:ln>
                <a:solidFill>
                  <a:schemeClr val="tx1"/>
                </a:solidFill>
                <a:effectLst/>
              </a:rPr>
              <a:t> </a:t>
            </a:r>
            <a:endParaRPr kumimoji="0" lang="x-none" altLang="x-none"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xmlns="" id="{BC584346-69F6-488E-ADA0-4926451FF907}"/>
              </a:ext>
            </a:extLst>
          </p:cNvPr>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000" b="0" i="0" u="none" strike="noStrike" cap="none" normalizeH="0" baseline="0">
                <a:ln>
                  <a:noFill/>
                </a:ln>
                <a:solidFill>
                  <a:schemeClr val="tx1"/>
                </a:solidFill>
                <a:effectLst/>
                <a:latin typeface="Arial Unicode MS"/>
              </a:rPr>
              <a:t>geoorientation</a:t>
            </a:r>
            <a:r>
              <a:rPr kumimoji="0" lang="x-none" altLang="x-none" sz="600" b="0" i="0" u="none" strike="noStrike" cap="none" normalizeH="0" baseline="0">
                <a:ln>
                  <a:noFill/>
                </a:ln>
                <a:solidFill>
                  <a:schemeClr val="tx1"/>
                </a:solidFill>
                <a:effectLst/>
              </a:rPr>
              <a:t> </a:t>
            </a:r>
            <a:endParaRPr kumimoji="0" lang="x-none" altLang="x-none"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xmlns="" id="{74DDA0DD-9D20-45BF-8E29-3FAFA8A3A18D}"/>
              </a:ext>
            </a:extLst>
          </p:cNvPr>
          <p:cNvPicPr>
            <a:picLocks noChangeAspect="1"/>
          </p:cNvPicPr>
          <p:nvPr/>
        </p:nvPicPr>
        <p:blipFill>
          <a:blip r:embed="rId3"/>
          <a:stretch>
            <a:fillRect/>
          </a:stretch>
        </p:blipFill>
        <p:spPr>
          <a:xfrm>
            <a:off x="1042987" y="2592326"/>
            <a:ext cx="5753857" cy="3312826"/>
          </a:xfrm>
          <a:prstGeom prst="rect">
            <a:avLst/>
          </a:prstGeom>
        </p:spPr>
      </p:pic>
      <p:pic>
        <p:nvPicPr>
          <p:cNvPr id="7" name="Picture 6">
            <a:extLst>
              <a:ext uri="{FF2B5EF4-FFF2-40B4-BE49-F238E27FC236}">
                <a16:creationId xmlns:a16="http://schemas.microsoft.com/office/drawing/2014/main" xmlns="" id="{A1D9B455-606F-4DC3-93E4-71F43372C235}"/>
              </a:ext>
            </a:extLst>
          </p:cNvPr>
          <p:cNvPicPr>
            <a:picLocks noChangeAspect="1"/>
          </p:cNvPicPr>
          <p:nvPr/>
        </p:nvPicPr>
        <p:blipFill>
          <a:blip r:embed="rId4"/>
          <a:stretch>
            <a:fillRect/>
          </a:stretch>
        </p:blipFill>
        <p:spPr>
          <a:xfrm>
            <a:off x="6938213" y="2592326"/>
            <a:ext cx="1522219" cy="3374883"/>
          </a:xfrm>
          <a:prstGeom prst="rect">
            <a:avLst/>
          </a:prstGeom>
        </p:spPr>
      </p:pic>
    </p:spTree>
    <p:extLst>
      <p:ext uri="{BB962C8B-B14F-4D97-AF65-F5344CB8AC3E}">
        <p14:creationId xmlns:p14="http://schemas.microsoft.com/office/powerpoint/2010/main" val="1178095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702091-69A9-45D0-AB98-7F74F36520EB}"/>
              </a:ext>
            </a:extLst>
          </p:cNvPr>
          <p:cNvSpPr>
            <a:spLocks noGrp="1"/>
          </p:cNvSpPr>
          <p:nvPr>
            <p:ph type="title"/>
          </p:nvPr>
        </p:nvSpPr>
        <p:spPr/>
        <p:txBody>
          <a:bodyPr/>
          <a:lstStyle/>
          <a:p>
            <a:r>
              <a:rPr lang="sl-SI" dirty="0" err="1"/>
              <a:t>Geoorinentation</a:t>
            </a:r>
            <a:r>
              <a:rPr lang="sl-SI" dirty="0"/>
              <a:t> </a:t>
            </a:r>
            <a:r>
              <a:rPr lang="sl-SI" dirty="0" err="1"/>
              <a:t>of</a:t>
            </a:r>
            <a:r>
              <a:rPr lang="sl-SI" dirty="0"/>
              <a:t> </a:t>
            </a:r>
            <a:r>
              <a:rPr lang="sl-SI" dirty="0" err="1"/>
              <a:t>maps</a:t>
            </a:r>
            <a:endParaRPr lang="x-none" dirty="0"/>
          </a:p>
        </p:txBody>
      </p:sp>
      <p:sp>
        <p:nvSpPr>
          <p:cNvPr id="3" name="Content Placeholder 2">
            <a:extLst>
              <a:ext uri="{FF2B5EF4-FFF2-40B4-BE49-F238E27FC236}">
                <a16:creationId xmlns:a16="http://schemas.microsoft.com/office/drawing/2014/main" xmlns="" id="{80F2F884-6583-480A-808D-7850F408A75F}"/>
              </a:ext>
            </a:extLst>
          </p:cNvPr>
          <p:cNvSpPr>
            <a:spLocks noGrp="1"/>
          </p:cNvSpPr>
          <p:nvPr>
            <p:ph idx="1"/>
          </p:nvPr>
        </p:nvSpPr>
        <p:spPr/>
        <p:txBody>
          <a:bodyPr/>
          <a:lstStyle/>
          <a:p>
            <a:r>
              <a:rPr lang="sl-SI" dirty="0" err="1"/>
              <a:t>Geoorientation</a:t>
            </a:r>
            <a:r>
              <a:rPr lang="sl-SI" dirty="0"/>
              <a:t> </a:t>
            </a:r>
            <a:r>
              <a:rPr lang="sl-SI" dirty="0" err="1"/>
              <a:t>of</a:t>
            </a:r>
            <a:r>
              <a:rPr lang="sl-SI" dirty="0"/>
              <a:t> </a:t>
            </a:r>
            <a:r>
              <a:rPr lang="sl-SI" dirty="0" err="1"/>
              <a:t>maps</a:t>
            </a:r>
            <a:r>
              <a:rPr lang="sl-SI" dirty="0"/>
              <a:t> (</a:t>
            </a:r>
            <a:r>
              <a:rPr lang="sl-SI" dirty="0" err="1"/>
              <a:t>creating</a:t>
            </a:r>
            <a:r>
              <a:rPr lang="sl-SI" dirty="0"/>
              <a:t> </a:t>
            </a:r>
            <a:r>
              <a:rPr lang="sl-SI" dirty="0" err="1"/>
              <a:t>world</a:t>
            </a:r>
            <a:r>
              <a:rPr lang="sl-SI" dirty="0"/>
              <a:t> file)</a:t>
            </a:r>
          </a:p>
          <a:p>
            <a:endParaRPr lang="x-none" dirty="0"/>
          </a:p>
        </p:txBody>
      </p:sp>
      <p:pic>
        <p:nvPicPr>
          <p:cNvPr id="4" name="Picture 3">
            <a:extLst>
              <a:ext uri="{FF2B5EF4-FFF2-40B4-BE49-F238E27FC236}">
                <a16:creationId xmlns:a16="http://schemas.microsoft.com/office/drawing/2014/main" xmlns="" id="{BD4D7B30-20B1-42AA-B8A5-A2B54959FBCB}"/>
              </a:ext>
            </a:extLst>
          </p:cNvPr>
          <p:cNvPicPr>
            <a:picLocks noChangeAspect="1"/>
          </p:cNvPicPr>
          <p:nvPr/>
        </p:nvPicPr>
        <p:blipFill>
          <a:blip r:embed="rId3"/>
          <a:stretch>
            <a:fillRect/>
          </a:stretch>
        </p:blipFill>
        <p:spPr>
          <a:xfrm>
            <a:off x="1397174" y="2348880"/>
            <a:ext cx="6732240" cy="3238792"/>
          </a:xfrm>
          <a:prstGeom prst="rect">
            <a:avLst/>
          </a:prstGeom>
        </p:spPr>
      </p:pic>
    </p:spTree>
    <p:extLst>
      <p:ext uri="{BB962C8B-B14F-4D97-AF65-F5344CB8AC3E}">
        <p14:creationId xmlns:p14="http://schemas.microsoft.com/office/powerpoint/2010/main" val="353186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A707D7-856F-4EDD-84B7-6E34493E8C67}"/>
              </a:ext>
            </a:extLst>
          </p:cNvPr>
          <p:cNvSpPr>
            <a:spLocks noGrp="1"/>
          </p:cNvSpPr>
          <p:nvPr>
            <p:ph type="title"/>
          </p:nvPr>
        </p:nvSpPr>
        <p:spPr/>
        <p:txBody>
          <a:bodyPr/>
          <a:lstStyle/>
          <a:p>
            <a:r>
              <a:rPr lang="sl-SI" sz="2800" dirty="0" err="1"/>
              <a:t>Digitalization</a:t>
            </a:r>
            <a:r>
              <a:rPr lang="sl-SI" sz="2800" dirty="0"/>
              <a:t> </a:t>
            </a:r>
            <a:r>
              <a:rPr lang="sl-SI" sz="2800" dirty="0" err="1"/>
              <a:t>of</a:t>
            </a:r>
            <a:r>
              <a:rPr lang="sl-SI" sz="2800" dirty="0"/>
              <a:t> map </a:t>
            </a:r>
            <a:r>
              <a:rPr lang="sl-SI" sz="2800" dirty="0" err="1"/>
              <a:t>frames</a:t>
            </a:r>
            <a:endParaRPr lang="x-none" sz="2800" dirty="0"/>
          </a:p>
        </p:txBody>
      </p:sp>
      <p:sp>
        <p:nvSpPr>
          <p:cNvPr id="3" name="Content Placeholder 2">
            <a:extLst>
              <a:ext uri="{FF2B5EF4-FFF2-40B4-BE49-F238E27FC236}">
                <a16:creationId xmlns:a16="http://schemas.microsoft.com/office/drawing/2014/main" xmlns="" id="{5355BA03-6A35-40B5-BB6A-37E4D89B25FD}"/>
              </a:ext>
            </a:extLst>
          </p:cNvPr>
          <p:cNvSpPr>
            <a:spLocks noGrp="1"/>
          </p:cNvSpPr>
          <p:nvPr>
            <p:ph idx="1"/>
          </p:nvPr>
        </p:nvSpPr>
        <p:spPr/>
        <p:txBody>
          <a:bodyPr/>
          <a:lstStyle/>
          <a:p>
            <a:r>
              <a:rPr lang="sl-SI" sz="2400" dirty="0" err="1"/>
              <a:t>Digitalization</a:t>
            </a:r>
            <a:r>
              <a:rPr lang="sl-SI" sz="2400" dirty="0"/>
              <a:t> </a:t>
            </a:r>
            <a:r>
              <a:rPr lang="sl-SI" sz="2400" dirty="0" err="1"/>
              <a:t>of</a:t>
            </a:r>
            <a:r>
              <a:rPr lang="sl-SI" sz="2400" dirty="0"/>
              <a:t> </a:t>
            </a:r>
            <a:r>
              <a:rPr lang="sl-SI" sz="2400" dirty="0" err="1"/>
              <a:t>maps</a:t>
            </a:r>
            <a:r>
              <a:rPr lang="sl-SI" sz="2400" dirty="0"/>
              <a:t> </a:t>
            </a:r>
            <a:r>
              <a:rPr lang="sl-SI" sz="2400" dirty="0" err="1"/>
              <a:t>frames</a:t>
            </a:r>
            <a:r>
              <a:rPr lang="sl-SI" sz="2400" dirty="0"/>
              <a:t> </a:t>
            </a:r>
            <a:r>
              <a:rPr lang="sl-SI" sz="2400" dirty="0" err="1"/>
              <a:t>and</a:t>
            </a:r>
            <a:r>
              <a:rPr lang="sl-SI" sz="2400" dirty="0"/>
              <a:t> </a:t>
            </a:r>
            <a:r>
              <a:rPr lang="sl-SI" sz="2400" dirty="0" err="1"/>
              <a:t>document‘s</a:t>
            </a:r>
            <a:r>
              <a:rPr lang="sl-SI" sz="2400" dirty="0"/>
              <a:t> </a:t>
            </a:r>
            <a:r>
              <a:rPr lang="sl-SI" sz="2400" dirty="0" err="1"/>
              <a:t>maps</a:t>
            </a:r>
            <a:r>
              <a:rPr lang="sl-SI" sz="2400" dirty="0"/>
              <a:t> </a:t>
            </a:r>
            <a:r>
              <a:rPr lang="sl-SI" sz="2400" dirty="0" err="1"/>
              <a:t>frames</a:t>
            </a:r>
            <a:r>
              <a:rPr lang="sl-SI" sz="2400" dirty="0"/>
              <a:t> </a:t>
            </a:r>
            <a:r>
              <a:rPr lang="sl-SI" sz="2400" dirty="0" err="1"/>
              <a:t>for</a:t>
            </a:r>
            <a:r>
              <a:rPr lang="sl-SI" sz="2400" dirty="0"/>
              <a:t> </a:t>
            </a:r>
            <a:r>
              <a:rPr lang="sl-SI" sz="2400" dirty="0" err="1"/>
              <a:t>creating</a:t>
            </a:r>
            <a:r>
              <a:rPr lang="sl-SI" sz="2400" dirty="0"/>
              <a:t> ‚</a:t>
            </a:r>
            <a:r>
              <a:rPr lang="sl-SI" sz="2400" dirty="0" err="1"/>
              <a:t>validity</a:t>
            </a:r>
            <a:r>
              <a:rPr lang="sl-SI" sz="2400" dirty="0"/>
              <a:t> </a:t>
            </a:r>
            <a:r>
              <a:rPr lang="sl-SI" sz="2400" dirty="0" err="1"/>
              <a:t>zones</a:t>
            </a:r>
            <a:r>
              <a:rPr lang="sl-SI" sz="2400" dirty="0"/>
              <a:t>‘ </a:t>
            </a:r>
            <a:r>
              <a:rPr lang="sl-SI" sz="2400" dirty="0" err="1"/>
              <a:t>for</a:t>
            </a:r>
            <a:r>
              <a:rPr lang="sl-SI" sz="2400" dirty="0"/>
              <a:t> </a:t>
            </a:r>
            <a:r>
              <a:rPr lang="sl-SI" sz="2400" dirty="0" err="1"/>
              <a:t>document</a:t>
            </a:r>
            <a:r>
              <a:rPr lang="sl-SI" sz="2400" dirty="0"/>
              <a:t> </a:t>
            </a:r>
            <a:r>
              <a:rPr lang="sl-SI" sz="2400" dirty="0" err="1"/>
              <a:t>and</a:t>
            </a:r>
            <a:r>
              <a:rPr lang="sl-SI" sz="2400" dirty="0"/>
              <a:t> </a:t>
            </a:r>
            <a:r>
              <a:rPr lang="sl-SI" sz="2400" dirty="0" err="1"/>
              <a:t>maps</a:t>
            </a:r>
            <a:r>
              <a:rPr lang="sl-SI" sz="2400" dirty="0"/>
              <a:t> </a:t>
            </a:r>
          </a:p>
          <a:p>
            <a:endParaRPr lang="x-none" dirty="0"/>
          </a:p>
        </p:txBody>
      </p:sp>
      <p:pic>
        <p:nvPicPr>
          <p:cNvPr id="4" name="Picture 3">
            <a:extLst>
              <a:ext uri="{FF2B5EF4-FFF2-40B4-BE49-F238E27FC236}">
                <a16:creationId xmlns:a16="http://schemas.microsoft.com/office/drawing/2014/main" xmlns="" id="{D399D6B3-8F3A-406B-B0ED-346E69CF0F32}"/>
              </a:ext>
            </a:extLst>
          </p:cNvPr>
          <p:cNvPicPr>
            <a:picLocks noChangeAspect="1"/>
          </p:cNvPicPr>
          <p:nvPr/>
        </p:nvPicPr>
        <p:blipFill>
          <a:blip r:embed="rId3"/>
          <a:stretch>
            <a:fillRect/>
          </a:stretch>
        </p:blipFill>
        <p:spPr>
          <a:xfrm>
            <a:off x="2339752" y="2924943"/>
            <a:ext cx="4896544" cy="3072275"/>
          </a:xfrm>
          <a:prstGeom prst="rect">
            <a:avLst/>
          </a:prstGeom>
        </p:spPr>
      </p:pic>
    </p:spTree>
    <p:extLst>
      <p:ext uri="{BB962C8B-B14F-4D97-AF65-F5344CB8AC3E}">
        <p14:creationId xmlns:p14="http://schemas.microsoft.com/office/powerpoint/2010/main" val="2053160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63D954-4543-465E-9903-DE773B94CEBA}"/>
              </a:ext>
            </a:extLst>
          </p:cNvPr>
          <p:cNvSpPr>
            <a:spLocks noGrp="1"/>
          </p:cNvSpPr>
          <p:nvPr>
            <p:ph type="title"/>
          </p:nvPr>
        </p:nvSpPr>
        <p:spPr>
          <a:xfrm>
            <a:off x="899592" y="-20615"/>
            <a:ext cx="7886700" cy="1325563"/>
          </a:xfrm>
        </p:spPr>
        <p:txBody>
          <a:bodyPr/>
          <a:lstStyle/>
          <a:p>
            <a:r>
              <a:rPr lang="sl-SI" b="1" dirty="0"/>
              <a:t>How </a:t>
            </a:r>
            <a:r>
              <a:rPr lang="sl-SI" b="1" dirty="0" err="1"/>
              <a:t>does</a:t>
            </a:r>
            <a:r>
              <a:rPr lang="sl-SI" b="1" dirty="0"/>
              <a:t> </a:t>
            </a:r>
            <a:r>
              <a:rPr lang="sl-SI" b="1" dirty="0" err="1"/>
              <a:t>the</a:t>
            </a:r>
            <a:r>
              <a:rPr lang="sl-SI" b="1" dirty="0"/>
              <a:t> </a:t>
            </a:r>
            <a:r>
              <a:rPr lang="sl-SI" b="1" dirty="0" err="1"/>
              <a:t>system</a:t>
            </a:r>
            <a:r>
              <a:rPr lang="sl-SI" b="1" dirty="0"/>
              <a:t> </a:t>
            </a:r>
            <a:r>
              <a:rPr lang="sl-SI" b="1" dirty="0" err="1"/>
              <a:t>work</a:t>
            </a:r>
            <a:r>
              <a:rPr lang="sl-SI" b="1" dirty="0"/>
              <a:t>?</a:t>
            </a:r>
          </a:p>
        </p:txBody>
      </p:sp>
      <p:pic>
        <p:nvPicPr>
          <p:cNvPr id="4" name="Picture 3">
            <a:extLst>
              <a:ext uri="{FF2B5EF4-FFF2-40B4-BE49-F238E27FC236}">
                <a16:creationId xmlns:a16="http://schemas.microsoft.com/office/drawing/2014/main" xmlns="" id="{A8E59839-BD78-47D6-B2C1-8ED909C3F8FE}"/>
              </a:ext>
            </a:extLst>
          </p:cNvPr>
          <p:cNvPicPr>
            <a:picLocks noChangeAspect="1"/>
          </p:cNvPicPr>
          <p:nvPr/>
        </p:nvPicPr>
        <p:blipFill>
          <a:blip r:embed="rId3"/>
          <a:stretch>
            <a:fillRect/>
          </a:stretch>
        </p:blipFill>
        <p:spPr>
          <a:xfrm>
            <a:off x="31266" y="1312266"/>
            <a:ext cx="4162379" cy="2743200"/>
          </a:xfrm>
          <a:prstGeom prst="rect">
            <a:avLst/>
          </a:prstGeom>
        </p:spPr>
      </p:pic>
      <p:pic>
        <p:nvPicPr>
          <p:cNvPr id="5" name="Picture 4">
            <a:extLst>
              <a:ext uri="{FF2B5EF4-FFF2-40B4-BE49-F238E27FC236}">
                <a16:creationId xmlns:a16="http://schemas.microsoft.com/office/drawing/2014/main" xmlns="" id="{3416FD5E-E0CC-4B2C-9FBB-CA58CF793DE2}"/>
              </a:ext>
            </a:extLst>
          </p:cNvPr>
          <p:cNvPicPr>
            <a:picLocks noChangeAspect="1"/>
          </p:cNvPicPr>
          <p:nvPr/>
        </p:nvPicPr>
        <p:blipFill>
          <a:blip r:embed="rId4"/>
          <a:stretch>
            <a:fillRect/>
          </a:stretch>
        </p:blipFill>
        <p:spPr>
          <a:xfrm>
            <a:off x="4623853" y="953430"/>
            <a:ext cx="4380755" cy="2475571"/>
          </a:xfrm>
          <a:prstGeom prst="rect">
            <a:avLst/>
          </a:prstGeom>
        </p:spPr>
      </p:pic>
      <p:pic>
        <p:nvPicPr>
          <p:cNvPr id="6" name="Picture 5">
            <a:extLst>
              <a:ext uri="{FF2B5EF4-FFF2-40B4-BE49-F238E27FC236}">
                <a16:creationId xmlns:a16="http://schemas.microsoft.com/office/drawing/2014/main" xmlns="" id="{D294D70F-62C6-4757-B10D-9CCDBC4A7C3A}"/>
              </a:ext>
            </a:extLst>
          </p:cNvPr>
          <p:cNvPicPr>
            <a:picLocks noChangeAspect="1"/>
          </p:cNvPicPr>
          <p:nvPr/>
        </p:nvPicPr>
        <p:blipFill>
          <a:blip r:embed="rId5"/>
          <a:stretch>
            <a:fillRect/>
          </a:stretch>
        </p:blipFill>
        <p:spPr>
          <a:xfrm>
            <a:off x="4623853" y="3520277"/>
            <a:ext cx="4380755" cy="2429933"/>
          </a:xfrm>
          <a:prstGeom prst="rect">
            <a:avLst/>
          </a:prstGeom>
        </p:spPr>
      </p:pic>
      <p:cxnSp>
        <p:nvCxnSpPr>
          <p:cNvPr id="8" name="Straight Connector 7">
            <a:extLst>
              <a:ext uri="{FF2B5EF4-FFF2-40B4-BE49-F238E27FC236}">
                <a16:creationId xmlns:a16="http://schemas.microsoft.com/office/drawing/2014/main" xmlns="" id="{45158DB1-E60D-45AD-AA95-804C3C9B4E70}"/>
              </a:ext>
            </a:extLst>
          </p:cNvPr>
          <p:cNvCxnSpPr>
            <a:cxnSpLocks/>
          </p:cNvCxnSpPr>
          <p:nvPr/>
        </p:nvCxnSpPr>
        <p:spPr>
          <a:xfrm>
            <a:off x="3267178" y="3619570"/>
            <a:ext cx="2542478" cy="1037482"/>
          </a:xfrm>
          <a:prstGeom prst="line">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249CC762-254A-4F29-900D-0288B0E7A29C}"/>
              </a:ext>
            </a:extLst>
          </p:cNvPr>
          <p:cNvCxnSpPr>
            <a:cxnSpLocks/>
          </p:cNvCxnSpPr>
          <p:nvPr/>
        </p:nvCxnSpPr>
        <p:spPr>
          <a:xfrm>
            <a:off x="5895091" y="2458600"/>
            <a:ext cx="0" cy="1980128"/>
          </a:xfrm>
          <a:prstGeom prst="line">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DBAD1512-0D1A-41D3-B68B-412A4C93F7B9}"/>
              </a:ext>
            </a:extLst>
          </p:cNvPr>
          <p:cNvCxnSpPr>
            <a:cxnSpLocks/>
          </p:cNvCxnSpPr>
          <p:nvPr/>
        </p:nvCxnSpPr>
        <p:spPr>
          <a:xfrm flipH="1">
            <a:off x="3281804" y="2278646"/>
            <a:ext cx="2476688" cy="1075941"/>
          </a:xfrm>
          <a:prstGeom prst="line">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4963136F-3339-4654-A1BC-0EE3EB617683}"/>
              </a:ext>
            </a:extLst>
          </p:cNvPr>
          <p:cNvPicPr>
            <a:picLocks noChangeAspect="1"/>
          </p:cNvPicPr>
          <p:nvPr/>
        </p:nvPicPr>
        <p:blipFill>
          <a:blip r:embed="rId6"/>
          <a:stretch>
            <a:fillRect/>
          </a:stretch>
        </p:blipFill>
        <p:spPr>
          <a:xfrm>
            <a:off x="441140" y="4290172"/>
            <a:ext cx="3045063" cy="2296998"/>
          </a:xfrm>
          <a:prstGeom prst="rect">
            <a:avLst/>
          </a:prstGeom>
        </p:spPr>
      </p:pic>
      <p:sp>
        <p:nvSpPr>
          <p:cNvPr id="10" name="Arrow: Down 9">
            <a:extLst>
              <a:ext uri="{FF2B5EF4-FFF2-40B4-BE49-F238E27FC236}">
                <a16:creationId xmlns:a16="http://schemas.microsoft.com/office/drawing/2014/main" xmlns="" id="{396633CA-195D-4766-9905-151BA29DFACA}"/>
              </a:ext>
            </a:extLst>
          </p:cNvPr>
          <p:cNvSpPr/>
          <p:nvPr/>
        </p:nvSpPr>
        <p:spPr bwMode="auto">
          <a:xfrm>
            <a:off x="1763688" y="4055466"/>
            <a:ext cx="216024" cy="525662"/>
          </a:xfrm>
          <a:prstGeom prst="down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sl-SI"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144089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B659F4-0DA0-4A10-9B7F-EFEB6E323D83}"/>
              </a:ext>
            </a:extLst>
          </p:cNvPr>
          <p:cNvSpPr>
            <a:spLocks noGrp="1"/>
          </p:cNvSpPr>
          <p:nvPr>
            <p:ph type="title"/>
          </p:nvPr>
        </p:nvSpPr>
        <p:spPr/>
        <p:txBody>
          <a:bodyPr/>
          <a:lstStyle/>
          <a:p>
            <a:r>
              <a:rPr lang="sl-SI" dirty="0" err="1"/>
              <a:t>Content</a:t>
            </a:r>
            <a:endParaRPr lang="x-none" dirty="0"/>
          </a:p>
        </p:txBody>
      </p:sp>
      <p:sp>
        <p:nvSpPr>
          <p:cNvPr id="3" name="Content Placeholder 2">
            <a:extLst>
              <a:ext uri="{FF2B5EF4-FFF2-40B4-BE49-F238E27FC236}">
                <a16:creationId xmlns:a16="http://schemas.microsoft.com/office/drawing/2014/main" xmlns="" id="{B8E644EC-A2A2-486F-9863-1D08E00D8602}"/>
              </a:ext>
            </a:extLst>
          </p:cNvPr>
          <p:cNvSpPr>
            <a:spLocks noGrp="1"/>
          </p:cNvSpPr>
          <p:nvPr>
            <p:ph idx="1"/>
          </p:nvPr>
        </p:nvSpPr>
        <p:spPr>
          <a:xfrm>
            <a:off x="230155" y="1366699"/>
            <a:ext cx="8683690" cy="4422775"/>
          </a:xfrm>
        </p:spPr>
        <p:txBody>
          <a:bodyPr>
            <a:normAutofit fontScale="92500" lnSpcReduction="20000"/>
          </a:bodyPr>
          <a:lstStyle/>
          <a:p>
            <a:r>
              <a:rPr lang="x-none" b="1" dirty="0"/>
              <a:t>System for effective use of archive data</a:t>
            </a:r>
            <a:r>
              <a:rPr lang="x-none" dirty="0"/>
              <a:t> (spatial and non spatial) in the field of closed coalmine area management (degraded areas)</a:t>
            </a:r>
            <a:r>
              <a:rPr lang="sl-SI" dirty="0"/>
              <a:t>.</a:t>
            </a:r>
            <a:endParaRPr lang="x-none" dirty="0"/>
          </a:p>
          <a:p>
            <a:r>
              <a:rPr lang="x-none" b="1" dirty="0"/>
              <a:t>Case</a:t>
            </a:r>
            <a:r>
              <a:rPr lang="sl-SI" b="1" dirty="0"/>
              <a:t>: C</a:t>
            </a:r>
            <a:r>
              <a:rPr lang="x-none" b="1" dirty="0" err="1"/>
              <a:t>oalmine</a:t>
            </a:r>
            <a:r>
              <a:rPr lang="x-none" b="1" dirty="0"/>
              <a:t> </a:t>
            </a:r>
            <a:r>
              <a:rPr lang="x-none" b="1" dirty="0" err="1"/>
              <a:t>Trbovlje</a:t>
            </a:r>
            <a:r>
              <a:rPr lang="x-none" b="1" dirty="0"/>
              <a:t> – </a:t>
            </a:r>
            <a:r>
              <a:rPr lang="x-none" b="1" dirty="0" err="1"/>
              <a:t>Hrastnik</a:t>
            </a:r>
            <a:r>
              <a:rPr lang="x-none" b="1" dirty="0"/>
              <a:t> (RTH)</a:t>
            </a:r>
            <a:r>
              <a:rPr lang="x-none" dirty="0"/>
              <a:t> in process o</a:t>
            </a:r>
            <a:r>
              <a:rPr lang="sl-SI" dirty="0"/>
              <a:t>f</a:t>
            </a:r>
            <a:r>
              <a:rPr lang="x-none" dirty="0"/>
              <a:t> gradual closure</a:t>
            </a:r>
            <a:r>
              <a:rPr lang="sl-SI" dirty="0"/>
              <a:t>.</a:t>
            </a:r>
          </a:p>
          <a:p>
            <a:r>
              <a:rPr lang="x-none" dirty="0"/>
              <a:t>Chapters</a:t>
            </a:r>
            <a:r>
              <a:rPr lang="sl-SI" dirty="0"/>
              <a:t>:</a:t>
            </a:r>
          </a:p>
          <a:p>
            <a:pPr marL="914400" lvl="1" indent="-457200">
              <a:buFont typeface="+mj-lt"/>
              <a:buAutoNum type="arabicPeriod"/>
            </a:pPr>
            <a:r>
              <a:rPr lang="x-none" dirty="0"/>
              <a:t>History</a:t>
            </a:r>
            <a:r>
              <a:rPr lang="sl-SI" dirty="0"/>
              <a:t>, </a:t>
            </a:r>
            <a:r>
              <a:rPr lang="x-none" dirty="0"/>
              <a:t>present and future of </a:t>
            </a:r>
            <a:r>
              <a:rPr lang="sl-SI" dirty="0"/>
              <a:t>C</a:t>
            </a:r>
            <a:r>
              <a:rPr lang="x-none" dirty="0" err="1"/>
              <a:t>oalmine</a:t>
            </a:r>
            <a:r>
              <a:rPr lang="x-none" dirty="0"/>
              <a:t> RTH</a:t>
            </a:r>
          </a:p>
          <a:p>
            <a:pPr marL="914400" lvl="1" indent="-457200">
              <a:buFont typeface="+mj-lt"/>
              <a:buAutoNum type="arabicPeriod"/>
            </a:pPr>
            <a:r>
              <a:rPr lang="x-none" dirty="0"/>
              <a:t>Information system</a:t>
            </a:r>
            <a:r>
              <a:rPr lang="sl-SI" dirty="0"/>
              <a:t>‘s</a:t>
            </a:r>
            <a:r>
              <a:rPr lang="x-none" dirty="0"/>
              <a:t> aim</a:t>
            </a:r>
          </a:p>
          <a:p>
            <a:pPr marL="914400" lvl="1" indent="-457200">
              <a:buFont typeface="+mj-lt"/>
              <a:buAutoNum type="arabicPeriod"/>
            </a:pPr>
            <a:r>
              <a:rPr lang="x-none" dirty="0"/>
              <a:t>Information</a:t>
            </a:r>
            <a:r>
              <a:rPr lang="sl-SI" dirty="0"/>
              <a:t> </a:t>
            </a:r>
            <a:r>
              <a:rPr lang="x-none" dirty="0"/>
              <a:t>system concept and technology</a:t>
            </a:r>
            <a:endParaRPr lang="sl-SI" dirty="0"/>
          </a:p>
          <a:p>
            <a:pPr marL="914400" lvl="1" indent="-457200">
              <a:buFont typeface="+mj-lt"/>
              <a:buAutoNum type="arabicPeriod"/>
            </a:pPr>
            <a:r>
              <a:rPr lang="sl-SI" dirty="0" err="1"/>
              <a:t>Transformation</a:t>
            </a:r>
            <a:r>
              <a:rPr lang="sl-SI" dirty="0"/>
              <a:t> of data, used in </a:t>
            </a:r>
            <a:r>
              <a:rPr lang="sl-SI" dirty="0" err="1"/>
              <a:t>system</a:t>
            </a:r>
            <a:endParaRPr lang="sl-SI" dirty="0"/>
          </a:p>
          <a:p>
            <a:pPr marL="914400" lvl="1" indent="-457200">
              <a:buFont typeface="+mj-lt"/>
              <a:buAutoNum type="arabicPeriod"/>
            </a:pPr>
            <a:r>
              <a:rPr lang="sl-SI" dirty="0"/>
              <a:t>Use </a:t>
            </a:r>
            <a:r>
              <a:rPr lang="sl-SI" dirty="0" err="1"/>
              <a:t>case</a:t>
            </a:r>
            <a:endParaRPr lang="x-none" dirty="0"/>
          </a:p>
          <a:p>
            <a:pPr marL="914400" lvl="1" indent="-457200">
              <a:buFont typeface="+mj-lt"/>
              <a:buAutoNum type="arabicPeriod"/>
            </a:pPr>
            <a:r>
              <a:rPr lang="sl-SI" dirty="0" err="1"/>
              <a:t>Further</a:t>
            </a:r>
            <a:r>
              <a:rPr lang="x-none" dirty="0"/>
              <a:t> </a:t>
            </a:r>
            <a:r>
              <a:rPr lang="sl-SI" dirty="0"/>
              <a:t>IS </a:t>
            </a:r>
            <a:r>
              <a:rPr lang="x-none" dirty="0"/>
              <a:t>development plan</a:t>
            </a:r>
          </a:p>
          <a:p>
            <a:endParaRPr lang="sl-SI" dirty="0"/>
          </a:p>
          <a:p>
            <a:endParaRPr lang="sl-SI" dirty="0"/>
          </a:p>
          <a:p>
            <a:endParaRPr lang="sl-SI" dirty="0"/>
          </a:p>
          <a:p>
            <a:endParaRPr lang="x-none" dirty="0"/>
          </a:p>
        </p:txBody>
      </p:sp>
    </p:spTree>
    <p:extLst>
      <p:ext uri="{BB962C8B-B14F-4D97-AF65-F5344CB8AC3E}">
        <p14:creationId xmlns:p14="http://schemas.microsoft.com/office/powerpoint/2010/main" val="21777530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862DCCEB-70E7-4AA5-A4C5-C4D9092DE65A}"/>
              </a:ext>
            </a:extLst>
          </p:cNvPr>
          <p:cNvSpPr>
            <a:spLocks noGrp="1"/>
          </p:cNvSpPr>
          <p:nvPr>
            <p:ph type="title"/>
          </p:nvPr>
        </p:nvSpPr>
        <p:spPr/>
        <p:txBody>
          <a:bodyPr>
            <a:noAutofit/>
          </a:bodyPr>
          <a:lstStyle/>
          <a:p>
            <a:r>
              <a:rPr lang="sl-SI" sz="2800" dirty="0" err="1"/>
              <a:t>Address</a:t>
            </a:r>
            <a:r>
              <a:rPr lang="sl-SI" sz="2800" dirty="0"/>
              <a:t> / parcel search</a:t>
            </a:r>
            <a:endParaRPr lang="x-none" sz="2800" dirty="0"/>
          </a:p>
        </p:txBody>
      </p:sp>
      <p:pic>
        <p:nvPicPr>
          <p:cNvPr id="8" name="Picture 7">
            <a:extLst>
              <a:ext uri="{FF2B5EF4-FFF2-40B4-BE49-F238E27FC236}">
                <a16:creationId xmlns:a16="http://schemas.microsoft.com/office/drawing/2014/main" xmlns="" id="{8A6BAECC-57B7-4447-8E24-217821575F50}"/>
              </a:ext>
            </a:extLst>
          </p:cNvPr>
          <p:cNvPicPr>
            <a:picLocks noChangeAspect="1"/>
          </p:cNvPicPr>
          <p:nvPr/>
        </p:nvPicPr>
        <p:blipFill>
          <a:blip r:embed="rId3"/>
          <a:stretch>
            <a:fillRect/>
          </a:stretch>
        </p:blipFill>
        <p:spPr>
          <a:xfrm>
            <a:off x="53752" y="1064602"/>
            <a:ext cx="9036496" cy="4728796"/>
          </a:xfrm>
          <a:prstGeom prst="rect">
            <a:avLst/>
          </a:prstGeom>
        </p:spPr>
      </p:pic>
    </p:spTree>
    <p:extLst>
      <p:ext uri="{BB962C8B-B14F-4D97-AF65-F5344CB8AC3E}">
        <p14:creationId xmlns:p14="http://schemas.microsoft.com/office/powerpoint/2010/main" val="1234776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862DCCEB-70E7-4AA5-A4C5-C4D9092DE65A}"/>
              </a:ext>
            </a:extLst>
          </p:cNvPr>
          <p:cNvSpPr>
            <a:spLocks noGrp="1"/>
          </p:cNvSpPr>
          <p:nvPr>
            <p:ph type="title"/>
          </p:nvPr>
        </p:nvSpPr>
        <p:spPr/>
        <p:txBody>
          <a:bodyPr>
            <a:noAutofit/>
          </a:bodyPr>
          <a:lstStyle/>
          <a:p>
            <a:r>
              <a:rPr lang="sl-SI" sz="2800" dirty="0"/>
              <a:t>Zoom to </a:t>
            </a:r>
            <a:r>
              <a:rPr lang="sl-SI" sz="2800" dirty="0" err="1"/>
              <a:t>location</a:t>
            </a:r>
            <a:endParaRPr lang="x-none" sz="2800" dirty="0"/>
          </a:p>
        </p:txBody>
      </p:sp>
      <p:pic>
        <p:nvPicPr>
          <p:cNvPr id="2" name="Picture 1">
            <a:extLst>
              <a:ext uri="{FF2B5EF4-FFF2-40B4-BE49-F238E27FC236}">
                <a16:creationId xmlns:a16="http://schemas.microsoft.com/office/drawing/2014/main" xmlns="" id="{67EEA6CF-12EA-47D9-BD15-7010252D53D1}"/>
              </a:ext>
            </a:extLst>
          </p:cNvPr>
          <p:cNvPicPr>
            <a:picLocks noChangeAspect="1"/>
          </p:cNvPicPr>
          <p:nvPr/>
        </p:nvPicPr>
        <p:blipFill>
          <a:blip r:embed="rId3"/>
          <a:stretch>
            <a:fillRect/>
          </a:stretch>
        </p:blipFill>
        <p:spPr>
          <a:xfrm>
            <a:off x="468312" y="1289745"/>
            <a:ext cx="8028384" cy="4594427"/>
          </a:xfrm>
          <a:prstGeom prst="rect">
            <a:avLst/>
          </a:prstGeom>
        </p:spPr>
      </p:pic>
    </p:spTree>
    <p:extLst>
      <p:ext uri="{BB962C8B-B14F-4D97-AF65-F5344CB8AC3E}">
        <p14:creationId xmlns:p14="http://schemas.microsoft.com/office/powerpoint/2010/main" val="2975148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715AB3-FE63-4EA2-AE20-D0AA54CDF04A}"/>
              </a:ext>
            </a:extLst>
          </p:cNvPr>
          <p:cNvSpPr>
            <a:spLocks noGrp="1"/>
          </p:cNvSpPr>
          <p:nvPr>
            <p:ph type="title"/>
          </p:nvPr>
        </p:nvSpPr>
        <p:spPr/>
        <p:txBody>
          <a:bodyPr/>
          <a:lstStyle/>
          <a:p>
            <a:r>
              <a:rPr lang="sl-SI" dirty="0" err="1"/>
              <a:t>Planned</a:t>
            </a:r>
            <a:r>
              <a:rPr lang="sl-SI" dirty="0"/>
              <a:t> </a:t>
            </a:r>
            <a:r>
              <a:rPr lang="sl-SI" dirty="0" err="1"/>
              <a:t>use</a:t>
            </a:r>
            <a:r>
              <a:rPr lang="sl-SI" dirty="0"/>
              <a:t> </a:t>
            </a:r>
            <a:r>
              <a:rPr lang="sl-SI" dirty="0" err="1"/>
              <a:t>according</a:t>
            </a:r>
            <a:r>
              <a:rPr lang="sl-SI" dirty="0"/>
              <a:t> to </a:t>
            </a:r>
            <a:r>
              <a:rPr lang="sl-SI" dirty="0" err="1"/>
              <a:t>spatial</a:t>
            </a:r>
            <a:r>
              <a:rPr lang="sl-SI" dirty="0"/>
              <a:t> </a:t>
            </a:r>
            <a:r>
              <a:rPr lang="sl-SI" dirty="0" err="1"/>
              <a:t>act</a:t>
            </a:r>
            <a:endParaRPr lang="sl-SI" dirty="0"/>
          </a:p>
        </p:txBody>
      </p:sp>
      <p:sp>
        <p:nvSpPr>
          <p:cNvPr id="3" name="Content Placeholder 2">
            <a:extLst>
              <a:ext uri="{FF2B5EF4-FFF2-40B4-BE49-F238E27FC236}">
                <a16:creationId xmlns:a16="http://schemas.microsoft.com/office/drawing/2014/main" xmlns="" id="{6874A251-99CF-49F4-92C2-B16A0D80765F}"/>
              </a:ext>
            </a:extLst>
          </p:cNvPr>
          <p:cNvSpPr>
            <a:spLocks noGrp="1"/>
          </p:cNvSpPr>
          <p:nvPr>
            <p:ph idx="1"/>
          </p:nvPr>
        </p:nvSpPr>
        <p:spPr/>
        <p:txBody>
          <a:bodyPr/>
          <a:lstStyle/>
          <a:p>
            <a:endParaRPr lang="sl-SI"/>
          </a:p>
        </p:txBody>
      </p:sp>
      <p:pic>
        <p:nvPicPr>
          <p:cNvPr id="6" name="Picture 5">
            <a:extLst>
              <a:ext uri="{FF2B5EF4-FFF2-40B4-BE49-F238E27FC236}">
                <a16:creationId xmlns:a16="http://schemas.microsoft.com/office/drawing/2014/main" xmlns="" id="{C78EFC59-DECC-4078-860C-0554CDCA3439}"/>
              </a:ext>
            </a:extLst>
          </p:cNvPr>
          <p:cNvPicPr>
            <a:picLocks noChangeAspect="1"/>
          </p:cNvPicPr>
          <p:nvPr/>
        </p:nvPicPr>
        <p:blipFill>
          <a:blip r:embed="rId3"/>
          <a:stretch>
            <a:fillRect/>
          </a:stretch>
        </p:blipFill>
        <p:spPr>
          <a:xfrm>
            <a:off x="-6896" y="1068542"/>
            <a:ext cx="9144000" cy="5030633"/>
          </a:xfrm>
          <a:prstGeom prst="rect">
            <a:avLst/>
          </a:prstGeom>
        </p:spPr>
      </p:pic>
    </p:spTree>
    <p:extLst>
      <p:ext uri="{BB962C8B-B14F-4D97-AF65-F5344CB8AC3E}">
        <p14:creationId xmlns:p14="http://schemas.microsoft.com/office/powerpoint/2010/main" val="3845634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2E5DB-A0B7-4D54-9485-256EC400F358}"/>
              </a:ext>
            </a:extLst>
          </p:cNvPr>
          <p:cNvSpPr>
            <a:spLocks noGrp="1"/>
          </p:cNvSpPr>
          <p:nvPr>
            <p:ph type="title"/>
          </p:nvPr>
        </p:nvSpPr>
        <p:spPr/>
        <p:txBody>
          <a:bodyPr/>
          <a:lstStyle/>
          <a:p>
            <a:r>
              <a:rPr lang="sl-SI" dirty="0" err="1"/>
              <a:t>Other</a:t>
            </a:r>
            <a:r>
              <a:rPr lang="sl-SI" dirty="0"/>
              <a:t> </a:t>
            </a:r>
            <a:r>
              <a:rPr lang="sl-SI" dirty="0" err="1"/>
              <a:t>relevant</a:t>
            </a:r>
            <a:r>
              <a:rPr lang="sl-SI" dirty="0"/>
              <a:t> </a:t>
            </a:r>
            <a:r>
              <a:rPr lang="sl-SI" dirty="0" err="1"/>
              <a:t>spatial</a:t>
            </a:r>
            <a:r>
              <a:rPr lang="sl-SI" dirty="0"/>
              <a:t> data (</a:t>
            </a:r>
            <a:r>
              <a:rPr lang="sl-SI" dirty="0" err="1"/>
              <a:t>e.g</a:t>
            </a:r>
            <a:r>
              <a:rPr lang="sl-SI" dirty="0"/>
              <a:t>. </a:t>
            </a:r>
            <a:r>
              <a:rPr lang="sl-SI" dirty="0" err="1"/>
              <a:t>geology</a:t>
            </a:r>
            <a:r>
              <a:rPr lang="sl-SI" dirty="0"/>
              <a:t> </a:t>
            </a:r>
            <a:r>
              <a:rPr lang="sl-SI" dirty="0" err="1"/>
              <a:t>maps</a:t>
            </a:r>
            <a:r>
              <a:rPr lang="sl-SI" dirty="0"/>
              <a:t>)</a:t>
            </a:r>
          </a:p>
        </p:txBody>
      </p:sp>
      <p:sp>
        <p:nvSpPr>
          <p:cNvPr id="3" name="Content Placeholder 2">
            <a:extLst>
              <a:ext uri="{FF2B5EF4-FFF2-40B4-BE49-F238E27FC236}">
                <a16:creationId xmlns:a16="http://schemas.microsoft.com/office/drawing/2014/main" xmlns="" id="{FE0D63D4-9FF4-4752-AC45-740E353115E3}"/>
              </a:ext>
            </a:extLst>
          </p:cNvPr>
          <p:cNvSpPr>
            <a:spLocks noGrp="1"/>
          </p:cNvSpPr>
          <p:nvPr>
            <p:ph idx="1"/>
          </p:nvPr>
        </p:nvSpPr>
        <p:spPr/>
        <p:txBody>
          <a:bodyPr/>
          <a:lstStyle/>
          <a:p>
            <a:endParaRPr lang="sl-SI"/>
          </a:p>
        </p:txBody>
      </p:sp>
      <p:pic>
        <p:nvPicPr>
          <p:cNvPr id="6" name="Picture 5">
            <a:extLst>
              <a:ext uri="{FF2B5EF4-FFF2-40B4-BE49-F238E27FC236}">
                <a16:creationId xmlns:a16="http://schemas.microsoft.com/office/drawing/2014/main" xmlns="" id="{768145C5-0DE4-4CCC-9F4A-266770E11D49}"/>
              </a:ext>
            </a:extLst>
          </p:cNvPr>
          <p:cNvPicPr>
            <a:picLocks noChangeAspect="1"/>
          </p:cNvPicPr>
          <p:nvPr/>
        </p:nvPicPr>
        <p:blipFill>
          <a:blip r:embed="rId3"/>
          <a:stretch>
            <a:fillRect/>
          </a:stretch>
        </p:blipFill>
        <p:spPr>
          <a:xfrm>
            <a:off x="150812" y="1196752"/>
            <a:ext cx="8842375" cy="4660918"/>
          </a:xfrm>
          <a:prstGeom prst="rect">
            <a:avLst/>
          </a:prstGeom>
        </p:spPr>
      </p:pic>
    </p:spTree>
    <p:extLst>
      <p:ext uri="{BB962C8B-B14F-4D97-AF65-F5344CB8AC3E}">
        <p14:creationId xmlns:p14="http://schemas.microsoft.com/office/powerpoint/2010/main" val="3813333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E31432-56E6-495B-B638-02752CB26F50}"/>
              </a:ext>
            </a:extLst>
          </p:cNvPr>
          <p:cNvSpPr>
            <a:spLocks noGrp="1"/>
          </p:cNvSpPr>
          <p:nvPr>
            <p:ph type="title"/>
          </p:nvPr>
        </p:nvSpPr>
        <p:spPr/>
        <p:txBody>
          <a:bodyPr/>
          <a:lstStyle/>
          <a:p>
            <a:r>
              <a:rPr lang="sl-SI" dirty="0"/>
              <a:t>Link to </a:t>
            </a:r>
            <a:r>
              <a:rPr lang="sl-SI" dirty="0" err="1"/>
              <a:t>metadata</a:t>
            </a:r>
            <a:r>
              <a:rPr lang="sl-SI" dirty="0"/>
              <a:t> </a:t>
            </a:r>
            <a:r>
              <a:rPr lang="sl-SI" dirty="0" err="1"/>
              <a:t>entry</a:t>
            </a:r>
            <a:endParaRPr lang="sl-SI" dirty="0"/>
          </a:p>
        </p:txBody>
      </p:sp>
      <p:sp>
        <p:nvSpPr>
          <p:cNvPr id="3" name="Content Placeholder 2">
            <a:extLst>
              <a:ext uri="{FF2B5EF4-FFF2-40B4-BE49-F238E27FC236}">
                <a16:creationId xmlns:a16="http://schemas.microsoft.com/office/drawing/2014/main" xmlns="" id="{C497FB17-5D88-4C2E-B66F-E70828DFF236}"/>
              </a:ext>
            </a:extLst>
          </p:cNvPr>
          <p:cNvSpPr>
            <a:spLocks noGrp="1"/>
          </p:cNvSpPr>
          <p:nvPr>
            <p:ph idx="1"/>
          </p:nvPr>
        </p:nvSpPr>
        <p:spPr/>
        <p:txBody>
          <a:bodyPr/>
          <a:lstStyle/>
          <a:p>
            <a:endParaRPr lang="sl-SI" dirty="0"/>
          </a:p>
        </p:txBody>
      </p:sp>
      <p:pic>
        <p:nvPicPr>
          <p:cNvPr id="4" name="Picture 3">
            <a:extLst>
              <a:ext uri="{FF2B5EF4-FFF2-40B4-BE49-F238E27FC236}">
                <a16:creationId xmlns:a16="http://schemas.microsoft.com/office/drawing/2014/main" xmlns="" id="{68CE1A3F-4AD5-4A3E-9B66-7707FFF817B2}"/>
              </a:ext>
            </a:extLst>
          </p:cNvPr>
          <p:cNvPicPr>
            <a:picLocks noChangeAspect="1"/>
          </p:cNvPicPr>
          <p:nvPr/>
        </p:nvPicPr>
        <p:blipFill>
          <a:blip r:embed="rId3"/>
          <a:stretch>
            <a:fillRect/>
          </a:stretch>
        </p:blipFill>
        <p:spPr>
          <a:xfrm>
            <a:off x="0" y="1124744"/>
            <a:ext cx="5614582" cy="3102255"/>
          </a:xfrm>
          <a:prstGeom prst="rect">
            <a:avLst/>
          </a:prstGeom>
        </p:spPr>
      </p:pic>
      <p:pic>
        <p:nvPicPr>
          <p:cNvPr id="5" name="Picture 4">
            <a:extLst>
              <a:ext uri="{FF2B5EF4-FFF2-40B4-BE49-F238E27FC236}">
                <a16:creationId xmlns:a16="http://schemas.microsoft.com/office/drawing/2014/main" xmlns="" id="{9340764B-7512-4B5E-A01E-85CFBFA14998}"/>
              </a:ext>
            </a:extLst>
          </p:cNvPr>
          <p:cNvPicPr>
            <a:picLocks noChangeAspect="1"/>
          </p:cNvPicPr>
          <p:nvPr/>
        </p:nvPicPr>
        <p:blipFill>
          <a:blip r:embed="rId4"/>
          <a:stretch>
            <a:fillRect/>
          </a:stretch>
        </p:blipFill>
        <p:spPr>
          <a:xfrm>
            <a:off x="4427984" y="3397696"/>
            <a:ext cx="4554946" cy="2549320"/>
          </a:xfrm>
          <a:prstGeom prst="rect">
            <a:avLst/>
          </a:prstGeom>
        </p:spPr>
      </p:pic>
      <p:cxnSp>
        <p:nvCxnSpPr>
          <p:cNvPr id="7" name="Straight Connector 6">
            <a:extLst>
              <a:ext uri="{FF2B5EF4-FFF2-40B4-BE49-F238E27FC236}">
                <a16:creationId xmlns:a16="http://schemas.microsoft.com/office/drawing/2014/main" xmlns="" id="{E16E01D8-85A7-4287-BB8F-2B0D83EEB3E6}"/>
              </a:ext>
            </a:extLst>
          </p:cNvPr>
          <p:cNvCxnSpPr/>
          <p:nvPr/>
        </p:nvCxnSpPr>
        <p:spPr bwMode="auto">
          <a:xfrm flipH="1">
            <a:off x="4427984" y="3212976"/>
            <a:ext cx="936104" cy="216024"/>
          </a:xfrm>
          <a:prstGeom prst="line">
            <a:avLst/>
          </a:prstGeom>
          <a:solidFill>
            <a:schemeClr val="accent1"/>
          </a:solidFill>
          <a:ln w="3810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a:extLst>
              <a:ext uri="{FF2B5EF4-FFF2-40B4-BE49-F238E27FC236}">
                <a16:creationId xmlns:a16="http://schemas.microsoft.com/office/drawing/2014/main" xmlns="" id="{3A499AD7-1AD1-40FD-8CD8-C9D1E110E53D}"/>
              </a:ext>
            </a:extLst>
          </p:cNvPr>
          <p:cNvCxnSpPr/>
          <p:nvPr/>
        </p:nvCxnSpPr>
        <p:spPr bwMode="auto">
          <a:xfrm>
            <a:off x="5544305" y="3245537"/>
            <a:ext cx="3438625" cy="183463"/>
          </a:xfrm>
          <a:prstGeom prst="line">
            <a:avLst/>
          </a:prstGeom>
          <a:solidFill>
            <a:schemeClr val="accent1"/>
          </a:solidFill>
          <a:ln w="38100"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50882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8D90E5-4C45-4C22-9C72-85D748C8E78D}"/>
              </a:ext>
            </a:extLst>
          </p:cNvPr>
          <p:cNvSpPr>
            <a:spLocks noGrp="1"/>
          </p:cNvSpPr>
          <p:nvPr>
            <p:ph type="title"/>
          </p:nvPr>
        </p:nvSpPr>
        <p:spPr/>
        <p:txBody>
          <a:bodyPr/>
          <a:lstStyle/>
          <a:p>
            <a:r>
              <a:rPr lang="sl-SI" dirty="0"/>
              <a:t>Link to </a:t>
            </a:r>
            <a:r>
              <a:rPr lang="sl-SI" dirty="0" err="1"/>
              <a:t>specific</a:t>
            </a:r>
            <a:r>
              <a:rPr lang="sl-SI" dirty="0"/>
              <a:t> </a:t>
            </a:r>
            <a:r>
              <a:rPr lang="sl-SI" dirty="0" err="1"/>
              <a:t>document</a:t>
            </a:r>
            <a:r>
              <a:rPr lang="sl-SI" dirty="0"/>
              <a:t> (</a:t>
            </a:r>
            <a:r>
              <a:rPr lang="sl-SI" dirty="0" err="1"/>
              <a:t>valid</a:t>
            </a:r>
            <a:r>
              <a:rPr lang="sl-SI" dirty="0"/>
              <a:t> on </a:t>
            </a:r>
            <a:r>
              <a:rPr lang="sl-SI" dirty="0" err="1"/>
              <a:t>location</a:t>
            </a:r>
            <a:r>
              <a:rPr lang="sl-SI" dirty="0"/>
              <a:t>)</a:t>
            </a:r>
          </a:p>
        </p:txBody>
      </p:sp>
      <p:sp>
        <p:nvSpPr>
          <p:cNvPr id="3" name="Content Placeholder 2">
            <a:extLst>
              <a:ext uri="{FF2B5EF4-FFF2-40B4-BE49-F238E27FC236}">
                <a16:creationId xmlns:a16="http://schemas.microsoft.com/office/drawing/2014/main" xmlns="" id="{0B5CE4FD-CD11-4E79-96CC-B3005F9A1355}"/>
              </a:ext>
            </a:extLst>
          </p:cNvPr>
          <p:cNvSpPr>
            <a:spLocks noGrp="1"/>
          </p:cNvSpPr>
          <p:nvPr>
            <p:ph idx="1"/>
          </p:nvPr>
        </p:nvSpPr>
        <p:spPr/>
        <p:txBody>
          <a:bodyPr/>
          <a:lstStyle/>
          <a:p>
            <a:endParaRPr lang="sl-SI"/>
          </a:p>
        </p:txBody>
      </p:sp>
      <p:pic>
        <p:nvPicPr>
          <p:cNvPr id="4" name="Picture 3">
            <a:extLst>
              <a:ext uri="{FF2B5EF4-FFF2-40B4-BE49-F238E27FC236}">
                <a16:creationId xmlns:a16="http://schemas.microsoft.com/office/drawing/2014/main" xmlns="" id="{77721903-D6AC-4DA2-A4A5-636DE1469DBB}"/>
              </a:ext>
            </a:extLst>
          </p:cNvPr>
          <p:cNvPicPr>
            <a:picLocks noChangeAspect="1"/>
          </p:cNvPicPr>
          <p:nvPr/>
        </p:nvPicPr>
        <p:blipFill>
          <a:blip r:embed="rId3"/>
          <a:stretch>
            <a:fillRect/>
          </a:stretch>
        </p:blipFill>
        <p:spPr>
          <a:xfrm>
            <a:off x="165377" y="1277386"/>
            <a:ext cx="4727031" cy="3867571"/>
          </a:xfrm>
          <a:prstGeom prst="rect">
            <a:avLst/>
          </a:prstGeom>
        </p:spPr>
      </p:pic>
      <p:pic>
        <p:nvPicPr>
          <p:cNvPr id="5" name="Picture 4">
            <a:extLst>
              <a:ext uri="{FF2B5EF4-FFF2-40B4-BE49-F238E27FC236}">
                <a16:creationId xmlns:a16="http://schemas.microsoft.com/office/drawing/2014/main" xmlns="" id="{09708CBE-97C0-45B8-981B-8393A7A2D54F}"/>
              </a:ext>
            </a:extLst>
          </p:cNvPr>
          <p:cNvPicPr>
            <a:picLocks noChangeAspect="1"/>
          </p:cNvPicPr>
          <p:nvPr/>
        </p:nvPicPr>
        <p:blipFill>
          <a:blip r:embed="rId4"/>
          <a:stretch>
            <a:fillRect/>
          </a:stretch>
        </p:blipFill>
        <p:spPr>
          <a:xfrm>
            <a:off x="4302730" y="2302814"/>
            <a:ext cx="4708963" cy="3640311"/>
          </a:xfrm>
          <a:prstGeom prst="rect">
            <a:avLst/>
          </a:prstGeom>
        </p:spPr>
      </p:pic>
      <p:cxnSp>
        <p:nvCxnSpPr>
          <p:cNvPr id="7" name="Straight Arrow Connector 6">
            <a:extLst>
              <a:ext uri="{FF2B5EF4-FFF2-40B4-BE49-F238E27FC236}">
                <a16:creationId xmlns:a16="http://schemas.microsoft.com/office/drawing/2014/main" xmlns="" id="{51B0F6B8-FAC8-4104-8BE5-C8A03D3F6A99}"/>
              </a:ext>
            </a:extLst>
          </p:cNvPr>
          <p:cNvCxnSpPr/>
          <p:nvPr/>
        </p:nvCxnSpPr>
        <p:spPr bwMode="auto">
          <a:xfrm>
            <a:off x="2771800" y="3501008"/>
            <a:ext cx="1991494" cy="504056"/>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74765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B155B9-B723-4C9A-B195-8C5B793C020B}"/>
              </a:ext>
            </a:extLst>
          </p:cNvPr>
          <p:cNvSpPr>
            <a:spLocks noGrp="1"/>
          </p:cNvSpPr>
          <p:nvPr>
            <p:ph type="title"/>
          </p:nvPr>
        </p:nvSpPr>
        <p:spPr/>
        <p:txBody>
          <a:bodyPr/>
          <a:lstStyle/>
          <a:p>
            <a:r>
              <a:rPr lang="sl-SI" dirty="0"/>
              <a:t>Share </a:t>
            </a:r>
            <a:r>
              <a:rPr lang="sl-SI" dirty="0" err="1"/>
              <a:t>document</a:t>
            </a:r>
            <a:r>
              <a:rPr lang="sl-SI" dirty="0"/>
              <a:t> (Link + </a:t>
            </a:r>
            <a:r>
              <a:rPr lang="sl-SI" dirty="0" err="1"/>
              <a:t>Password</a:t>
            </a:r>
            <a:r>
              <a:rPr lang="sl-SI" dirty="0"/>
              <a:t>)</a:t>
            </a:r>
          </a:p>
        </p:txBody>
      </p:sp>
      <p:pic>
        <p:nvPicPr>
          <p:cNvPr id="4" name="Picture 3">
            <a:extLst>
              <a:ext uri="{FF2B5EF4-FFF2-40B4-BE49-F238E27FC236}">
                <a16:creationId xmlns:a16="http://schemas.microsoft.com/office/drawing/2014/main" xmlns="" id="{127B9F36-168C-454C-96A3-9B9AD33EA700}"/>
              </a:ext>
            </a:extLst>
          </p:cNvPr>
          <p:cNvPicPr>
            <a:picLocks noChangeAspect="1"/>
          </p:cNvPicPr>
          <p:nvPr/>
        </p:nvPicPr>
        <p:blipFill>
          <a:blip r:embed="rId3"/>
          <a:stretch>
            <a:fillRect/>
          </a:stretch>
        </p:blipFill>
        <p:spPr>
          <a:xfrm>
            <a:off x="1318392" y="1046879"/>
            <a:ext cx="6421960" cy="4982878"/>
          </a:xfrm>
          <a:prstGeom prst="rect">
            <a:avLst/>
          </a:prstGeom>
        </p:spPr>
      </p:pic>
    </p:spTree>
    <p:extLst>
      <p:ext uri="{BB962C8B-B14F-4D97-AF65-F5344CB8AC3E}">
        <p14:creationId xmlns:p14="http://schemas.microsoft.com/office/powerpoint/2010/main" val="2891985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097A77-B467-492A-8E84-300A1454D4AD}"/>
              </a:ext>
            </a:extLst>
          </p:cNvPr>
          <p:cNvSpPr>
            <a:spLocks noGrp="1"/>
          </p:cNvSpPr>
          <p:nvPr>
            <p:ph type="title"/>
          </p:nvPr>
        </p:nvSpPr>
        <p:spPr/>
        <p:txBody>
          <a:bodyPr/>
          <a:lstStyle/>
          <a:p>
            <a:r>
              <a:rPr lang="sl-SI" b="1" dirty="0" err="1"/>
              <a:t>What‘s</a:t>
            </a:r>
            <a:r>
              <a:rPr lang="sl-SI" b="1" dirty="0"/>
              <a:t> </a:t>
            </a:r>
            <a:r>
              <a:rPr lang="sl-SI" b="1" dirty="0" err="1"/>
              <a:t>next</a:t>
            </a:r>
            <a:r>
              <a:rPr lang="sl-SI" b="1" dirty="0"/>
              <a:t>?</a:t>
            </a:r>
          </a:p>
        </p:txBody>
      </p:sp>
      <p:sp>
        <p:nvSpPr>
          <p:cNvPr id="3" name="Content Placeholder 2">
            <a:extLst>
              <a:ext uri="{FF2B5EF4-FFF2-40B4-BE49-F238E27FC236}">
                <a16:creationId xmlns:a16="http://schemas.microsoft.com/office/drawing/2014/main" xmlns="" id="{D349B2FD-6BB8-41DD-AB01-D7BC90A8ACDF}"/>
              </a:ext>
            </a:extLst>
          </p:cNvPr>
          <p:cNvSpPr>
            <a:spLocks noGrp="1"/>
          </p:cNvSpPr>
          <p:nvPr>
            <p:ph idx="1"/>
          </p:nvPr>
        </p:nvSpPr>
        <p:spPr>
          <a:xfrm>
            <a:off x="683568" y="1341438"/>
            <a:ext cx="8158162" cy="4422775"/>
          </a:xfrm>
        </p:spPr>
        <p:txBody>
          <a:bodyPr/>
          <a:lstStyle/>
          <a:p>
            <a:r>
              <a:rPr lang="sl-SI" dirty="0" err="1"/>
              <a:t>Integrating</a:t>
            </a:r>
            <a:r>
              <a:rPr lang="sl-SI" dirty="0"/>
              <a:t> </a:t>
            </a:r>
            <a:r>
              <a:rPr lang="sl-SI" dirty="0" err="1"/>
              <a:t>digital</a:t>
            </a:r>
            <a:r>
              <a:rPr lang="sl-SI" dirty="0"/>
              <a:t> </a:t>
            </a:r>
            <a:r>
              <a:rPr lang="sl-SI" dirty="0" err="1"/>
              <a:t>arcihve</a:t>
            </a:r>
            <a:r>
              <a:rPr lang="sl-SI" dirty="0"/>
              <a:t> </a:t>
            </a:r>
            <a:r>
              <a:rPr lang="sl-SI" dirty="0" err="1"/>
              <a:t>of</a:t>
            </a:r>
            <a:r>
              <a:rPr lang="sl-SI" dirty="0"/>
              <a:t> </a:t>
            </a:r>
            <a:r>
              <a:rPr lang="sl-SI" dirty="0" err="1"/>
              <a:t>techical</a:t>
            </a:r>
            <a:r>
              <a:rPr lang="sl-SI" dirty="0"/>
              <a:t> data </a:t>
            </a:r>
            <a:r>
              <a:rPr lang="sl-SI" dirty="0" err="1"/>
              <a:t>with</a:t>
            </a:r>
            <a:r>
              <a:rPr lang="sl-SI" dirty="0"/>
              <a:t> monitoring </a:t>
            </a:r>
            <a:r>
              <a:rPr lang="sl-SI" dirty="0" err="1"/>
              <a:t>system</a:t>
            </a:r>
            <a:r>
              <a:rPr lang="sl-SI" dirty="0"/>
              <a:t> (</a:t>
            </a:r>
            <a:r>
              <a:rPr lang="sl-SI" dirty="0" err="1"/>
              <a:t>control</a:t>
            </a:r>
            <a:r>
              <a:rPr lang="sl-SI" dirty="0"/>
              <a:t> </a:t>
            </a:r>
            <a:r>
              <a:rPr lang="sl-SI" dirty="0" err="1"/>
              <a:t>system</a:t>
            </a:r>
            <a:r>
              <a:rPr lang="sl-SI" dirty="0"/>
              <a:t>) </a:t>
            </a:r>
            <a:r>
              <a:rPr lang="sl-SI" dirty="0" err="1"/>
              <a:t>into</a:t>
            </a:r>
            <a:r>
              <a:rPr lang="sl-SI" dirty="0"/>
              <a:t> </a:t>
            </a:r>
            <a:r>
              <a:rPr lang="sl-SI" dirty="0" err="1"/>
              <a:t>easy</a:t>
            </a:r>
            <a:r>
              <a:rPr lang="sl-SI" dirty="0"/>
              <a:t> to </a:t>
            </a:r>
            <a:r>
              <a:rPr lang="sl-SI" dirty="0" err="1"/>
              <a:t>use</a:t>
            </a:r>
            <a:r>
              <a:rPr lang="sl-SI" dirty="0"/>
              <a:t> </a:t>
            </a:r>
            <a:r>
              <a:rPr lang="sl-SI" dirty="0" err="1"/>
              <a:t>functional</a:t>
            </a:r>
            <a:r>
              <a:rPr lang="sl-SI" dirty="0"/>
              <a:t> </a:t>
            </a:r>
            <a:r>
              <a:rPr lang="sl-SI" dirty="0" err="1"/>
              <a:t>unit</a:t>
            </a:r>
            <a:endParaRPr lang="sl-SI" dirty="0"/>
          </a:p>
          <a:p>
            <a:pPr marL="0" indent="0">
              <a:buNone/>
            </a:pPr>
            <a:endParaRPr lang="sl-SI" dirty="0"/>
          </a:p>
        </p:txBody>
      </p:sp>
      <p:pic>
        <p:nvPicPr>
          <p:cNvPr id="4" name="Picture 3">
            <a:extLst>
              <a:ext uri="{FF2B5EF4-FFF2-40B4-BE49-F238E27FC236}">
                <a16:creationId xmlns:a16="http://schemas.microsoft.com/office/drawing/2014/main" xmlns="" id="{07FA1FDB-D1A2-4C01-BD2C-8C28D650CB1D}"/>
              </a:ext>
            </a:extLst>
          </p:cNvPr>
          <p:cNvPicPr/>
          <p:nvPr/>
        </p:nvPicPr>
        <p:blipFill>
          <a:blip r:embed="rId3"/>
          <a:stretch>
            <a:fillRect/>
          </a:stretch>
        </p:blipFill>
        <p:spPr>
          <a:xfrm>
            <a:off x="196440" y="3194270"/>
            <a:ext cx="3772987" cy="2308512"/>
          </a:xfrm>
          <a:prstGeom prst="rect">
            <a:avLst/>
          </a:prstGeom>
        </p:spPr>
      </p:pic>
      <p:pic>
        <p:nvPicPr>
          <p:cNvPr id="5" name="Picture 4">
            <a:extLst>
              <a:ext uri="{FF2B5EF4-FFF2-40B4-BE49-F238E27FC236}">
                <a16:creationId xmlns:a16="http://schemas.microsoft.com/office/drawing/2014/main" xmlns="" id="{71B6A9AB-B5BC-433F-A49E-5ED7589378CA}"/>
              </a:ext>
            </a:extLst>
          </p:cNvPr>
          <p:cNvPicPr>
            <a:picLocks noChangeAspect="1"/>
          </p:cNvPicPr>
          <p:nvPr/>
        </p:nvPicPr>
        <p:blipFill>
          <a:blip r:embed="rId4"/>
          <a:stretch>
            <a:fillRect/>
          </a:stretch>
        </p:blipFill>
        <p:spPr>
          <a:xfrm>
            <a:off x="4103975" y="3194270"/>
            <a:ext cx="4905178" cy="2308512"/>
          </a:xfrm>
          <a:prstGeom prst="rect">
            <a:avLst/>
          </a:prstGeom>
        </p:spPr>
      </p:pic>
    </p:spTree>
    <p:extLst>
      <p:ext uri="{BB962C8B-B14F-4D97-AF65-F5344CB8AC3E}">
        <p14:creationId xmlns:p14="http://schemas.microsoft.com/office/powerpoint/2010/main" val="2943008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F1966C-C958-4F56-BA00-60FDE803DC8A}"/>
              </a:ext>
            </a:extLst>
          </p:cNvPr>
          <p:cNvSpPr>
            <a:spLocks noGrp="1"/>
          </p:cNvSpPr>
          <p:nvPr>
            <p:ph type="title"/>
          </p:nvPr>
        </p:nvSpPr>
        <p:spPr/>
        <p:txBody>
          <a:bodyPr/>
          <a:lstStyle/>
          <a:p>
            <a:r>
              <a:rPr lang="sl-SI" sz="2400" dirty="0"/>
              <a:t>Monitoring: </a:t>
            </a:r>
            <a:r>
              <a:rPr lang="sl-SI" sz="2400" dirty="0" err="1"/>
              <a:t>spots</a:t>
            </a:r>
            <a:r>
              <a:rPr lang="sl-SI" sz="2400" dirty="0"/>
              <a:t> of </a:t>
            </a:r>
            <a:r>
              <a:rPr lang="sl-SI" sz="2400" dirty="0" err="1"/>
              <a:t>different</a:t>
            </a:r>
            <a:r>
              <a:rPr lang="sl-SI" sz="2400" dirty="0"/>
              <a:t> </a:t>
            </a:r>
            <a:r>
              <a:rPr lang="sl-SI" sz="2400" dirty="0" err="1"/>
              <a:t>observation</a:t>
            </a:r>
            <a:r>
              <a:rPr lang="sl-SI" sz="2400" dirty="0"/>
              <a:t> </a:t>
            </a:r>
            <a:r>
              <a:rPr lang="sl-SI" sz="2400" dirty="0" err="1"/>
              <a:t>types</a:t>
            </a:r>
            <a:endParaRPr lang="sl-SI" sz="2400" dirty="0"/>
          </a:p>
        </p:txBody>
      </p:sp>
      <p:sp>
        <p:nvSpPr>
          <p:cNvPr id="3" name="Content Placeholder 2">
            <a:extLst>
              <a:ext uri="{FF2B5EF4-FFF2-40B4-BE49-F238E27FC236}">
                <a16:creationId xmlns:a16="http://schemas.microsoft.com/office/drawing/2014/main" xmlns="" id="{CAB07E98-227F-4FC9-AA60-2129869CA875}"/>
              </a:ext>
            </a:extLst>
          </p:cNvPr>
          <p:cNvSpPr>
            <a:spLocks noGrp="1"/>
          </p:cNvSpPr>
          <p:nvPr>
            <p:ph idx="1"/>
          </p:nvPr>
        </p:nvSpPr>
        <p:spPr/>
        <p:txBody>
          <a:bodyPr/>
          <a:lstStyle/>
          <a:p>
            <a:endParaRPr lang="sl-SI"/>
          </a:p>
        </p:txBody>
      </p:sp>
      <p:pic>
        <p:nvPicPr>
          <p:cNvPr id="6" name="Picture 5">
            <a:extLst>
              <a:ext uri="{FF2B5EF4-FFF2-40B4-BE49-F238E27FC236}">
                <a16:creationId xmlns:a16="http://schemas.microsoft.com/office/drawing/2014/main" xmlns="" id="{7ECE4B55-DC8F-4741-8F20-94D4D22A16B0}"/>
              </a:ext>
            </a:extLst>
          </p:cNvPr>
          <p:cNvPicPr>
            <a:picLocks noChangeAspect="1"/>
          </p:cNvPicPr>
          <p:nvPr/>
        </p:nvPicPr>
        <p:blipFill>
          <a:blip r:embed="rId3"/>
          <a:stretch>
            <a:fillRect/>
          </a:stretch>
        </p:blipFill>
        <p:spPr>
          <a:xfrm>
            <a:off x="0" y="1747837"/>
            <a:ext cx="9144000" cy="3362325"/>
          </a:xfrm>
          <a:prstGeom prst="rect">
            <a:avLst/>
          </a:prstGeom>
        </p:spPr>
      </p:pic>
    </p:spTree>
    <p:extLst>
      <p:ext uri="{BB962C8B-B14F-4D97-AF65-F5344CB8AC3E}">
        <p14:creationId xmlns:p14="http://schemas.microsoft.com/office/powerpoint/2010/main" val="2219345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7E3E7-632A-4C4D-8701-DABF7813B681}"/>
              </a:ext>
            </a:extLst>
          </p:cNvPr>
          <p:cNvSpPr>
            <a:spLocks noGrp="1"/>
          </p:cNvSpPr>
          <p:nvPr>
            <p:ph type="title"/>
          </p:nvPr>
        </p:nvSpPr>
        <p:spPr/>
        <p:txBody>
          <a:bodyPr/>
          <a:lstStyle/>
          <a:p>
            <a:r>
              <a:rPr lang="sl-SI" dirty="0"/>
              <a:t>Monitoring </a:t>
            </a:r>
            <a:r>
              <a:rPr lang="sl-SI" dirty="0" err="1"/>
              <a:t>for</a:t>
            </a:r>
            <a:r>
              <a:rPr lang="sl-SI" dirty="0"/>
              <a:t> </a:t>
            </a:r>
            <a:r>
              <a:rPr lang="sl-SI" dirty="0" err="1"/>
              <a:t>specific</a:t>
            </a:r>
            <a:r>
              <a:rPr lang="sl-SI" dirty="0"/>
              <a:t> </a:t>
            </a:r>
            <a:r>
              <a:rPr lang="sl-SI" dirty="0" err="1"/>
              <a:t>obsevartion</a:t>
            </a:r>
            <a:r>
              <a:rPr lang="sl-SI" dirty="0"/>
              <a:t> spot</a:t>
            </a:r>
          </a:p>
        </p:txBody>
      </p:sp>
      <p:sp>
        <p:nvSpPr>
          <p:cNvPr id="3" name="Content Placeholder 2">
            <a:extLst>
              <a:ext uri="{FF2B5EF4-FFF2-40B4-BE49-F238E27FC236}">
                <a16:creationId xmlns:a16="http://schemas.microsoft.com/office/drawing/2014/main" xmlns="" id="{B76CC185-DC27-4266-996C-A230D1AABFC3}"/>
              </a:ext>
            </a:extLst>
          </p:cNvPr>
          <p:cNvSpPr>
            <a:spLocks noGrp="1"/>
          </p:cNvSpPr>
          <p:nvPr>
            <p:ph idx="1"/>
          </p:nvPr>
        </p:nvSpPr>
        <p:spPr/>
        <p:txBody>
          <a:bodyPr/>
          <a:lstStyle/>
          <a:p>
            <a:endParaRPr lang="sl-SI"/>
          </a:p>
        </p:txBody>
      </p:sp>
      <p:pic>
        <p:nvPicPr>
          <p:cNvPr id="4" name="Picture 3">
            <a:extLst>
              <a:ext uri="{FF2B5EF4-FFF2-40B4-BE49-F238E27FC236}">
                <a16:creationId xmlns:a16="http://schemas.microsoft.com/office/drawing/2014/main" xmlns="" id="{990625C7-2441-4E91-9B5A-834FEBFA0C26}"/>
              </a:ext>
            </a:extLst>
          </p:cNvPr>
          <p:cNvPicPr/>
          <p:nvPr/>
        </p:nvPicPr>
        <p:blipFill>
          <a:blip r:embed="rId3"/>
          <a:stretch>
            <a:fillRect/>
          </a:stretch>
        </p:blipFill>
        <p:spPr>
          <a:xfrm>
            <a:off x="330768" y="1124744"/>
            <a:ext cx="8390085" cy="4824536"/>
          </a:xfrm>
          <a:prstGeom prst="rect">
            <a:avLst/>
          </a:prstGeom>
        </p:spPr>
      </p:pic>
    </p:spTree>
    <p:extLst>
      <p:ext uri="{BB962C8B-B14F-4D97-AF65-F5344CB8AC3E}">
        <p14:creationId xmlns:p14="http://schemas.microsoft.com/office/powerpoint/2010/main" val="3076130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B659F4-0DA0-4A10-9B7F-EFEB6E323D83}"/>
              </a:ext>
            </a:extLst>
          </p:cNvPr>
          <p:cNvSpPr>
            <a:spLocks noGrp="1"/>
          </p:cNvSpPr>
          <p:nvPr>
            <p:ph type="title"/>
          </p:nvPr>
        </p:nvSpPr>
        <p:spPr>
          <a:xfrm>
            <a:off x="971600" y="0"/>
            <a:ext cx="7632700" cy="1325563"/>
          </a:xfrm>
        </p:spPr>
        <p:txBody>
          <a:bodyPr/>
          <a:lstStyle/>
          <a:p>
            <a:r>
              <a:rPr lang="x-none" dirty="0"/>
              <a:t>History of coal mining in </a:t>
            </a:r>
            <a:r>
              <a:rPr lang="x-none" dirty="0" err="1"/>
              <a:t>Zasavje</a:t>
            </a:r>
            <a:r>
              <a:rPr lang="sl-SI" dirty="0"/>
              <a:t> </a:t>
            </a:r>
            <a:r>
              <a:rPr lang="sl-SI" dirty="0" err="1"/>
              <a:t>region</a:t>
            </a:r>
            <a:endParaRPr lang="x-none" dirty="0"/>
          </a:p>
        </p:txBody>
      </p:sp>
      <p:sp>
        <p:nvSpPr>
          <p:cNvPr id="3" name="Content Placeholder 2">
            <a:extLst>
              <a:ext uri="{FF2B5EF4-FFF2-40B4-BE49-F238E27FC236}">
                <a16:creationId xmlns:a16="http://schemas.microsoft.com/office/drawing/2014/main" xmlns="" id="{B8E644EC-A2A2-486F-9863-1D08E00D8602}"/>
              </a:ext>
            </a:extLst>
          </p:cNvPr>
          <p:cNvSpPr>
            <a:spLocks noGrp="1"/>
          </p:cNvSpPr>
          <p:nvPr>
            <p:ph idx="1"/>
          </p:nvPr>
        </p:nvSpPr>
        <p:spPr>
          <a:xfrm>
            <a:off x="136782" y="1676400"/>
            <a:ext cx="3095699" cy="4422775"/>
          </a:xfrm>
        </p:spPr>
        <p:txBody>
          <a:bodyPr/>
          <a:lstStyle/>
          <a:p>
            <a:r>
              <a:rPr lang="sl-SI" dirty="0"/>
              <a:t>Zasavje </a:t>
            </a:r>
            <a:r>
              <a:rPr lang="sl-SI" dirty="0" err="1"/>
              <a:t>region</a:t>
            </a:r>
            <a:endParaRPr lang="sl-SI" dirty="0"/>
          </a:p>
          <a:p>
            <a:r>
              <a:rPr lang="sl-SI" dirty="0" err="1"/>
              <a:t>Municipalities</a:t>
            </a:r>
            <a:r>
              <a:rPr lang="sl-SI" dirty="0"/>
              <a:t>:</a:t>
            </a:r>
          </a:p>
          <a:p>
            <a:pPr lvl="1"/>
            <a:r>
              <a:rPr lang="sl-SI" dirty="0"/>
              <a:t>Zagorje ob Savi</a:t>
            </a:r>
          </a:p>
          <a:p>
            <a:pPr lvl="1"/>
            <a:r>
              <a:rPr lang="sl-SI" dirty="0"/>
              <a:t>Trbovlje</a:t>
            </a:r>
          </a:p>
          <a:p>
            <a:pPr lvl="1"/>
            <a:r>
              <a:rPr lang="sl-SI" dirty="0"/>
              <a:t>Hrastnik</a:t>
            </a:r>
          </a:p>
          <a:p>
            <a:pPr lvl="1"/>
            <a:r>
              <a:rPr lang="sl-SI" dirty="0"/>
              <a:t>Litija</a:t>
            </a:r>
          </a:p>
          <a:p>
            <a:pPr lvl="1"/>
            <a:endParaRPr lang="x-none" dirty="0"/>
          </a:p>
        </p:txBody>
      </p:sp>
      <p:pic>
        <p:nvPicPr>
          <p:cNvPr id="4" name="Picture 3">
            <a:extLst>
              <a:ext uri="{FF2B5EF4-FFF2-40B4-BE49-F238E27FC236}">
                <a16:creationId xmlns:a16="http://schemas.microsoft.com/office/drawing/2014/main" xmlns="" id="{9641CFB3-B3F5-47E9-B9F3-E26BBD020956}"/>
              </a:ext>
            </a:extLst>
          </p:cNvPr>
          <p:cNvPicPr>
            <a:picLocks noChangeAspect="1"/>
          </p:cNvPicPr>
          <p:nvPr/>
        </p:nvPicPr>
        <p:blipFill>
          <a:blip r:embed="rId3"/>
          <a:stretch>
            <a:fillRect/>
          </a:stretch>
        </p:blipFill>
        <p:spPr>
          <a:xfrm>
            <a:off x="3262798" y="1796616"/>
            <a:ext cx="5738522" cy="3840832"/>
          </a:xfrm>
          <a:prstGeom prst="rect">
            <a:avLst/>
          </a:prstGeom>
        </p:spPr>
      </p:pic>
      <p:sp>
        <p:nvSpPr>
          <p:cNvPr id="5" name="Rectangle 4">
            <a:extLst>
              <a:ext uri="{FF2B5EF4-FFF2-40B4-BE49-F238E27FC236}">
                <a16:creationId xmlns:a16="http://schemas.microsoft.com/office/drawing/2014/main" xmlns="" id="{89824151-E65C-4E51-B5E0-168D7132E289}"/>
              </a:ext>
            </a:extLst>
          </p:cNvPr>
          <p:cNvSpPr/>
          <p:nvPr/>
        </p:nvSpPr>
        <p:spPr bwMode="auto">
          <a:xfrm>
            <a:off x="5628003" y="3563751"/>
            <a:ext cx="1008112" cy="648072"/>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x-none"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7635176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CFE2A9-C666-400B-B45E-6A565EA3AA07}"/>
              </a:ext>
            </a:extLst>
          </p:cNvPr>
          <p:cNvSpPr>
            <a:spLocks noGrp="1"/>
          </p:cNvSpPr>
          <p:nvPr>
            <p:ph type="title"/>
          </p:nvPr>
        </p:nvSpPr>
        <p:spPr/>
        <p:txBody>
          <a:bodyPr/>
          <a:lstStyle/>
          <a:p>
            <a:r>
              <a:rPr lang="sl-SI" dirty="0"/>
              <a:t>Alarm </a:t>
            </a:r>
            <a:r>
              <a:rPr lang="sl-SI" dirty="0" err="1"/>
              <a:t>for</a:t>
            </a:r>
            <a:r>
              <a:rPr lang="sl-SI" dirty="0"/>
              <a:t> </a:t>
            </a:r>
            <a:r>
              <a:rPr lang="sl-SI" dirty="0" err="1"/>
              <a:t>spots</a:t>
            </a:r>
            <a:r>
              <a:rPr lang="sl-SI" dirty="0"/>
              <a:t> with </a:t>
            </a:r>
            <a:r>
              <a:rPr lang="sl-SI" dirty="0" err="1"/>
              <a:t>exceeded</a:t>
            </a:r>
            <a:r>
              <a:rPr lang="sl-SI" dirty="0"/>
              <a:t> </a:t>
            </a:r>
            <a:r>
              <a:rPr lang="sl-SI" dirty="0" err="1"/>
              <a:t>values</a:t>
            </a:r>
            <a:endParaRPr lang="sl-SI" dirty="0"/>
          </a:p>
        </p:txBody>
      </p:sp>
      <p:sp>
        <p:nvSpPr>
          <p:cNvPr id="3" name="Content Placeholder 2">
            <a:extLst>
              <a:ext uri="{FF2B5EF4-FFF2-40B4-BE49-F238E27FC236}">
                <a16:creationId xmlns:a16="http://schemas.microsoft.com/office/drawing/2014/main" xmlns="" id="{F4C964FE-943E-41EE-B135-7B2158FFA793}"/>
              </a:ext>
            </a:extLst>
          </p:cNvPr>
          <p:cNvSpPr>
            <a:spLocks noGrp="1"/>
          </p:cNvSpPr>
          <p:nvPr>
            <p:ph idx="1"/>
          </p:nvPr>
        </p:nvSpPr>
        <p:spPr>
          <a:xfrm>
            <a:off x="611560" y="1772816"/>
            <a:ext cx="8158162" cy="4422775"/>
          </a:xfrm>
        </p:spPr>
        <p:txBody>
          <a:bodyPr/>
          <a:lstStyle/>
          <a:p>
            <a:endParaRPr lang="sl-SI"/>
          </a:p>
        </p:txBody>
      </p:sp>
      <p:pic>
        <p:nvPicPr>
          <p:cNvPr id="4" name="Picture 3">
            <a:extLst>
              <a:ext uri="{FF2B5EF4-FFF2-40B4-BE49-F238E27FC236}">
                <a16:creationId xmlns:a16="http://schemas.microsoft.com/office/drawing/2014/main" xmlns="" id="{90AE2C0E-CB0B-4C11-9D4C-119F7ECC5A3F}"/>
              </a:ext>
            </a:extLst>
          </p:cNvPr>
          <p:cNvPicPr>
            <a:picLocks noChangeAspect="1"/>
          </p:cNvPicPr>
          <p:nvPr/>
        </p:nvPicPr>
        <p:blipFill>
          <a:blip r:embed="rId3"/>
          <a:stretch>
            <a:fillRect/>
          </a:stretch>
        </p:blipFill>
        <p:spPr>
          <a:xfrm>
            <a:off x="1188782" y="1052736"/>
            <a:ext cx="6766436" cy="4914086"/>
          </a:xfrm>
          <a:prstGeom prst="rect">
            <a:avLst/>
          </a:prstGeom>
        </p:spPr>
      </p:pic>
    </p:spTree>
    <p:extLst>
      <p:ext uri="{BB962C8B-B14F-4D97-AF65-F5344CB8AC3E}">
        <p14:creationId xmlns:p14="http://schemas.microsoft.com/office/powerpoint/2010/main" val="110231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3A0DFC-A100-4569-91F1-5874B21DEA37}"/>
              </a:ext>
            </a:extLst>
          </p:cNvPr>
          <p:cNvSpPr>
            <a:spLocks noGrp="1"/>
          </p:cNvSpPr>
          <p:nvPr>
            <p:ph type="title"/>
          </p:nvPr>
        </p:nvSpPr>
        <p:spPr/>
        <p:txBody>
          <a:bodyPr/>
          <a:lstStyle/>
          <a:p>
            <a:r>
              <a:rPr lang="x-none" dirty="0"/>
              <a:t>Conclusion</a:t>
            </a:r>
          </a:p>
        </p:txBody>
      </p:sp>
      <p:sp>
        <p:nvSpPr>
          <p:cNvPr id="3" name="Content Placeholder 2">
            <a:extLst>
              <a:ext uri="{FF2B5EF4-FFF2-40B4-BE49-F238E27FC236}">
                <a16:creationId xmlns:a16="http://schemas.microsoft.com/office/drawing/2014/main" xmlns="" id="{5C247705-3A04-4DB0-ADAA-D95C1396BBBF}"/>
              </a:ext>
            </a:extLst>
          </p:cNvPr>
          <p:cNvSpPr>
            <a:spLocks noGrp="1"/>
          </p:cNvSpPr>
          <p:nvPr>
            <p:ph idx="1"/>
          </p:nvPr>
        </p:nvSpPr>
        <p:spPr>
          <a:xfrm>
            <a:off x="628650" y="1372950"/>
            <a:ext cx="7886700" cy="4648338"/>
          </a:xfrm>
        </p:spPr>
        <p:txBody>
          <a:bodyPr>
            <a:normAutofit fontScale="77500" lnSpcReduction="20000"/>
          </a:bodyPr>
          <a:lstStyle/>
          <a:p>
            <a:r>
              <a:rPr lang="x-none" b="1" dirty="0"/>
              <a:t>Effective use of archive </a:t>
            </a:r>
            <a:r>
              <a:rPr lang="x-none" b="1" dirty="0" err="1"/>
              <a:t>dat</a:t>
            </a:r>
            <a:r>
              <a:rPr lang="sl-SI" b="1" dirty="0"/>
              <a:t>a </a:t>
            </a:r>
            <a:r>
              <a:rPr lang="x-none" dirty="0"/>
              <a:t>(spatial and non spatial)</a:t>
            </a:r>
            <a:r>
              <a:rPr lang="sl-SI" dirty="0"/>
              <a:t> is </a:t>
            </a:r>
            <a:r>
              <a:rPr lang="x-none" dirty="0"/>
              <a:t>possible</a:t>
            </a:r>
            <a:r>
              <a:rPr lang="sl-SI" dirty="0"/>
              <a:t> </a:t>
            </a:r>
            <a:r>
              <a:rPr lang="sl-SI" dirty="0" err="1"/>
              <a:t>with</a:t>
            </a:r>
            <a:r>
              <a:rPr lang="sl-SI" dirty="0"/>
              <a:t> </a:t>
            </a:r>
            <a:r>
              <a:rPr lang="sl-SI" dirty="0" err="1"/>
              <a:t>presented</a:t>
            </a:r>
            <a:r>
              <a:rPr lang="sl-SI" dirty="0"/>
              <a:t> </a:t>
            </a:r>
            <a:r>
              <a:rPr lang="sl-SI" dirty="0" err="1"/>
              <a:t>system</a:t>
            </a:r>
            <a:r>
              <a:rPr lang="sl-SI" dirty="0"/>
              <a:t> (</a:t>
            </a:r>
            <a:r>
              <a:rPr lang="x-none" dirty="0"/>
              <a:t>searching</a:t>
            </a:r>
            <a:r>
              <a:rPr lang="sl-SI" dirty="0"/>
              <a:t>, </a:t>
            </a:r>
            <a:r>
              <a:rPr lang="x-none" dirty="0"/>
              <a:t>presentation</a:t>
            </a:r>
            <a:r>
              <a:rPr lang="sl-SI" dirty="0"/>
              <a:t>, </a:t>
            </a:r>
            <a:r>
              <a:rPr lang="sl-SI" dirty="0" err="1"/>
              <a:t>analysing</a:t>
            </a:r>
            <a:r>
              <a:rPr lang="sl-SI" dirty="0"/>
              <a:t>, </a:t>
            </a:r>
            <a:r>
              <a:rPr lang="x-none" dirty="0"/>
              <a:t>interpretation</a:t>
            </a:r>
            <a:r>
              <a:rPr lang="sl-SI" dirty="0"/>
              <a:t>, </a:t>
            </a:r>
            <a:r>
              <a:rPr lang="x-none" dirty="0"/>
              <a:t>passing</a:t>
            </a:r>
            <a:r>
              <a:rPr lang="sl-SI" dirty="0"/>
              <a:t>)</a:t>
            </a:r>
          </a:p>
          <a:p>
            <a:r>
              <a:rPr lang="sl-SI" dirty="0" err="1"/>
              <a:t>The</a:t>
            </a:r>
            <a:r>
              <a:rPr lang="sl-SI" dirty="0"/>
              <a:t> </a:t>
            </a:r>
            <a:r>
              <a:rPr lang="sl-SI" dirty="0" err="1"/>
              <a:t>system</a:t>
            </a:r>
            <a:r>
              <a:rPr lang="sl-SI" dirty="0"/>
              <a:t> </a:t>
            </a:r>
            <a:r>
              <a:rPr lang="sl-SI" dirty="0" err="1"/>
              <a:t>can</a:t>
            </a:r>
            <a:r>
              <a:rPr lang="sl-SI" dirty="0"/>
              <a:t> be used </a:t>
            </a:r>
            <a:r>
              <a:rPr lang="sl-SI" dirty="0" err="1"/>
              <a:t>for</a:t>
            </a:r>
            <a:r>
              <a:rPr lang="sl-SI" dirty="0"/>
              <a:t> </a:t>
            </a:r>
            <a:r>
              <a:rPr lang="x-none" dirty="0"/>
              <a:t>managing</a:t>
            </a:r>
            <a:r>
              <a:rPr lang="sl-SI" dirty="0"/>
              <a:t> </a:t>
            </a:r>
            <a:r>
              <a:rPr lang="x-none" dirty="0"/>
              <a:t>all the areas that require special caution or treatment</a:t>
            </a:r>
          </a:p>
          <a:p>
            <a:r>
              <a:rPr lang="sl-SI" dirty="0"/>
              <a:t>Open </a:t>
            </a:r>
            <a:r>
              <a:rPr lang="x-none" dirty="0"/>
              <a:t>source</a:t>
            </a:r>
            <a:r>
              <a:rPr lang="sl-SI" dirty="0"/>
              <a:t> (OGC standard </a:t>
            </a:r>
            <a:r>
              <a:rPr lang="x-none" dirty="0"/>
              <a:t>compliant</a:t>
            </a:r>
            <a:r>
              <a:rPr lang="sl-SI" dirty="0"/>
              <a:t>) </a:t>
            </a:r>
            <a:r>
              <a:rPr lang="sl-SI" dirty="0" err="1"/>
              <a:t>tools</a:t>
            </a:r>
            <a:r>
              <a:rPr lang="sl-SI" dirty="0"/>
              <a:t> are </a:t>
            </a:r>
            <a:r>
              <a:rPr lang="sl-SI" dirty="0" err="1"/>
              <a:t>very</a:t>
            </a:r>
            <a:r>
              <a:rPr lang="sl-SI" dirty="0"/>
              <a:t> </a:t>
            </a:r>
            <a:r>
              <a:rPr lang="x-none" dirty="0"/>
              <a:t>corresponded</a:t>
            </a:r>
            <a:r>
              <a:rPr lang="sl-SI" dirty="0"/>
              <a:t> </a:t>
            </a:r>
            <a:r>
              <a:rPr lang="sl-SI" dirty="0" err="1"/>
              <a:t>for</a:t>
            </a:r>
            <a:r>
              <a:rPr lang="sl-SI" dirty="0"/>
              <a:t> </a:t>
            </a:r>
            <a:r>
              <a:rPr lang="x-none" dirty="0"/>
              <a:t>demanding tasks</a:t>
            </a:r>
            <a:r>
              <a:rPr lang="sl-SI" dirty="0"/>
              <a:t>:</a:t>
            </a:r>
          </a:p>
          <a:p>
            <a:pPr lvl="1"/>
            <a:r>
              <a:rPr lang="x-none" dirty="0"/>
              <a:t>Compatible with Slovenia spatial data infrastructure and INSPIRE directive</a:t>
            </a:r>
          </a:p>
          <a:p>
            <a:pPr lvl="1"/>
            <a:r>
              <a:rPr lang="x-none" dirty="0"/>
              <a:t>No licence costs (low starting costs)</a:t>
            </a:r>
          </a:p>
          <a:p>
            <a:pPr lvl="1"/>
            <a:r>
              <a:rPr lang="x-none" dirty="0"/>
              <a:t>Higher first </a:t>
            </a:r>
            <a:r>
              <a:rPr lang="x-none" dirty="0" err="1"/>
              <a:t>inst</a:t>
            </a:r>
            <a:r>
              <a:rPr lang="sl-SI" dirty="0" err="1"/>
              <a:t>alation</a:t>
            </a:r>
            <a:r>
              <a:rPr lang="x-none" dirty="0"/>
              <a:t> </a:t>
            </a:r>
            <a:r>
              <a:rPr lang="sl-SI" dirty="0" err="1"/>
              <a:t>and</a:t>
            </a:r>
            <a:r>
              <a:rPr lang="sl-SI" dirty="0"/>
              <a:t> </a:t>
            </a:r>
            <a:r>
              <a:rPr lang="x-none" dirty="0" err="1"/>
              <a:t>seting</a:t>
            </a:r>
            <a:r>
              <a:rPr lang="sl-SI" dirty="0"/>
              <a:t> </a:t>
            </a:r>
            <a:r>
              <a:rPr lang="x-none" dirty="0"/>
              <a:t>costs (better be planed and preformed by professionals)</a:t>
            </a:r>
          </a:p>
          <a:p>
            <a:pPr lvl="1"/>
            <a:r>
              <a:rPr lang="sl-SI" dirty="0" err="1"/>
              <a:t>Further</a:t>
            </a:r>
            <a:r>
              <a:rPr lang="sl-SI" dirty="0"/>
              <a:t> </a:t>
            </a:r>
            <a:r>
              <a:rPr lang="sl-SI" dirty="0" err="1"/>
              <a:t>development</a:t>
            </a:r>
            <a:r>
              <a:rPr lang="x-none" dirty="0"/>
              <a:t> costs are equal or lower than with commercial GIS tools</a:t>
            </a:r>
          </a:p>
          <a:p>
            <a:r>
              <a:rPr lang="en-US" dirty="0"/>
              <a:t>It is</a:t>
            </a:r>
            <a:r>
              <a:rPr lang="sl-SI" dirty="0"/>
              <a:t> </a:t>
            </a:r>
            <a:r>
              <a:rPr lang="sl-SI" dirty="0" err="1"/>
              <a:t>recommended</a:t>
            </a:r>
            <a:r>
              <a:rPr lang="en-US" dirty="0"/>
              <a:t> </a:t>
            </a:r>
            <a:r>
              <a:rPr lang="sl-SI" dirty="0" err="1"/>
              <a:t>that</a:t>
            </a:r>
            <a:r>
              <a:rPr lang="sl-SI" dirty="0"/>
              <a:t> </a:t>
            </a:r>
            <a:r>
              <a:rPr lang="en-US" dirty="0"/>
              <a:t>professionals </a:t>
            </a:r>
            <a:r>
              <a:rPr lang="sl-SI" dirty="0"/>
              <a:t>are</a:t>
            </a:r>
            <a:r>
              <a:rPr lang="en-US" dirty="0"/>
              <a:t> involved </a:t>
            </a:r>
            <a:r>
              <a:rPr lang="sl-SI" dirty="0" err="1"/>
              <a:t>early</a:t>
            </a:r>
            <a:r>
              <a:rPr lang="sl-SI" dirty="0"/>
              <a:t> </a:t>
            </a:r>
            <a:r>
              <a:rPr lang="en-US" dirty="0"/>
              <a:t>in the system design phase</a:t>
            </a:r>
            <a:endParaRPr lang="sl-SI" dirty="0"/>
          </a:p>
          <a:p>
            <a:endParaRPr lang="sl-SI" dirty="0"/>
          </a:p>
          <a:p>
            <a:endParaRPr lang="sl-SI" dirty="0"/>
          </a:p>
          <a:p>
            <a:pPr lvl="1"/>
            <a:endParaRPr lang="sl-SI" dirty="0"/>
          </a:p>
          <a:p>
            <a:pPr lvl="1"/>
            <a:endParaRPr lang="sl-SI" dirty="0"/>
          </a:p>
          <a:p>
            <a:endParaRPr lang="sl-SI" b="1" dirty="0">
              <a:solidFill>
                <a:srgbClr val="FF0000"/>
              </a:solidFill>
            </a:endParaRPr>
          </a:p>
          <a:p>
            <a:endParaRPr lang="x-none" dirty="0"/>
          </a:p>
        </p:txBody>
      </p:sp>
    </p:spTree>
    <p:extLst>
      <p:ext uri="{BB962C8B-B14F-4D97-AF65-F5344CB8AC3E}">
        <p14:creationId xmlns:p14="http://schemas.microsoft.com/office/powerpoint/2010/main" val="3639248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A43A87-F421-4038-9BB3-DA5E8DFABF79}"/>
              </a:ext>
            </a:extLst>
          </p:cNvPr>
          <p:cNvSpPr>
            <a:spLocks noGrp="1"/>
          </p:cNvSpPr>
          <p:nvPr>
            <p:ph type="title"/>
          </p:nvPr>
        </p:nvSpPr>
        <p:spPr/>
        <p:txBody>
          <a:bodyPr/>
          <a:lstStyle/>
          <a:p>
            <a:r>
              <a:rPr lang="x-none" dirty="0"/>
              <a:t>History</a:t>
            </a:r>
            <a:r>
              <a:rPr lang="sl-SI" dirty="0"/>
              <a:t> od </a:t>
            </a:r>
            <a:r>
              <a:rPr lang="x-none" dirty="0"/>
              <a:t>coal</a:t>
            </a:r>
            <a:r>
              <a:rPr lang="sl-SI" dirty="0"/>
              <a:t> </a:t>
            </a:r>
            <a:r>
              <a:rPr lang="en-GB" dirty="0"/>
              <a:t>mining</a:t>
            </a:r>
            <a:r>
              <a:rPr lang="sl-SI" dirty="0"/>
              <a:t> in Zasavje</a:t>
            </a:r>
            <a:endParaRPr lang="x-none" dirty="0"/>
          </a:p>
        </p:txBody>
      </p:sp>
      <p:sp>
        <p:nvSpPr>
          <p:cNvPr id="3" name="Content Placeholder 2">
            <a:extLst>
              <a:ext uri="{FF2B5EF4-FFF2-40B4-BE49-F238E27FC236}">
                <a16:creationId xmlns:a16="http://schemas.microsoft.com/office/drawing/2014/main" xmlns="" id="{4692388B-0B25-4EAF-80B2-C97F0B28624D}"/>
              </a:ext>
            </a:extLst>
          </p:cNvPr>
          <p:cNvSpPr>
            <a:spLocks noGrp="1"/>
          </p:cNvSpPr>
          <p:nvPr>
            <p:ph idx="1"/>
          </p:nvPr>
        </p:nvSpPr>
        <p:spPr>
          <a:xfrm>
            <a:off x="683568" y="1412776"/>
            <a:ext cx="8158162" cy="4422775"/>
          </a:xfrm>
        </p:spPr>
        <p:txBody>
          <a:bodyPr/>
          <a:lstStyle/>
          <a:p>
            <a:r>
              <a:rPr lang="x-none" dirty="0"/>
              <a:t>1755</a:t>
            </a:r>
            <a:r>
              <a:rPr lang="sl-SI" dirty="0"/>
              <a:t>:</a:t>
            </a:r>
            <a:r>
              <a:rPr lang="x-none" dirty="0"/>
              <a:t> baron Franc </a:t>
            </a:r>
            <a:r>
              <a:rPr lang="x-none" dirty="0" err="1"/>
              <a:t>Raigersfeld</a:t>
            </a:r>
            <a:r>
              <a:rPr lang="x-none" dirty="0"/>
              <a:t> obtained</a:t>
            </a:r>
            <a:r>
              <a:rPr lang="sl-SI" dirty="0"/>
              <a:t> </a:t>
            </a:r>
            <a:r>
              <a:rPr lang="x-none" dirty="0"/>
              <a:t>first official permission</a:t>
            </a:r>
            <a:r>
              <a:rPr lang="sl-SI" dirty="0"/>
              <a:t> </a:t>
            </a:r>
            <a:r>
              <a:rPr lang="x-none" dirty="0"/>
              <a:t>for</a:t>
            </a:r>
            <a:r>
              <a:rPr lang="sl-SI" dirty="0"/>
              <a:t> </a:t>
            </a:r>
            <a:r>
              <a:rPr lang="x-none" dirty="0"/>
              <a:t>mining</a:t>
            </a:r>
            <a:r>
              <a:rPr lang="sl-SI" dirty="0"/>
              <a:t> in Zagorje </a:t>
            </a:r>
            <a:r>
              <a:rPr lang="sl-SI" dirty="0" err="1"/>
              <a:t>region</a:t>
            </a:r>
            <a:r>
              <a:rPr lang="sl-SI" dirty="0"/>
              <a:t>.</a:t>
            </a:r>
            <a:endParaRPr lang="x-none" dirty="0"/>
          </a:p>
          <a:p>
            <a:r>
              <a:rPr lang="sl-SI" dirty="0"/>
              <a:t>1804: </a:t>
            </a:r>
            <a:r>
              <a:rPr lang="x-none" dirty="0"/>
              <a:t>Franz </a:t>
            </a:r>
            <a:r>
              <a:rPr lang="x-none" dirty="0" err="1"/>
              <a:t>Maue</a:t>
            </a:r>
            <a:r>
              <a:rPr lang="sl-SI" dirty="0"/>
              <a:t>r </a:t>
            </a:r>
            <a:r>
              <a:rPr lang="x-none" dirty="0"/>
              <a:t>established first coal mine </a:t>
            </a:r>
            <a:r>
              <a:rPr lang="sl-SI" dirty="0"/>
              <a:t>in </a:t>
            </a:r>
            <a:r>
              <a:rPr lang="sl-SI" dirty="0" err="1"/>
              <a:t>Trbolje</a:t>
            </a:r>
            <a:r>
              <a:rPr lang="sl-SI" dirty="0"/>
              <a:t>.</a:t>
            </a:r>
            <a:endParaRPr lang="x-none" dirty="0"/>
          </a:p>
          <a:p>
            <a:r>
              <a:rPr lang="x-none" dirty="0"/>
              <a:t>1842</a:t>
            </a:r>
            <a:r>
              <a:rPr lang="sl-SI" dirty="0"/>
              <a:t>:</a:t>
            </a:r>
            <a:r>
              <a:rPr lang="x-none" dirty="0"/>
              <a:t> first coal mine established by state</a:t>
            </a:r>
            <a:r>
              <a:rPr lang="sl-SI" dirty="0"/>
              <a:t>.</a:t>
            </a:r>
          </a:p>
          <a:p>
            <a:r>
              <a:rPr lang="sl-SI" dirty="0"/>
              <a:t>1873: </a:t>
            </a:r>
            <a:r>
              <a:rPr lang="sl-SI" dirty="0" err="1"/>
              <a:t>all</a:t>
            </a:r>
            <a:r>
              <a:rPr lang="sl-SI" dirty="0"/>
              <a:t> </a:t>
            </a:r>
            <a:r>
              <a:rPr lang="sl-SI" dirty="0" err="1"/>
              <a:t>coal</a:t>
            </a:r>
            <a:r>
              <a:rPr lang="sl-SI" dirty="0"/>
              <a:t> </a:t>
            </a:r>
            <a:r>
              <a:rPr lang="sl-SI" dirty="0" err="1"/>
              <a:t>mines</a:t>
            </a:r>
            <a:r>
              <a:rPr lang="sl-SI" dirty="0"/>
              <a:t> in Trbovlje and Zagorje </a:t>
            </a:r>
            <a:r>
              <a:rPr lang="sl-SI" dirty="0" err="1"/>
              <a:t>were</a:t>
            </a:r>
            <a:r>
              <a:rPr lang="sl-SI" dirty="0"/>
              <a:t> </a:t>
            </a:r>
            <a:r>
              <a:rPr lang="sl-SI" dirty="0" err="1"/>
              <a:t>associated</a:t>
            </a:r>
            <a:r>
              <a:rPr lang="sl-SI" dirty="0"/>
              <a:t> to </a:t>
            </a:r>
            <a:r>
              <a:rPr lang="sl-SI" dirty="0" err="1"/>
              <a:t>the</a:t>
            </a:r>
            <a:r>
              <a:rPr lang="sl-SI" dirty="0"/>
              <a:t> </a:t>
            </a:r>
            <a:r>
              <a:rPr lang="sl-SI" b="1" dirty="0"/>
              <a:t>Trbovlje </a:t>
            </a:r>
            <a:r>
              <a:rPr lang="sl-SI" b="1" dirty="0" err="1"/>
              <a:t>mining</a:t>
            </a:r>
            <a:r>
              <a:rPr lang="sl-SI" b="1" dirty="0"/>
              <a:t> </a:t>
            </a:r>
            <a:r>
              <a:rPr lang="sl-SI" b="1" dirty="0" err="1"/>
              <a:t>company</a:t>
            </a:r>
            <a:r>
              <a:rPr lang="sl-SI" b="1" dirty="0"/>
              <a:t>.</a:t>
            </a:r>
            <a:endParaRPr lang="x-none" b="1" dirty="0"/>
          </a:p>
        </p:txBody>
      </p:sp>
    </p:spTree>
    <p:extLst>
      <p:ext uri="{BB962C8B-B14F-4D97-AF65-F5344CB8AC3E}">
        <p14:creationId xmlns:p14="http://schemas.microsoft.com/office/powerpoint/2010/main" val="4021226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24F67C-608D-4E5A-9B75-F9F0812F0BE3}"/>
              </a:ext>
            </a:extLst>
          </p:cNvPr>
          <p:cNvSpPr>
            <a:spLocks noGrp="1"/>
          </p:cNvSpPr>
          <p:nvPr>
            <p:ph type="title"/>
          </p:nvPr>
        </p:nvSpPr>
        <p:spPr/>
        <p:txBody>
          <a:bodyPr/>
          <a:lstStyle/>
          <a:p>
            <a:r>
              <a:rPr lang="x-none" dirty="0"/>
              <a:t>History</a:t>
            </a:r>
            <a:r>
              <a:rPr lang="sl-SI" dirty="0"/>
              <a:t> od </a:t>
            </a:r>
            <a:r>
              <a:rPr lang="x-none" dirty="0"/>
              <a:t>coal</a:t>
            </a:r>
            <a:r>
              <a:rPr lang="sl-SI" dirty="0"/>
              <a:t> </a:t>
            </a:r>
            <a:r>
              <a:rPr lang="en-GB" dirty="0"/>
              <a:t>mining</a:t>
            </a:r>
            <a:r>
              <a:rPr lang="sl-SI" dirty="0"/>
              <a:t> in Zasavje</a:t>
            </a:r>
            <a:endParaRPr lang="x-none" dirty="0"/>
          </a:p>
        </p:txBody>
      </p:sp>
      <p:sp>
        <p:nvSpPr>
          <p:cNvPr id="3" name="Content Placeholder 2">
            <a:extLst>
              <a:ext uri="{FF2B5EF4-FFF2-40B4-BE49-F238E27FC236}">
                <a16:creationId xmlns:a16="http://schemas.microsoft.com/office/drawing/2014/main" xmlns="" id="{82210037-79AD-44C8-88C9-B695A384F102}"/>
              </a:ext>
            </a:extLst>
          </p:cNvPr>
          <p:cNvSpPr>
            <a:spLocks noGrp="1"/>
          </p:cNvSpPr>
          <p:nvPr>
            <p:ph idx="1"/>
          </p:nvPr>
        </p:nvSpPr>
        <p:spPr>
          <a:xfrm>
            <a:off x="683568" y="1484784"/>
            <a:ext cx="8158162" cy="4422775"/>
          </a:xfrm>
        </p:spPr>
        <p:txBody>
          <a:bodyPr>
            <a:normAutofit/>
          </a:bodyPr>
          <a:lstStyle/>
          <a:p>
            <a:r>
              <a:rPr lang="sl-SI" dirty="0"/>
              <a:t>1946: </a:t>
            </a:r>
            <a:r>
              <a:rPr lang="sl-SI" dirty="0" err="1"/>
              <a:t>nationalisation</a:t>
            </a:r>
            <a:r>
              <a:rPr lang="sl-SI" dirty="0"/>
              <a:t> of </a:t>
            </a:r>
            <a:r>
              <a:rPr lang="sl-SI" dirty="0" err="1"/>
              <a:t>all</a:t>
            </a:r>
            <a:r>
              <a:rPr lang="sl-SI" dirty="0"/>
              <a:t> </a:t>
            </a:r>
            <a:r>
              <a:rPr lang="sl-SI" dirty="0" err="1"/>
              <a:t>coal</a:t>
            </a:r>
            <a:r>
              <a:rPr lang="sl-SI" dirty="0"/>
              <a:t> </a:t>
            </a:r>
            <a:r>
              <a:rPr lang="sl-SI" dirty="0" err="1"/>
              <a:t>mines</a:t>
            </a:r>
            <a:r>
              <a:rPr lang="sl-SI" dirty="0"/>
              <a:t>. </a:t>
            </a:r>
          </a:p>
          <a:p>
            <a:r>
              <a:rPr lang="sl-SI" dirty="0"/>
              <a:t>1968: </a:t>
            </a:r>
            <a:r>
              <a:rPr lang="sl-SI" dirty="0" err="1"/>
              <a:t>associaton</a:t>
            </a:r>
            <a:r>
              <a:rPr lang="sl-SI" dirty="0"/>
              <a:t> of </a:t>
            </a:r>
            <a:r>
              <a:rPr lang="sl-SI" dirty="0" err="1"/>
              <a:t>coal</a:t>
            </a:r>
            <a:r>
              <a:rPr lang="sl-SI" dirty="0"/>
              <a:t> </a:t>
            </a:r>
            <a:r>
              <a:rPr lang="sl-SI" dirty="0" err="1"/>
              <a:t>mines</a:t>
            </a:r>
            <a:r>
              <a:rPr lang="sl-SI" dirty="0"/>
              <a:t> </a:t>
            </a:r>
            <a:r>
              <a:rPr lang="sl-SI" dirty="0" err="1"/>
              <a:t>into</a:t>
            </a:r>
            <a:r>
              <a:rPr lang="sl-SI" dirty="0"/>
              <a:t> Zasavje </a:t>
            </a:r>
            <a:r>
              <a:rPr lang="sl-SI" dirty="0" err="1"/>
              <a:t>coal</a:t>
            </a:r>
            <a:r>
              <a:rPr lang="sl-SI" dirty="0"/>
              <a:t> mine </a:t>
            </a:r>
            <a:r>
              <a:rPr lang="sl-SI" dirty="0" err="1"/>
              <a:t>company</a:t>
            </a:r>
            <a:r>
              <a:rPr lang="sl-SI" dirty="0"/>
              <a:t>.</a:t>
            </a:r>
          </a:p>
          <a:p>
            <a:r>
              <a:rPr lang="sl-SI" dirty="0"/>
              <a:t>1995: Zasavje </a:t>
            </a:r>
            <a:r>
              <a:rPr lang="sl-SI" dirty="0" err="1"/>
              <a:t>coal</a:t>
            </a:r>
            <a:r>
              <a:rPr lang="sl-SI" dirty="0"/>
              <a:t> mine </a:t>
            </a:r>
            <a:r>
              <a:rPr lang="sl-SI" dirty="0" err="1"/>
              <a:t>company</a:t>
            </a:r>
            <a:r>
              <a:rPr lang="sl-SI" dirty="0"/>
              <a:t> </a:t>
            </a:r>
            <a:r>
              <a:rPr lang="sl-SI" dirty="0" err="1"/>
              <a:t>was</a:t>
            </a:r>
            <a:r>
              <a:rPr lang="sl-SI" dirty="0"/>
              <a:t> </a:t>
            </a:r>
            <a:r>
              <a:rPr lang="sl-SI" dirty="0" err="1"/>
              <a:t>divided</a:t>
            </a:r>
            <a:r>
              <a:rPr lang="sl-SI" dirty="0"/>
              <a:t> </a:t>
            </a:r>
            <a:r>
              <a:rPr lang="sl-SI" dirty="0" err="1"/>
              <a:t>into</a:t>
            </a:r>
            <a:r>
              <a:rPr lang="sl-SI" dirty="0"/>
              <a:t> </a:t>
            </a:r>
            <a:r>
              <a:rPr lang="sl-SI" dirty="0" err="1"/>
              <a:t>four</a:t>
            </a:r>
            <a:r>
              <a:rPr lang="sl-SI" dirty="0"/>
              <a:t> </a:t>
            </a:r>
            <a:r>
              <a:rPr lang="sl-SI" dirty="0" err="1"/>
              <a:t>companys</a:t>
            </a:r>
            <a:r>
              <a:rPr lang="sl-SI" dirty="0"/>
              <a:t> (one of </a:t>
            </a:r>
            <a:r>
              <a:rPr lang="sl-SI" dirty="0" err="1"/>
              <a:t>them</a:t>
            </a:r>
            <a:r>
              <a:rPr lang="sl-SI" dirty="0"/>
              <a:t> Trbovlje – Hrastnik mine) (RTH)</a:t>
            </a:r>
          </a:p>
          <a:p>
            <a:r>
              <a:rPr lang="sl-SI" dirty="0" err="1"/>
              <a:t>Founder</a:t>
            </a:r>
            <a:r>
              <a:rPr lang="sl-SI" dirty="0"/>
              <a:t> </a:t>
            </a:r>
            <a:r>
              <a:rPr lang="sl-SI" dirty="0" err="1"/>
              <a:t>and</a:t>
            </a:r>
            <a:r>
              <a:rPr lang="sl-SI" dirty="0"/>
              <a:t> </a:t>
            </a:r>
            <a:r>
              <a:rPr lang="sl-SI" dirty="0" err="1"/>
              <a:t>owner</a:t>
            </a:r>
            <a:r>
              <a:rPr lang="sl-SI" dirty="0"/>
              <a:t> </a:t>
            </a:r>
            <a:r>
              <a:rPr lang="sl-SI" dirty="0" err="1"/>
              <a:t>of</a:t>
            </a:r>
            <a:r>
              <a:rPr lang="sl-SI" dirty="0"/>
              <a:t> RTH mine is </a:t>
            </a:r>
            <a:r>
              <a:rPr lang="sl-SI" dirty="0" err="1"/>
              <a:t>Republic</a:t>
            </a:r>
            <a:r>
              <a:rPr lang="sl-SI" dirty="0"/>
              <a:t> </a:t>
            </a:r>
            <a:r>
              <a:rPr lang="sl-SI" dirty="0" err="1"/>
              <a:t>of</a:t>
            </a:r>
            <a:r>
              <a:rPr lang="sl-SI" dirty="0"/>
              <a:t> </a:t>
            </a:r>
            <a:r>
              <a:rPr lang="sl-SI" dirty="0" err="1"/>
              <a:t>Slovenia</a:t>
            </a:r>
            <a:endParaRPr lang="sl-SI" dirty="0"/>
          </a:p>
        </p:txBody>
      </p:sp>
    </p:spTree>
    <p:extLst>
      <p:ext uri="{BB962C8B-B14F-4D97-AF65-F5344CB8AC3E}">
        <p14:creationId xmlns:p14="http://schemas.microsoft.com/office/powerpoint/2010/main" val="20087745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7A8DDD-60ED-47E7-A1E4-61B7FE9DEA87}"/>
              </a:ext>
            </a:extLst>
          </p:cNvPr>
          <p:cNvSpPr>
            <a:spLocks noGrp="1"/>
          </p:cNvSpPr>
          <p:nvPr>
            <p:ph type="title"/>
          </p:nvPr>
        </p:nvSpPr>
        <p:spPr/>
        <p:txBody>
          <a:bodyPr/>
          <a:lstStyle/>
          <a:p>
            <a:r>
              <a:rPr lang="sl-SI" dirty="0" err="1"/>
              <a:t>End</a:t>
            </a:r>
            <a:r>
              <a:rPr lang="sl-SI" dirty="0"/>
              <a:t> </a:t>
            </a:r>
            <a:r>
              <a:rPr lang="sl-SI" dirty="0" err="1"/>
              <a:t>of</a:t>
            </a:r>
            <a:r>
              <a:rPr lang="sl-SI" dirty="0"/>
              <a:t> </a:t>
            </a:r>
            <a:r>
              <a:rPr lang="x-none" dirty="0"/>
              <a:t>coal</a:t>
            </a:r>
            <a:r>
              <a:rPr lang="sl-SI" dirty="0"/>
              <a:t> </a:t>
            </a:r>
            <a:r>
              <a:rPr lang="en-GB" dirty="0"/>
              <a:t>mining</a:t>
            </a:r>
            <a:r>
              <a:rPr lang="sl-SI" dirty="0"/>
              <a:t> in Zasavje</a:t>
            </a:r>
            <a:endParaRPr lang="x-none" dirty="0"/>
          </a:p>
        </p:txBody>
      </p:sp>
      <p:sp>
        <p:nvSpPr>
          <p:cNvPr id="3" name="Content Placeholder 2">
            <a:extLst>
              <a:ext uri="{FF2B5EF4-FFF2-40B4-BE49-F238E27FC236}">
                <a16:creationId xmlns:a16="http://schemas.microsoft.com/office/drawing/2014/main" xmlns="" id="{48100C49-2A97-4701-A336-0C3BDB1DE013}"/>
              </a:ext>
            </a:extLst>
          </p:cNvPr>
          <p:cNvSpPr>
            <a:spLocks noGrp="1"/>
          </p:cNvSpPr>
          <p:nvPr>
            <p:ph idx="1"/>
          </p:nvPr>
        </p:nvSpPr>
        <p:spPr/>
        <p:txBody>
          <a:bodyPr/>
          <a:lstStyle/>
          <a:p>
            <a:r>
              <a:rPr lang="sl-SI" dirty="0"/>
              <a:t>2000: </a:t>
            </a:r>
            <a:r>
              <a:rPr lang="en-US" dirty="0"/>
              <a:t>Act Regulating the Gradual Closure of the </a:t>
            </a:r>
            <a:r>
              <a:rPr lang="en-US" dirty="0" err="1"/>
              <a:t>Trbovlje-Hrastnik</a:t>
            </a:r>
            <a:r>
              <a:rPr lang="en-US" dirty="0"/>
              <a:t> Mine and the Economic Development Restructuring of the Region</a:t>
            </a:r>
            <a:r>
              <a:rPr lang="sl-SI" dirty="0"/>
              <a:t> </a:t>
            </a:r>
            <a:r>
              <a:rPr lang="sl-SI" dirty="0" err="1"/>
              <a:t>was</a:t>
            </a:r>
            <a:r>
              <a:rPr lang="sl-SI" dirty="0"/>
              <a:t> </a:t>
            </a:r>
            <a:r>
              <a:rPr lang="x-none" dirty="0"/>
              <a:t>accepted</a:t>
            </a:r>
            <a:r>
              <a:rPr lang="sl-SI" dirty="0"/>
              <a:t>.</a:t>
            </a:r>
            <a:endParaRPr lang="x-none" dirty="0"/>
          </a:p>
          <a:p>
            <a:r>
              <a:rPr lang="x-none" dirty="0"/>
              <a:t>The </a:t>
            </a:r>
            <a:r>
              <a:rPr lang="sl-SI" dirty="0"/>
              <a:t>procedure</a:t>
            </a:r>
            <a:r>
              <a:rPr lang="x-none" dirty="0"/>
              <a:t> for closing all rights and obligations and liquidation of RTH company will be performed</a:t>
            </a:r>
            <a:r>
              <a:rPr lang="sl-SI" dirty="0"/>
              <a:t> </a:t>
            </a:r>
            <a:r>
              <a:rPr lang="x-none" dirty="0"/>
              <a:t>until end of 202</a:t>
            </a:r>
            <a:r>
              <a:rPr lang="sl-SI" dirty="0"/>
              <a:t>0</a:t>
            </a:r>
            <a:endParaRPr lang="x-none" dirty="0"/>
          </a:p>
        </p:txBody>
      </p:sp>
    </p:spTree>
    <p:extLst>
      <p:ext uri="{BB962C8B-B14F-4D97-AF65-F5344CB8AC3E}">
        <p14:creationId xmlns:p14="http://schemas.microsoft.com/office/powerpoint/2010/main" val="25054383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97190B-CDA0-4BFC-A5DC-D8D090F2B327}"/>
              </a:ext>
            </a:extLst>
          </p:cNvPr>
          <p:cNvSpPr>
            <a:spLocks noGrp="1"/>
          </p:cNvSpPr>
          <p:nvPr>
            <p:ph type="title"/>
          </p:nvPr>
        </p:nvSpPr>
        <p:spPr/>
        <p:txBody>
          <a:bodyPr>
            <a:normAutofit/>
          </a:bodyPr>
          <a:lstStyle/>
          <a:p>
            <a:r>
              <a:rPr lang="sl-SI" sz="3600" dirty="0" err="1"/>
              <a:t>Coalmine</a:t>
            </a:r>
            <a:r>
              <a:rPr lang="sl-SI" sz="3600" dirty="0"/>
              <a:t> Trbovlje Hrastnik</a:t>
            </a:r>
            <a:endParaRPr lang="x-none" sz="3600" dirty="0"/>
          </a:p>
        </p:txBody>
      </p:sp>
      <p:sp>
        <p:nvSpPr>
          <p:cNvPr id="5" name="Content Placeholder 4">
            <a:extLst>
              <a:ext uri="{FF2B5EF4-FFF2-40B4-BE49-F238E27FC236}">
                <a16:creationId xmlns:a16="http://schemas.microsoft.com/office/drawing/2014/main" xmlns="" id="{92828575-6C3B-4AA6-8853-03852B824C23}"/>
              </a:ext>
            </a:extLst>
          </p:cNvPr>
          <p:cNvSpPr>
            <a:spLocks noGrp="1"/>
          </p:cNvSpPr>
          <p:nvPr>
            <p:ph idx="1"/>
          </p:nvPr>
        </p:nvSpPr>
        <p:spPr>
          <a:xfrm>
            <a:off x="251520" y="4646552"/>
            <a:ext cx="8158162" cy="1512168"/>
          </a:xfrm>
        </p:spPr>
        <p:txBody>
          <a:bodyPr/>
          <a:lstStyle/>
          <a:p>
            <a:r>
              <a:rPr lang="sl-SI" sz="2000" dirty="0"/>
              <a:t> </a:t>
            </a:r>
          </a:p>
          <a:p>
            <a:pPr lvl="1"/>
            <a:endParaRPr lang="sl-SI" sz="2000" dirty="0"/>
          </a:p>
        </p:txBody>
      </p:sp>
      <p:pic>
        <p:nvPicPr>
          <p:cNvPr id="4" name="Picture 3">
            <a:extLst>
              <a:ext uri="{FF2B5EF4-FFF2-40B4-BE49-F238E27FC236}">
                <a16:creationId xmlns:a16="http://schemas.microsoft.com/office/drawing/2014/main" xmlns="" id="{5E1140F0-7373-4D32-AA09-7CC829BE95E7}"/>
              </a:ext>
            </a:extLst>
          </p:cNvPr>
          <p:cNvPicPr>
            <a:picLocks noChangeAspect="1"/>
          </p:cNvPicPr>
          <p:nvPr/>
        </p:nvPicPr>
        <p:blipFill>
          <a:blip r:embed="rId3"/>
          <a:stretch>
            <a:fillRect/>
          </a:stretch>
        </p:blipFill>
        <p:spPr>
          <a:xfrm>
            <a:off x="417986" y="1239022"/>
            <a:ext cx="8308027" cy="3709217"/>
          </a:xfrm>
          <a:prstGeom prst="rect">
            <a:avLst/>
          </a:prstGeom>
        </p:spPr>
      </p:pic>
      <p:sp>
        <p:nvSpPr>
          <p:cNvPr id="7" name="Content Placeholder 2">
            <a:extLst>
              <a:ext uri="{FF2B5EF4-FFF2-40B4-BE49-F238E27FC236}">
                <a16:creationId xmlns:a16="http://schemas.microsoft.com/office/drawing/2014/main" xmlns="" id="{9F61B436-AA31-4DEA-A6DA-CA78103C06C1}"/>
              </a:ext>
            </a:extLst>
          </p:cNvPr>
          <p:cNvSpPr txBox="1">
            <a:spLocks/>
          </p:cNvSpPr>
          <p:nvPr/>
        </p:nvSpPr>
        <p:spPr bwMode="auto">
          <a:xfrm>
            <a:off x="409686" y="4948239"/>
            <a:ext cx="8158162" cy="4632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Char char="•"/>
              <a:defRPr sz="2800">
                <a:solidFill>
                  <a:srgbClr val="005CAB"/>
                </a:solidFill>
                <a:latin typeface="+mn-lt"/>
                <a:ea typeface="+mn-ea"/>
                <a:cs typeface="+mn-cs"/>
              </a:defRPr>
            </a:lvl1pPr>
            <a:lvl2pPr marL="742950" indent="-285750" algn="l" rtl="0" fontAlgn="base">
              <a:spcBef>
                <a:spcPct val="20000"/>
              </a:spcBef>
              <a:spcAft>
                <a:spcPct val="0"/>
              </a:spcAft>
              <a:buClr>
                <a:schemeClr val="tx1"/>
              </a:buClr>
              <a:buChar char="•"/>
              <a:defRPr sz="2400">
                <a:solidFill>
                  <a:srgbClr val="005CAB"/>
                </a:solidFill>
                <a:latin typeface="+mn-lt"/>
              </a:defRPr>
            </a:lvl2pPr>
            <a:lvl3pPr marL="1143000" indent="-228600" algn="l" rtl="0" fontAlgn="base">
              <a:spcBef>
                <a:spcPct val="20000"/>
              </a:spcBef>
              <a:spcAft>
                <a:spcPct val="0"/>
              </a:spcAft>
              <a:buClr>
                <a:schemeClr val="tx1"/>
              </a:buClr>
              <a:buChar char="•"/>
              <a:defRPr sz="2000">
                <a:solidFill>
                  <a:srgbClr val="005CAB"/>
                </a:solidFill>
                <a:latin typeface="+mn-lt"/>
              </a:defRPr>
            </a:lvl3pPr>
            <a:lvl4pPr marL="1600200" indent="-228600" algn="l" rtl="0" fontAlgn="base">
              <a:spcBef>
                <a:spcPct val="20000"/>
              </a:spcBef>
              <a:spcAft>
                <a:spcPct val="0"/>
              </a:spcAft>
              <a:buClr>
                <a:schemeClr val="tx1"/>
              </a:buClr>
              <a:buChar char="•"/>
              <a:defRPr>
                <a:solidFill>
                  <a:srgbClr val="005CAB"/>
                </a:solidFill>
                <a:latin typeface="+mn-lt"/>
              </a:defRPr>
            </a:lvl4pPr>
            <a:lvl5pPr marL="2057400" indent="-228600" algn="l" rtl="0" fontAlgn="base">
              <a:spcBef>
                <a:spcPct val="20000"/>
              </a:spcBef>
              <a:spcAft>
                <a:spcPct val="0"/>
              </a:spcAft>
              <a:buClr>
                <a:schemeClr val="tx1"/>
              </a:buClr>
              <a:buChar char="•"/>
              <a:defRPr>
                <a:solidFill>
                  <a:srgbClr val="005CAB"/>
                </a:solidFill>
                <a:latin typeface="+mn-lt"/>
              </a:defRPr>
            </a:lvl5pPr>
            <a:lvl6pPr marL="2514600" indent="-228600" algn="l" rtl="0" fontAlgn="base">
              <a:spcBef>
                <a:spcPct val="20000"/>
              </a:spcBef>
              <a:spcAft>
                <a:spcPct val="0"/>
              </a:spcAft>
              <a:buClr>
                <a:schemeClr val="tx1"/>
              </a:buClr>
              <a:buChar char="•"/>
              <a:defRPr>
                <a:solidFill>
                  <a:schemeClr val="tx1"/>
                </a:solidFill>
                <a:latin typeface="+mn-lt"/>
              </a:defRPr>
            </a:lvl6pPr>
            <a:lvl7pPr marL="2971800" indent="-228600" algn="l" rtl="0" fontAlgn="base">
              <a:spcBef>
                <a:spcPct val="20000"/>
              </a:spcBef>
              <a:spcAft>
                <a:spcPct val="0"/>
              </a:spcAft>
              <a:buClr>
                <a:schemeClr val="tx1"/>
              </a:buClr>
              <a:buChar char="•"/>
              <a:defRPr>
                <a:solidFill>
                  <a:schemeClr val="tx1"/>
                </a:solidFill>
                <a:latin typeface="+mn-lt"/>
              </a:defRPr>
            </a:lvl7pPr>
            <a:lvl8pPr marL="3429000" indent="-228600" algn="l" rtl="0" fontAlgn="base">
              <a:spcBef>
                <a:spcPct val="20000"/>
              </a:spcBef>
              <a:spcAft>
                <a:spcPct val="0"/>
              </a:spcAft>
              <a:buClr>
                <a:schemeClr val="tx1"/>
              </a:buClr>
              <a:buChar char="•"/>
              <a:defRPr>
                <a:solidFill>
                  <a:schemeClr val="tx1"/>
                </a:solidFill>
                <a:latin typeface="+mn-lt"/>
              </a:defRPr>
            </a:lvl8pPr>
            <a:lvl9pPr marL="3886200" indent="-228600" algn="l" rtl="0" fontAlgn="base">
              <a:spcBef>
                <a:spcPct val="20000"/>
              </a:spcBef>
              <a:spcAft>
                <a:spcPct val="0"/>
              </a:spcAft>
              <a:buClr>
                <a:schemeClr val="tx1"/>
              </a:buClr>
              <a:buChar char="•"/>
              <a:defRPr>
                <a:solidFill>
                  <a:schemeClr val="tx1"/>
                </a:solidFill>
                <a:latin typeface="+mn-lt"/>
              </a:defRPr>
            </a:lvl9pPr>
          </a:lstStyle>
          <a:p>
            <a:r>
              <a:rPr lang="sl-SI" sz="2600" kern="0" dirty="0"/>
              <a:t>1400 </a:t>
            </a:r>
            <a:r>
              <a:rPr lang="sl-SI" sz="2600" kern="0" dirty="0" err="1"/>
              <a:t>hektars</a:t>
            </a:r>
            <a:r>
              <a:rPr lang="sl-SI" sz="2600" kern="0" dirty="0"/>
              <a:t> in 2 </a:t>
            </a:r>
            <a:r>
              <a:rPr lang="sl-SI" sz="2600" kern="0" dirty="0" err="1"/>
              <a:t>municipalitis</a:t>
            </a:r>
            <a:endParaRPr lang="sl-SI" sz="2600" kern="0" dirty="0"/>
          </a:p>
          <a:p>
            <a:r>
              <a:rPr lang="sl-SI" sz="2600" kern="0" dirty="0" err="1"/>
              <a:t>Dimensions</a:t>
            </a:r>
            <a:r>
              <a:rPr lang="sl-SI" sz="2600" kern="0" dirty="0"/>
              <a:t>: 8 km x 3 km</a:t>
            </a:r>
          </a:p>
        </p:txBody>
      </p:sp>
    </p:spTree>
    <p:extLst>
      <p:ext uri="{BB962C8B-B14F-4D97-AF65-F5344CB8AC3E}">
        <p14:creationId xmlns:p14="http://schemas.microsoft.com/office/powerpoint/2010/main" val="1110763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495A1D-DFD0-47AC-A033-2DA28D7C642E}"/>
              </a:ext>
            </a:extLst>
          </p:cNvPr>
          <p:cNvSpPr>
            <a:spLocks noGrp="1"/>
          </p:cNvSpPr>
          <p:nvPr>
            <p:ph type="title"/>
          </p:nvPr>
        </p:nvSpPr>
        <p:spPr/>
        <p:txBody>
          <a:bodyPr>
            <a:normAutofit/>
          </a:bodyPr>
          <a:lstStyle/>
          <a:p>
            <a:r>
              <a:rPr lang="sl-SI" sz="3600" dirty="0" err="1"/>
              <a:t>Obligations</a:t>
            </a:r>
            <a:r>
              <a:rPr lang="sl-SI" sz="3600" dirty="0"/>
              <a:t> </a:t>
            </a:r>
            <a:r>
              <a:rPr lang="sl-SI" sz="3600" dirty="0" err="1"/>
              <a:t>of</a:t>
            </a:r>
            <a:r>
              <a:rPr lang="sl-SI" sz="3600" dirty="0"/>
              <a:t> RTH </a:t>
            </a:r>
            <a:r>
              <a:rPr lang="sl-SI" sz="3600" dirty="0" err="1"/>
              <a:t>under</a:t>
            </a:r>
            <a:r>
              <a:rPr lang="sl-SI" sz="3600" dirty="0"/>
              <a:t> </a:t>
            </a:r>
            <a:r>
              <a:rPr lang="sl-SI" sz="3600" dirty="0" err="1"/>
              <a:t>Mining</a:t>
            </a:r>
            <a:r>
              <a:rPr lang="sl-SI" sz="3600" dirty="0"/>
              <a:t> </a:t>
            </a:r>
            <a:r>
              <a:rPr lang="sl-SI" sz="3600" dirty="0" err="1"/>
              <a:t>Act</a:t>
            </a:r>
            <a:endParaRPr lang="sl-SI" sz="3600" dirty="0"/>
          </a:p>
        </p:txBody>
      </p:sp>
      <p:sp>
        <p:nvSpPr>
          <p:cNvPr id="3" name="Content Placeholder 2">
            <a:extLst>
              <a:ext uri="{FF2B5EF4-FFF2-40B4-BE49-F238E27FC236}">
                <a16:creationId xmlns:a16="http://schemas.microsoft.com/office/drawing/2014/main" xmlns="" id="{37711A33-B1F1-486E-BB5A-9395AA2E40F3}"/>
              </a:ext>
            </a:extLst>
          </p:cNvPr>
          <p:cNvSpPr>
            <a:spLocks noGrp="1"/>
          </p:cNvSpPr>
          <p:nvPr>
            <p:ph idx="1"/>
          </p:nvPr>
        </p:nvSpPr>
        <p:spPr>
          <a:xfrm>
            <a:off x="780257" y="1196752"/>
            <a:ext cx="8158162" cy="4632920"/>
          </a:xfrm>
        </p:spPr>
        <p:txBody>
          <a:bodyPr/>
          <a:lstStyle/>
          <a:p>
            <a:pPr marL="514350" indent="-514350">
              <a:buFont typeface="+mj-lt"/>
              <a:buAutoNum type="arabicPeriod"/>
            </a:pPr>
            <a:r>
              <a:rPr lang="sl-SI" sz="2600" dirty="0"/>
              <a:t>P</a:t>
            </a:r>
            <a:r>
              <a:rPr lang="en-US" sz="2600" dirty="0" err="1"/>
              <a:t>ermit</a:t>
            </a:r>
            <a:r>
              <a:rPr lang="en-US" sz="2600" dirty="0"/>
              <a:t> for the abandonment of mining works </a:t>
            </a:r>
            <a:endParaRPr lang="sl-SI" sz="2600" dirty="0"/>
          </a:p>
          <a:p>
            <a:pPr marL="514350" indent="-514350">
              <a:buFont typeface="+mj-lt"/>
              <a:buAutoNum type="arabicPeriod"/>
            </a:pPr>
            <a:r>
              <a:rPr lang="en-US" sz="2600" dirty="0"/>
              <a:t>Execution of </a:t>
            </a:r>
            <a:r>
              <a:rPr lang="sl-SI" sz="2600" dirty="0"/>
              <a:t>mine </a:t>
            </a:r>
            <a:r>
              <a:rPr lang="en-US" sz="2600" dirty="0"/>
              <a:t>closing works</a:t>
            </a:r>
            <a:r>
              <a:rPr lang="sl-SI" sz="2600" dirty="0"/>
              <a:t>, </a:t>
            </a:r>
            <a:r>
              <a:rPr lang="sl-SI" sz="2600" dirty="0" err="1"/>
              <a:t>surface</a:t>
            </a:r>
            <a:r>
              <a:rPr lang="sl-SI" sz="2600" dirty="0"/>
              <a:t> </a:t>
            </a:r>
            <a:r>
              <a:rPr lang="sl-SI" sz="2600" dirty="0" err="1"/>
              <a:t>and</a:t>
            </a:r>
            <a:r>
              <a:rPr lang="sl-SI" sz="2600" dirty="0"/>
              <a:t> </a:t>
            </a:r>
            <a:r>
              <a:rPr lang="en-US" sz="2600" dirty="0"/>
              <a:t>environment</a:t>
            </a:r>
            <a:r>
              <a:rPr lang="sl-SI" sz="2600" dirty="0"/>
              <a:t> </a:t>
            </a:r>
            <a:r>
              <a:rPr lang="sl-SI" sz="2600" dirty="0" err="1"/>
              <a:t>rehabilitation</a:t>
            </a:r>
            <a:r>
              <a:rPr lang="sl-SI" sz="2600" dirty="0"/>
              <a:t> </a:t>
            </a:r>
            <a:r>
              <a:rPr lang="sl-SI" sz="2600" dirty="0" err="1"/>
              <a:t>works</a:t>
            </a:r>
            <a:endParaRPr lang="sl-SI" sz="2600" dirty="0"/>
          </a:p>
          <a:p>
            <a:pPr marL="514350" indent="-514350">
              <a:buFont typeface="+mj-lt"/>
              <a:buAutoNum type="arabicPeriod"/>
            </a:pPr>
            <a:r>
              <a:rPr lang="en-US" sz="2600" dirty="0"/>
              <a:t>Technical overview o</a:t>
            </a:r>
            <a:r>
              <a:rPr lang="sl-SI" sz="2600" dirty="0"/>
              <a:t>f </a:t>
            </a:r>
            <a:r>
              <a:rPr lang="sl-SI" sz="2600" dirty="0" err="1"/>
              <a:t>closing</a:t>
            </a:r>
            <a:r>
              <a:rPr lang="sl-SI" sz="2600" dirty="0"/>
              <a:t> </a:t>
            </a:r>
            <a:r>
              <a:rPr lang="sl-SI" sz="2600" dirty="0" err="1"/>
              <a:t>and</a:t>
            </a:r>
            <a:r>
              <a:rPr lang="sl-SI" sz="2600" dirty="0"/>
              <a:t> </a:t>
            </a:r>
            <a:r>
              <a:rPr lang="en-US" sz="2600" dirty="0"/>
              <a:t>rehabilitation</a:t>
            </a:r>
            <a:r>
              <a:rPr lang="sl-SI" sz="2600" dirty="0"/>
              <a:t> </a:t>
            </a:r>
            <a:r>
              <a:rPr lang="sl-SI" sz="2600" dirty="0" err="1"/>
              <a:t>works</a:t>
            </a:r>
            <a:endParaRPr lang="sl-SI" sz="2600" dirty="0"/>
          </a:p>
          <a:p>
            <a:pPr marL="514350" indent="-514350">
              <a:buFont typeface="+mj-lt"/>
              <a:buAutoNum type="arabicPeriod"/>
            </a:pPr>
            <a:r>
              <a:rPr lang="sl-SI" sz="2600" dirty="0"/>
              <a:t>O</a:t>
            </a:r>
            <a:r>
              <a:rPr lang="en-US" sz="2600" dirty="0" err="1"/>
              <a:t>rder</a:t>
            </a:r>
            <a:r>
              <a:rPr lang="en-US" sz="2600" dirty="0"/>
              <a:t> on the termination of the rights and obligations</a:t>
            </a:r>
            <a:endParaRPr lang="sl-SI" sz="2600" dirty="0"/>
          </a:p>
          <a:p>
            <a:pPr marL="514350" indent="-514350">
              <a:buFont typeface="+mj-lt"/>
              <a:buAutoNum type="arabicPeriod"/>
            </a:pPr>
            <a:r>
              <a:rPr lang="en-US" sz="2600" dirty="0"/>
              <a:t>Delivery of mining documentation to the Geological Survey of Slovenia</a:t>
            </a:r>
            <a:endParaRPr lang="sl-SI" sz="2600" dirty="0"/>
          </a:p>
          <a:p>
            <a:pPr marL="514350" indent="-514350">
              <a:buFont typeface="+mj-lt"/>
              <a:buAutoNum type="arabicPeriod"/>
            </a:pPr>
            <a:r>
              <a:rPr lang="en-US" sz="2600" dirty="0"/>
              <a:t>The removal </a:t>
            </a:r>
            <a:r>
              <a:rPr lang="sl-SI" sz="2600" dirty="0"/>
              <a:t>RTH</a:t>
            </a:r>
            <a:r>
              <a:rPr lang="en-US" sz="2600" dirty="0"/>
              <a:t> from the mining register</a:t>
            </a:r>
            <a:endParaRPr lang="sl-SI" sz="2600" dirty="0"/>
          </a:p>
        </p:txBody>
      </p:sp>
    </p:spTree>
    <p:extLst>
      <p:ext uri="{BB962C8B-B14F-4D97-AF65-F5344CB8AC3E}">
        <p14:creationId xmlns:p14="http://schemas.microsoft.com/office/powerpoint/2010/main" val="174593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742DF4-DE87-4DDA-A68A-A6B69C8D00B3}"/>
              </a:ext>
            </a:extLst>
          </p:cNvPr>
          <p:cNvSpPr>
            <a:spLocks noGrp="1"/>
          </p:cNvSpPr>
          <p:nvPr>
            <p:ph type="title"/>
          </p:nvPr>
        </p:nvSpPr>
        <p:spPr/>
        <p:txBody>
          <a:bodyPr/>
          <a:lstStyle/>
          <a:p>
            <a:r>
              <a:rPr lang="x-none" dirty="0"/>
              <a:t>Coal mine </a:t>
            </a:r>
            <a:r>
              <a:rPr lang="sl-SI" dirty="0"/>
              <a:t>Trbovlje Hrastnik </a:t>
            </a:r>
            <a:r>
              <a:rPr lang="sl-SI" dirty="0" err="1"/>
              <a:t>Tomorrow</a:t>
            </a:r>
            <a:endParaRPr lang="x-none" dirty="0"/>
          </a:p>
        </p:txBody>
      </p:sp>
      <p:sp>
        <p:nvSpPr>
          <p:cNvPr id="3" name="Content Placeholder 2">
            <a:extLst>
              <a:ext uri="{FF2B5EF4-FFF2-40B4-BE49-F238E27FC236}">
                <a16:creationId xmlns:a16="http://schemas.microsoft.com/office/drawing/2014/main" xmlns="" id="{FB63042C-EEC6-457B-B65C-27F546985FE9}"/>
              </a:ext>
            </a:extLst>
          </p:cNvPr>
          <p:cNvSpPr>
            <a:spLocks noGrp="1"/>
          </p:cNvSpPr>
          <p:nvPr>
            <p:ph idx="1"/>
          </p:nvPr>
        </p:nvSpPr>
        <p:spPr/>
        <p:txBody>
          <a:bodyPr/>
          <a:lstStyle/>
          <a:p>
            <a:endParaRPr lang="x-none" dirty="0"/>
          </a:p>
        </p:txBody>
      </p:sp>
      <p:pic>
        <p:nvPicPr>
          <p:cNvPr id="5" name="Picture 4">
            <a:extLst>
              <a:ext uri="{FF2B5EF4-FFF2-40B4-BE49-F238E27FC236}">
                <a16:creationId xmlns:a16="http://schemas.microsoft.com/office/drawing/2014/main" xmlns="" id="{E2A62243-8F72-4ACF-B5B7-5BD27992B4B0}"/>
              </a:ext>
            </a:extLst>
          </p:cNvPr>
          <p:cNvPicPr>
            <a:picLocks noChangeAspect="1"/>
          </p:cNvPicPr>
          <p:nvPr/>
        </p:nvPicPr>
        <p:blipFill rotWithShape="1">
          <a:blip r:embed="rId3"/>
          <a:srcRect r="3299"/>
          <a:stretch/>
        </p:blipFill>
        <p:spPr>
          <a:xfrm>
            <a:off x="0" y="1772816"/>
            <a:ext cx="9156440" cy="2915751"/>
          </a:xfrm>
          <a:prstGeom prst="rect">
            <a:avLst/>
          </a:prstGeom>
        </p:spPr>
      </p:pic>
    </p:spTree>
    <p:extLst>
      <p:ext uri="{BB962C8B-B14F-4D97-AF65-F5344CB8AC3E}">
        <p14:creationId xmlns:p14="http://schemas.microsoft.com/office/powerpoint/2010/main" val="4159553517"/>
      </p:ext>
    </p:extLst>
  </p:cSld>
  <p:clrMapOvr>
    <a:masterClrMapping/>
  </p:clrMapOvr>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Trebuchet MS"/>
        <a:ea typeface=""/>
        <a:cs typeface=""/>
      </a:majorFont>
      <a:minorFont>
        <a:latin typeface="Trebuchet MS"/>
        <a:ea typeface=""/>
        <a:cs typeface=""/>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ova 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ova 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17174</TotalTime>
  <Words>2592</Words>
  <Application>Microsoft Office PowerPoint</Application>
  <PresentationFormat>On-screen Show (4:3)</PresentationFormat>
  <Paragraphs>254</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 Unicode MS</vt:lpstr>
      <vt:lpstr>Arial</vt:lpstr>
      <vt:lpstr>Arial CE</vt:lpstr>
      <vt:lpstr>Times New Roman</vt:lpstr>
      <vt:lpstr>Trebuchet MS</vt:lpstr>
      <vt:lpstr>Clouds</vt:lpstr>
      <vt:lpstr>PowerPoint Presentation</vt:lpstr>
      <vt:lpstr>Content</vt:lpstr>
      <vt:lpstr>History of coal mining in Zasavje region</vt:lpstr>
      <vt:lpstr>History od coal mining in Zasavje</vt:lpstr>
      <vt:lpstr>History od coal mining in Zasavje</vt:lpstr>
      <vt:lpstr>End of coal mining in Zasavje</vt:lpstr>
      <vt:lpstr>Coalmine Trbovlje Hrastnik</vt:lpstr>
      <vt:lpstr>Obligations of RTH under Mining Act</vt:lpstr>
      <vt:lpstr>Coal mine Trbovlje Hrastnik Tomorrow</vt:lpstr>
      <vt:lpstr>Coal mine Trbovlje Hrastnik Tomorrow</vt:lpstr>
      <vt:lpstr>Information system‘s aim</vt:lpstr>
      <vt:lpstr>Sheme of the system</vt:lpstr>
      <vt:lpstr>System technology</vt:lpstr>
      <vt:lpstr>Data transformation – documents and maps</vt:lpstr>
      <vt:lpstr>Documents and maps - procedure</vt:lpstr>
      <vt:lpstr>Data Transformation of CAD data into „spatial data“</vt:lpstr>
      <vt:lpstr>Geoorinentation of maps</vt:lpstr>
      <vt:lpstr>Digitalization of map frames</vt:lpstr>
      <vt:lpstr>How does the system work?</vt:lpstr>
      <vt:lpstr>Address / parcel search</vt:lpstr>
      <vt:lpstr>Zoom to location</vt:lpstr>
      <vt:lpstr>Planned use according to spatial act</vt:lpstr>
      <vt:lpstr>Other relevant spatial data (e.g. geology maps)</vt:lpstr>
      <vt:lpstr>Link to metadata entry</vt:lpstr>
      <vt:lpstr>Link to specific document (valid on location)</vt:lpstr>
      <vt:lpstr>Share document (Link + Password)</vt:lpstr>
      <vt:lpstr>What‘s next?</vt:lpstr>
      <vt:lpstr>Monitoring: spots of different observation types</vt:lpstr>
      <vt:lpstr>Monitoring for specific obsevartion spot</vt:lpstr>
      <vt:lpstr>Alarm for spots with exceeded values</vt:lpstr>
      <vt:lpstr>Conclusion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Tilen Skraba</dc:creator>
  <cp:lastModifiedBy>Speaker</cp:lastModifiedBy>
  <cp:revision>709</cp:revision>
  <cp:lastPrinted>2019-05-06T19:31:53Z</cp:lastPrinted>
  <dcterms:created xsi:type="dcterms:W3CDTF">1998-12-09T20:33:23Z</dcterms:created>
  <dcterms:modified xsi:type="dcterms:W3CDTF">2019-05-07T06:45:50Z</dcterms:modified>
</cp:coreProperties>
</file>